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59" r:id="rId3"/>
    <p:sldId id="357" r:id="rId4"/>
    <p:sldId id="363" r:id="rId5"/>
    <p:sldId id="366" r:id="rId6"/>
    <p:sldId id="368" r:id="rId7"/>
    <p:sldId id="369" r:id="rId8"/>
    <p:sldId id="372" r:id="rId9"/>
    <p:sldId id="373" r:id="rId10"/>
    <p:sldId id="374" r:id="rId11"/>
    <p:sldId id="376" r:id="rId12"/>
    <p:sldId id="377" r:id="rId13"/>
    <p:sldId id="384" r:id="rId14"/>
    <p:sldId id="370" r:id="rId15"/>
    <p:sldId id="371" r:id="rId16"/>
    <p:sldId id="378" r:id="rId17"/>
    <p:sldId id="383" r:id="rId18"/>
    <p:sldId id="382" r:id="rId19"/>
    <p:sldId id="381" r:id="rId20"/>
    <p:sldId id="395" r:id="rId21"/>
    <p:sldId id="385" r:id="rId22"/>
    <p:sldId id="386" r:id="rId23"/>
    <p:sldId id="387" r:id="rId24"/>
    <p:sldId id="388" r:id="rId25"/>
    <p:sldId id="391" r:id="rId26"/>
    <p:sldId id="389" r:id="rId27"/>
    <p:sldId id="390" r:id="rId28"/>
    <p:sldId id="379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DE3BCE3-0399-4282-B2FD-1969DF6EF23A}">
          <p14:sldIdLst>
            <p14:sldId id="256"/>
            <p14:sldId id="359"/>
            <p14:sldId id="357"/>
            <p14:sldId id="363"/>
            <p14:sldId id="366"/>
            <p14:sldId id="368"/>
            <p14:sldId id="369"/>
            <p14:sldId id="372"/>
            <p14:sldId id="373"/>
            <p14:sldId id="374"/>
            <p14:sldId id="376"/>
            <p14:sldId id="377"/>
            <p14:sldId id="384"/>
            <p14:sldId id="370"/>
            <p14:sldId id="371"/>
            <p14:sldId id="378"/>
            <p14:sldId id="383"/>
            <p14:sldId id="382"/>
            <p14:sldId id="381"/>
            <p14:sldId id="395"/>
            <p14:sldId id="385"/>
            <p14:sldId id="386"/>
            <p14:sldId id="387"/>
            <p14:sldId id="388"/>
            <p14:sldId id="391"/>
            <p14:sldId id="389"/>
            <p14:sldId id="390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78" d="100"/>
          <a:sy n="78" d="100"/>
        </p:scale>
        <p:origin x="1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802C2-82AE-4CA9-BDFE-B2FF53677051}" type="datetimeFigureOut">
              <a:rPr lang="ru-RU" smtClean="0"/>
              <a:pPr/>
              <a:t>14.07.2021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8DD9A-D2F0-4658-8649-864348ABA1D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6132-54CA-4547-A975-BDB8D9635604}" type="datetime1">
              <a:rPr lang="ru-RU" smtClean="0"/>
              <a:pPr/>
              <a:t>14.07.2021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BADA-8134-415E-B62F-C2D51E9F15A8}" type="datetime1">
              <a:rPr lang="ru-RU" smtClean="0"/>
              <a:pPr/>
              <a:t>14.07.2021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C536-96BF-4D9D-ABC7-AF2C09FBBCFF}" type="datetime1">
              <a:rPr lang="ru-RU" smtClean="0"/>
              <a:pPr/>
              <a:t>14.07.2021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2AA4-0B84-4C2D-A7BD-4813A852ACE9}" type="datetime1">
              <a:rPr lang="ru-RU" smtClean="0"/>
              <a:pPr/>
              <a:t>14.07.2021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9C24-5781-4427-A0AC-C177BAC574D7}" type="datetime1">
              <a:rPr lang="ru-RU" smtClean="0"/>
              <a:pPr/>
              <a:t>14.07.2021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4816-363E-4A61-A1AC-8BE556FB0CBC}" type="datetime1">
              <a:rPr lang="ru-RU" smtClean="0"/>
              <a:pPr/>
              <a:t>14.07.2021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2ADD-98FD-42B4-9448-0DC310C3F5FE}" type="datetime1">
              <a:rPr lang="ru-RU" smtClean="0"/>
              <a:pPr/>
              <a:t>14.07.2021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6A3C-B095-4D47-B4F4-B56B0FED0332}" type="datetime1">
              <a:rPr lang="ru-RU" smtClean="0"/>
              <a:pPr/>
              <a:t>14.07.2021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529F-315E-4557-AFED-A29B49DC3C79}" type="datetime1">
              <a:rPr lang="ru-RU" smtClean="0"/>
              <a:pPr/>
              <a:t>14.07.2021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D34D-9743-466E-831A-F9A25B8F2A26}" type="datetime1">
              <a:rPr lang="ru-RU" smtClean="0"/>
              <a:pPr/>
              <a:t>14.07.2021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119D-56C1-4BC6-BC0D-9C7340F0CAFC}" type="datetime1">
              <a:rPr lang="ru-RU" smtClean="0"/>
              <a:pPr/>
              <a:t>14.07.2021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874A3-9DF3-40E0-A111-F3488F576357}" type="datetime1">
              <a:rPr lang="ru-RU" smtClean="0"/>
              <a:pPr/>
              <a:t>14.07.2021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369604"/>
            <a:ext cx="9144000" cy="1470025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ru-RU" sz="3200" dirty="0"/>
              <a:t>Синаптическая пластичность: обучение, память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62342" y="4060382"/>
            <a:ext cx="6998089" cy="952794"/>
          </a:xfrm>
        </p:spPr>
        <p:txBody>
          <a:bodyPr>
            <a:noAutofit/>
          </a:bodyPr>
          <a:lstStyle/>
          <a:p>
            <a:r>
              <a:rPr lang="ru-RU" sz="2800" i="1" dirty="0">
                <a:solidFill>
                  <a:schemeClr val="tx1"/>
                </a:solidFill>
              </a:rPr>
              <a:t>Николай Ильич </a:t>
            </a:r>
            <a:r>
              <a:rPr lang="ru-RU" sz="2800" i="1" dirty="0" err="1">
                <a:solidFill>
                  <a:schemeClr val="tx1"/>
                </a:solidFill>
              </a:rPr>
              <a:t>Базенков</a:t>
            </a:r>
            <a:r>
              <a:rPr lang="ru-RU" sz="2800" i="1" dirty="0">
                <a:solidFill>
                  <a:schemeClr val="tx1"/>
                </a:solidFill>
              </a:rPr>
              <a:t>, к.т.н.</a:t>
            </a:r>
          </a:p>
          <a:p>
            <a:r>
              <a:rPr lang="ru-RU" sz="2000" i="1" dirty="0">
                <a:solidFill>
                  <a:schemeClr val="tx1"/>
                </a:solidFill>
              </a:rPr>
              <a:t>Институт проблем управления им. В.А. Трапезникова РАН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269034-2970-4D54-AF54-8E5A33B4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5401E3-5D7C-4E12-AD9C-782E98607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053"/>
          <a:stretch/>
        </p:blipFill>
        <p:spPr>
          <a:xfrm>
            <a:off x="554494" y="168118"/>
            <a:ext cx="1459786" cy="13777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7908E5-45F2-4ED7-9771-8EADD46468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49" r="53326" b="-1"/>
          <a:stretch/>
        </p:blipFill>
        <p:spPr>
          <a:xfrm>
            <a:off x="5820174" y="482473"/>
            <a:ext cx="3000298" cy="8650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81CEC3-176E-4909-AA9F-8FA6C1E8C1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8118"/>
            <a:ext cx="3094587" cy="1398090"/>
          </a:xfrm>
          <a:prstGeom prst="rect">
            <a:avLst/>
          </a:prstGeom>
        </p:spPr>
      </p:pic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A13604F-96DF-468B-AF7B-832E647B6F98}"/>
              </a:ext>
            </a:extLst>
          </p:cNvPr>
          <p:cNvSpPr txBox="1">
            <a:spLocks/>
          </p:cNvSpPr>
          <p:nvPr/>
        </p:nvSpPr>
        <p:spPr>
          <a:xfrm>
            <a:off x="467544" y="6205730"/>
            <a:ext cx="8208912" cy="65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>
                <a:solidFill>
                  <a:schemeClr val="tx1"/>
                </a:solidFill>
              </a:rPr>
              <a:t>Летняя школа РАИИ, 5-18 июля 2021 г.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B9349F-1C8A-437E-9521-22D86F888003}"/>
              </a:ext>
            </a:extLst>
          </p:cNvPr>
          <p:cNvSpPr txBox="1"/>
          <p:nvPr/>
        </p:nvSpPr>
        <p:spPr>
          <a:xfrm>
            <a:off x="1106686" y="2420464"/>
            <a:ext cx="7643192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c</a:t>
            </a:r>
            <a:r>
              <a:rPr lang="en-US" sz="2000" baseline="30000" dirty="0"/>
              <a:t>corr</a:t>
            </a:r>
            <a:r>
              <a:rPr lang="en-US" sz="2000" baseline="-25000" dirty="0"/>
              <a:t>11</a:t>
            </a:r>
            <a:r>
              <a:rPr lang="en-US" sz="2000" dirty="0"/>
              <a:t>&gt;0 – </a:t>
            </a:r>
            <a:r>
              <a:rPr lang="ru-RU" sz="2000" dirty="0" err="1"/>
              <a:t>Хеббовское</a:t>
            </a:r>
            <a:r>
              <a:rPr lang="ru-RU" sz="2000" dirty="0"/>
              <a:t> обучение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c</a:t>
            </a:r>
            <a:r>
              <a:rPr lang="en-US" sz="2000" baseline="30000" dirty="0"/>
              <a:t>corr</a:t>
            </a:r>
            <a:r>
              <a:rPr lang="en-US" sz="2000" baseline="-25000" dirty="0"/>
              <a:t>11</a:t>
            </a:r>
            <a:r>
              <a:rPr lang="en-US" sz="2000" dirty="0"/>
              <a:t>&lt;0 – </a:t>
            </a:r>
            <a:r>
              <a:rPr lang="ru-RU" sz="2000" dirty="0" err="1"/>
              <a:t>Антихеббовское</a:t>
            </a:r>
            <a:r>
              <a:rPr lang="ru-RU" sz="2000" dirty="0"/>
              <a:t> обучение</a:t>
            </a:r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000" dirty="0"/>
              <a:t>Хотя </a:t>
            </a:r>
            <a:r>
              <a:rPr lang="ru-RU" sz="2000" dirty="0" err="1"/>
              <a:t>Хебб</a:t>
            </a:r>
            <a:r>
              <a:rPr lang="ru-RU" sz="2000" dirty="0"/>
              <a:t> подразумевал причинно-следственную связь между нейронами, сейчас </a:t>
            </a:r>
            <a:r>
              <a:rPr lang="ru-RU" sz="2000" dirty="0" err="1"/>
              <a:t>хеббовским</a:t>
            </a:r>
            <a:r>
              <a:rPr lang="ru-RU" sz="2000" dirty="0"/>
              <a:t> обычно называют усиление связи, если есть корреляция между активностью нейронов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Линейное правило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10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CACAD2-E06A-4A5D-B86D-99C0E68E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18" y="1412352"/>
            <a:ext cx="2754163" cy="6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5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B9349F-1C8A-437E-9521-22D86F888003}"/>
              </a:ext>
            </a:extLst>
          </p:cNvPr>
          <p:cNvSpPr txBox="1"/>
          <p:nvPr/>
        </p:nvSpPr>
        <p:spPr>
          <a:xfrm>
            <a:off x="1115616" y="1101955"/>
            <a:ext cx="7651104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dirty="0"/>
              <a:t>Что будет происходить в сети с линейным правилом?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Частота </a:t>
            </a:r>
            <a:r>
              <a:rPr lang="en-US" sz="2200" b="1" dirty="0"/>
              <a:t>v</a:t>
            </a:r>
            <a:r>
              <a:rPr lang="en-US" sz="2200" b="1" baseline="-25000" dirty="0"/>
              <a:t>i</a:t>
            </a:r>
            <a:r>
              <a:rPr lang="en-US" sz="2200" b="1" dirty="0"/>
              <a:t>(t)</a:t>
            </a:r>
            <a:r>
              <a:rPr lang="en-US" sz="2200" dirty="0"/>
              <a:t>:</a:t>
            </a:r>
            <a:endParaRPr lang="ru-RU" sz="22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Линейное правило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11</a:t>
            </a:fld>
            <a:endParaRPr lang="ru-RU" sz="1350" dirty="0">
              <a:solidFill>
                <a:schemeClr val="tx1"/>
              </a:solidFill>
            </a:endParaRP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4C43FE50-A7B3-4BB1-9DD8-54F9EEE7C06F}"/>
              </a:ext>
            </a:extLst>
          </p:cNvPr>
          <p:cNvGrpSpPr/>
          <p:nvPr/>
        </p:nvGrpSpPr>
        <p:grpSpPr>
          <a:xfrm>
            <a:off x="1763688" y="3424217"/>
            <a:ext cx="8388424" cy="2751233"/>
            <a:chOff x="1763688" y="2716431"/>
            <a:chExt cx="8388424" cy="2751233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0AA2EBB9-EB04-4507-BCB2-AF3C3E072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8023" y="3379432"/>
              <a:ext cx="2961330" cy="2088232"/>
            </a:xfrm>
            <a:prstGeom prst="rect">
              <a:avLst/>
            </a:prstGeom>
          </p:spPr>
        </p:pic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BA847EC3-2214-4991-BCBD-F81356805353}"/>
                </a:ext>
              </a:extLst>
            </p:cNvPr>
            <p:cNvSpPr/>
            <p:nvPr/>
          </p:nvSpPr>
          <p:spPr>
            <a:xfrm>
              <a:off x="2992436" y="2920766"/>
              <a:ext cx="3009439" cy="1484848"/>
            </a:xfrm>
            <a:custGeom>
              <a:avLst/>
              <a:gdLst>
                <a:gd name="connsiteX0" fmla="*/ 2702481 w 3009439"/>
                <a:gd name="connsiteY0" fmla="*/ 1484848 h 1484848"/>
                <a:gd name="connsiteX1" fmla="*/ 3007281 w 3009439"/>
                <a:gd name="connsiteY1" fmla="*/ 973570 h 1484848"/>
                <a:gd name="connsiteX2" fmla="*/ 2564829 w 3009439"/>
                <a:gd name="connsiteY2" fmla="*/ 324641 h 1484848"/>
                <a:gd name="connsiteX3" fmla="*/ 1935565 w 3009439"/>
                <a:gd name="connsiteY3" fmla="*/ 98499 h 1484848"/>
                <a:gd name="connsiteX4" fmla="*/ 1198145 w 3009439"/>
                <a:gd name="connsiteY4" fmla="*/ 177 h 1484848"/>
                <a:gd name="connsiteX5" fmla="*/ 460726 w 3009439"/>
                <a:gd name="connsiteY5" fmla="*/ 78835 h 1484848"/>
                <a:gd name="connsiteX6" fmla="*/ 18274 w 3009439"/>
                <a:gd name="connsiteY6" fmla="*/ 236151 h 1484848"/>
                <a:gd name="connsiteX7" fmla="*/ 126429 w 3009439"/>
                <a:gd name="connsiteY7" fmla="*/ 599944 h 148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09439" h="1484848">
                  <a:moveTo>
                    <a:pt x="2702481" y="1484848"/>
                  </a:moveTo>
                  <a:cubicBezTo>
                    <a:pt x="2866352" y="1325893"/>
                    <a:pt x="3030223" y="1166938"/>
                    <a:pt x="3007281" y="973570"/>
                  </a:cubicBezTo>
                  <a:cubicBezTo>
                    <a:pt x="2984339" y="780202"/>
                    <a:pt x="2743448" y="470486"/>
                    <a:pt x="2564829" y="324641"/>
                  </a:cubicBezTo>
                  <a:cubicBezTo>
                    <a:pt x="2386210" y="178796"/>
                    <a:pt x="2163346" y="152576"/>
                    <a:pt x="1935565" y="98499"/>
                  </a:cubicBezTo>
                  <a:cubicBezTo>
                    <a:pt x="1707784" y="44422"/>
                    <a:pt x="1443951" y="3454"/>
                    <a:pt x="1198145" y="177"/>
                  </a:cubicBezTo>
                  <a:cubicBezTo>
                    <a:pt x="952339" y="-3100"/>
                    <a:pt x="657371" y="39506"/>
                    <a:pt x="460726" y="78835"/>
                  </a:cubicBezTo>
                  <a:cubicBezTo>
                    <a:pt x="264081" y="118164"/>
                    <a:pt x="73990" y="149300"/>
                    <a:pt x="18274" y="236151"/>
                  </a:cubicBezTo>
                  <a:cubicBezTo>
                    <a:pt x="-37442" y="323002"/>
                    <a:pt x="44493" y="461473"/>
                    <a:pt x="126429" y="5999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089119-2C28-4D49-B325-4423D4B8DC11}"/>
                </a:ext>
              </a:extLst>
            </p:cNvPr>
            <p:cNvSpPr txBox="1"/>
            <p:nvPr/>
          </p:nvSpPr>
          <p:spPr>
            <a:xfrm>
              <a:off x="5580112" y="2716431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 err="1"/>
                <a:t>w</a:t>
              </a:r>
              <a:r>
                <a:rPr lang="en-US" sz="1800" b="1" baseline="-25000" dirty="0" err="1"/>
                <a:t>ki</a:t>
              </a:r>
              <a:r>
                <a:rPr lang="en-US" sz="1800" b="1" dirty="0"/>
                <a:t>&gt;0</a:t>
              </a:r>
              <a:endParaRPr lang="ru-RU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F58EEB-03FD-42F0-9EBE-0C507E2D88FA}"/>
                </a:ext>
              </a:extLst>
            </p:cNvPr>
            <p:cNvSpPr txBox="1"/>
            <p:nvPr/>
          </p:nvSpPr>
          <p:spPr>
            <a:xfrm>
              <a:off x="1763688" y="4091567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 err="1"/>
                <a:t>wj</a:t>
              </a:r>
              <a:r>
                <a:rPr lang="en-US" sz="1800" b="1" baseline="-25000" dirty="0" err="1"/>
                <a:t>k</a:t>
              </a:r>
              <a:r>
                <a:rPr lang="en-US" sz="1800" b="1" dirty="0"/>
                <a:t>&gt;0</a:t>
              </a:r>
              <a:endParaRPr lang="ru-RU" b="1" dirty="0"/>
            </a:p>
          </p:txBody>
        </p:sp>
        <p:sp>
          <p:nvSpPr>
            <p:cNvPr id="29" name="Дуга 28">
              <a:extLst>
                <a:ext uri="{FF2B5EF4-FFF2-40B4-BE49-F238E27FC236}">
                  <a16:creationId xmlns:a16="http://schemas.microsoft.com/office/drawing/2014/main" id="{94D08394-4400-45F9-86E0-7F7DCC1FC900}"/>
                </a:ext>
              </a:extLst>
            </p:cNvPr>
            <p:cNvSpPr/>
            <p:nvPr/>
          </p:nvSpPr>
          <p:spPr>
            <a:xfrm rot="13464160">
              <a:off x="2701789" y="3892924"/>
              <a:ext cx="1224136" cy="1243062"/>
            </a:xfrm>
            <a:prstGeom prst="arc">
              <a:avLst>
                <a:gd name="adj1" fmla="val 15361770"/>
                <a:gd name="adj2" fmla="val 1572729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91EF0A-A79A-41D0-84C4-0DC902706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734" y="2129069"/>
            <a:ext cx="2564841" cy="93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6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B9349F-1C8A-437E-9521-22D86F888003}"/>
              </a:ext>
            </a:extLst>
          </p:cNvPr>
          <p:cNvSpPr txBox="1"/>
          <p:nvPr/>
        </p:nvSpPr>
        <p:spPr>
          <a:xfrm>
            <a:off x="1232955" y="5524393"/>
            <a:ext cx="77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При отсутствии возбуждения веса возвращаются к 0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Стабилизация весов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12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FF28DB-33B5-4225-B359-C569700F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65" y="4532571"/>
            <a:ext cx="4485107" cy="772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16C6B9-7D50-4079-9E0B-150767F8295F}"/>
              </a:ext>
            </a:extLst>
          </p:cNvPr>
          <p:cNvSpPr txBox="1"/>
          <p:nvPr/>
        </p:nvSpPr>
        <p:spPr>
          <a:xfrm>
            <a:off x="853790" y="903974"/>
            <a:ext cx="74888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Насыщение</a:t>
            </a:r>
            <a:r>
              <a:rPr lang="ru-RU" sz="2000" dirty="0"/>
              <a:t> – есть максимальный вес </a:t>
            </a:r>
            <a:r>
              <a:rPr lang="en-US" sz="2000" b="1" dirty="0" err="1"/>
              <a:t>w</a:t>
            </a:r>
            <a:r>
              <a:rPr lang="en-US" sz="2000" b="1" baseline="30000" dirty="0" err="1"/>
              <a:t>max</a:t>
            </a:r>
            <a:r>
              <a:rPr lang="ru-RU" sz="2000" dirty="0"/>
              <a:t>:</a:t>
            </a:r>
            <a:endParaRPr lang="en-US" sz="2000" dirty="0"/>
          </a:p>
          <a:p>
            <a:r>
              <a:rPr lang="en-US" sz="2000" b="1" dirty="0"/>
              <a:t>“Hard” bound:</a:t>
            </a:r>
          </a:p>
          <a:p>
            <a:r>
              <a:rPr lang="en-US" sz="2000" dirty="0"/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const,   0&lt;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,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r>
              <a:rPr lang="en-US" sz="2000" b="1" dirty="0"/>
              <a:t>“Soft” bound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/>
              <a:t>&gt;0</a:t>
            </a:r>
            <a:endParaRPr lang="ru-R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D2491-92D2-49D6-AF99-0418DF6D96F1}"/>
              </a:ext>
            </a:extLst>
          </p:cNvPr>
          <p:cNvSpPr txBox="1"/>
          <p:nvPr/>
        </p:nvSpPr>
        <p:spPr>
          <a:xfrm>
            <a:off x="2195736" y="400506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Забывание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E0F7455-80FC-450D-972D-8A2EFE8EB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746" y="2673836"/>
            <a:ext cx="32004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1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 err="1">
                <a:solidFill>
                  <a:schemeClr val="bg1"/>
                </a:solidFill>
              </a:rPr>
              <a:t>Хеббовское</a:t>
            </a:r>
            <a:r>
              <a:rPr lang="ru-RU" sz="3000" b="1" dirty="0">
                <a:solidFill>
                  <a:schemeClr val="bg1"/>
                </a:solidFill>
              </a:rPr>
              <a:t> обучение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13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D2491-92D2-49D6-AF99-0418DF6D96F1}"/>
              </a:ext>
            </a:extLst>
          </p:cNvPr>
          <p:cNvSpPr txBox="1"/>
          <p:nvPr/>
        </p:nvSpPr>
        <p:spPr>
          <a:xfrm>
            <a:off x="1015333" y="1252661"/>
            <a:ext cx="661436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000" b="1" dirty="0"/>
              <a:t>Локальные правила. </a:t>
            </a:r>
            <a:r>
              <a:rPr lang="ru-RU" sz="2000" dirty="0"/>
              <a:t>Изменение весов связано только с ближайшими нейронами</a:t>
            </a:r>
            <a:endParaRPr lang="ru-RU" sz="2000" b="1" dirty="0"/>
          </a:p>
          <a:p>
            <a:pPr marL="457200" indent="-457200">
              <a:buAutoNum type="arabicPeriod"/>
            </a:pPr>
            <a:r>
              <a:rPr lang="ru-RU" sz="2000" b="1" dirty="0"/>
              <a:t>Кооперация. </a:t>
            </a:r>
            <a:r>
              <a:rPr lang="ru-RU" sz="2000" dirty="0"/>
              <a:t>Для изменения нужна совместная активность нейронов</a:t>
            </a:r>
            <a:endParaRPr lang="ru-RU" sz="2000" b="1" dirty="0"/>
          </a:p>
          <a:p>
            <a:pPr marL="457200" indent="-457200">
              <a:buAutoNum type="arabicPeriod"/>
            </a:pPr>
            <a:r>
              <a:rPr lang="ru-RU" sz="2000" b="1" dirty="0"/>
              <a:t>Подавление. </a:t>
            </a:r>
            <a:r>
              <a:rPr lang="ru-RU" sz="2000" dirty="0"/>
              <a:t>Веса должны убывать при отсутствии активности</a:t>
            </a:r>
          </a:p>
          <a:p>
            <a:pPr marL="457200" indent="-457200">
              <a:buAutoNum type="arabicPeriod"/>
            </a:pPr>
            <a:r>
              <a:rPr lang="ru-RU" sz="2000" b="1" dirty="0"/>
              <a:t>Ограниченность. </a:t>
            </a:r>
            <a:r>
              <a:rPr lang="ru-RU" sz="2000" dirty="0"/>
              <a:t>Веса не должны расти неограниченно</a:t>
            </a:r>
          </a:p>
          <a:p>
            <a:pPr marL="457200" indent="-457200">
              <a:buAutoNum type="arabicPeriod"/>
            </a:pPr>
            <a:r>
              <a:rPr lang="ru-RU" sz="2000" b="1" dirty="0"/>
              <a:t>Конкуренция. </a:t>
            </a:r>
            <a:r>
              <a:rPr lang="ru-RU" sz="2000" dirty="0"/>
              <a:t>Усиление одних весов должно сопровождаться ослаблением других</a:t>
            </a:r>
          </a:p>
          <a:p>
            <a:pPr marL="457200" indent="-457200">
              <a:buAutoNum type="arabicPeriod"/>
            </a:pPr>
            <a:r>
              <a:rPr lang="ru-RU" sz="2000" b="1" dirty="0"/>
              <a:t>Долговременная устойчивость.</a:t>
            </a:r>
            <a:r>
              <a:rPr lang="ru-RU" sz="2000" dirty="0"/>
              <a:t> В процессе обучения новая информация не должна стирать прошлый опыт </a:t>
            </a:r>
          </a:p>
        </p:txBody>
      </p:sp>
    </p:spTree>
    <p:extLst>
      <p:ext uri="{BB962C8B-B14F-4D97-AF65-F5344CB8AC3E}">
        <p14:creationId xmlns:p14="http://schemas.microsoft.com/office/powerpoint/2010/main" val="355817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Пластичность, зависимая от времени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ru-RU" sz="3000" b="1" dirty="0" err="1">
                <a:solidFill>
                  <a:schemeClr val="bg1"/>
                </a:solidFill>
              </a:rPr>
              <a:t>спайков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14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2532E-74E3-41DD-8B7F-E6BD97C62063}"/>
              </a:ext>
            </a:extLst>
          </p:cNvPr>
          <p:cNvSpPr txBox="1"/>
          <p:nvPr/>
        </p:nvSpPr>
        <p:spPr>
          <a:xfrm>
            <a:off x="690075" y="1061394"/>
            <a:ext cx="77638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Spike Timing Dependent Plasticity (STDP)</a:t>
            </a:r>
            <a:r>
              <a:rPr lang="en-US" sz="2000" dirty="0"/>
              <a:t> – </a:t>
            </a:r>
            <a:r>
              <a:rPr lang="ru-RU" sz="2000" dirty="0"/>
              <a:t>изменение веса зависит от разницы времени появления пре- и пост-синаптических </a:t>
            </a:r>
            <a:r>
              <a:rPr lang="ru-RU" sz="2000" dirty="0" err="1"/>
              <a:t>спайков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F66453-6869-4426-ACB7-AFF05984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52637"/>
            <a:ext cx="80962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62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435A49-E43C-4524-8C1B-FC6B1BBC3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85" r="36004"/>
          <a:stretch/>
        </p:blipFill>
        <p:spPr>
          <a:xfrm>
            <a:off x="1169388" y="319921"/>
            <a:ext cx="3258362" cy="35557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FC0377-7991-4A5D-A8CC-CC58C63C1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96" t="8181"/>
          <a:stretch/>
        </p:blipFill>
        <p:spPr>
          <a:xfrm>
            <a:off x="3555223" y="3284984"/>
            <a:ext cx="4087338" cy="34364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sz="3000" b="1" dirty="0">
                <a:solidFill>
                  <a:schemeClr val="bg1"/>
                </a:solidFill>
              </a:rPr>
              <a:t>STDP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15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9DA59-A35A-4198-824A-5C0857377FBC}"/>
              </a:ext>
            </a:extLst>
          </p:cNvPr>
          <p:cNvSpPr txBox="1"/>
          <p:nvPr/>
        </p:nvSpPr>
        <p:spPr>
          <a:xfrm>
            <a:off x="4423139" y="9597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j - </a:t>
            </a:r>
            <a:r>
              <a:rPr lang="ru-RU" sz="1800" b="1" dirty="0" err="1"/>
              <a:t>пресинаптический</a:t>
            </a:r>
            <a:endParaRPr lang="ru-RU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6A93E0-1885-4E17-9E5E-0B717F832F7E}"/>
              </a:ext>
            </a:extLst>
          </p:cNvPr>
          <p:cNvSpPr txBox="1"/>
          <p:nvPr/>
        </p:nvSpPr>
        <p:spPr>
          <a:xfrm>
            <a:off x="4423139" y="22768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i</a:t>
            </a:r>
            <a:r>
              <a:rPr lang="en-US" sz="1800" b="1" dirty="0"/>
              <a:t> - </a:t>
            </a:r>
            <a:r>
              <a:rPr lang="ru-RU" sz="1800" b="1" dirty="0"/>
              <a:t>постсинаптический</a:t>
            </a:r>
            <a:endParaRPr lang="ru-RU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4810C1-A2EB-4927-870C-8CCCF434A8F3}"/>
              </a:ext>
            </a:extLst>
          </p:cNvPr>
          <p:cNvSpPr txBox="1"/>
          <p:nvPr/>
        </p:nvSpPr>
        <p:spPr>
          <a:xfrm>
            <a:off x="899592" y="441742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w</a:t>
            </a:r>
            <a:r>
              <a:rPr lang="en-US" sz="1800" b="1" baseline="-25000" dirty="0" err="1"/>
              <a:t>ij</a:t>
            </a:r>
            <a:r>
              <a:rPr lang="en-US" sz="1800" b="1" dirty="0"/>
              <a:t> – </a:t>
            </a:r>
            <a:r>
              <a:rPr lang="ru-RU" sz="1800" b="1" dirty="0"/>
              <a:t>вес связи от </a:t>
            </a:r>
            <a:r>
              <a:rPr lang="en-US" sz="1800" b="1" dirty="0"/>
              <a:t>j </a:t>
            </a:r>
            <a:r>
              <a:rPr lang="ru-RU" sz="1800" b="1" dirty="0"/>
              <a:t>к </a:t>
            </a:r>
            <a:r>
              <a:rPr lang="en-US" sz="1800" b="1" dirty="0" err="1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117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FC0377-7991-4A5D-A8CC-CC58C63C1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96" t="8181"/>
          <a:stretch/>
        </p:blipFill>
        <p:spPr>
          <a:xfrm>
            <a:off x="5013587" y="1175874"/>
            <a:ext cx="3878893" cy="326123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Математическая модель </a:t>
            </a:r>
            <a:r>
              <a:rPr lang="en-US" sz="3000" b="1" dirty="0">
                <a:solidFill>
                  <a:schemeClr val="bg1"/>
                </a:solidFill>
              </a:rPr>
              <a:t>STDP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16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12CB7E-D1A3-4077-8636-2817F0DBA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5974027"/>
            <a:ext cx="1962150" cy="4000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7F7A8E-DFBC-4520-8892-DCB752EAC7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706"/>
          <a:stretch/>
        </p:blipFill>
        <p:spPr>
          <a:xfrm>
            <a:off x="1335455" y="4437112"/>
            <a:ext cx="6271220" cy="4308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911FF1-E9CB-42DC-B1A2-9B94D540FA83}"/>
              </a:ext>
            </a:extLst>
          </p:cNvPr>
          <p:cNvSpPr txBox="1"/>
          <p:nvPr/>
        </p:nvSpPr>
        <p:spPr>
          <a:xfrm>
            <a:off x="6621534" y="3751244"/>
            <a:ext cx="139650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ru-RU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endParaRPr lang="ru-RU" sz="22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F1688-14FC-4543-960D-4C68177B21A6}"/>
              </a:ext>
            </a:extLst>
          </p:cNvPr>
          <p:cNvSpPr txBox="1"/>
          <p:nvPr/>
        </p:nvSpPr>
        <p:spPr>
          <a:xfrm>
            <a:off x="487803" y="1071893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ru-RU" sz="2000" dirty="0"/>
              <a:t>Вес растет, если </a:t>
            </a:r>
            <a:r>
              <a:rPr lang="en-US" sz="2000" b="1" dirty="0" err="1"/>
              <a:t>t</a:t>
            </a:r>
            <a:r>
              <a:rPr lang="en-US" sz="2000" b="1" baseline="-25000" dirty="0" err="1"/>
              <a:t>pre</a:t>
            </a:r>
            <a:r>
              <a:rPr lang="en-US" sz="2000" b="1" dirty="0"/>
              <a:t>&lt;</a:t>
            </a:r>
            <a:r>
              <a:rPr lang="en-US" sz="2000" b="1" dirty="0" err="1"/>
              <a:t>t</a:t>
            </a:r>
            <a:r>
              <a:rPr lang="en-US" sz="2000" b="1" baseline="-25000" dirty="0" err="1"/>
              <a:t>post</a:t>
            </a:r>
            <a:endParaRPr lang="en-US" sz="2000" b="1" baseline="-25000" dirty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ru-RU" sz="2000" dirty="0"/>
              <a:t>Вес уменьшается, если </a:t>
            </a:r>
            <a:r>
              <a:rPr lang="en-US" sz="2000" b="1" dirty="0" err="1"/>
              <a:t>t</a:t>
            </a:r>
            <a:r>
              <a:rPr lang="en-US" sz="2000" b="1" baseline="-25000" dirty="0" err="1"/>
              <a:t>pre</a:t>
            </a:r>
            <a:r>
              <a:rPr lang="en-US" sz="2000" b="1" dirty="0"/>
              <a:t>&gt;</a:t>
            </a:r>
            <a:r>
              <a:rPr lang="en-US" sz="2000" b="1" dirty="0" err="1"/>
              <a:t>t</a:t>
            </a:r>
            <a:r>
              <a:rPr lang="en-US" sz="2000" b="1" baseline="-25000" dirty="0" err="1"/>
              <a:t>post</a:t>
            </a:r>
            <a:endParaRPr lang="en-US" sz="2000" b="1" dirty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ru-RU" sz="2000" dirty="0"/>
              <a:t>Изменение веса максимально, если 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ε,</a:t>
            </a:r>
          </a:p>
          <a:p>
            <a:pPr>
              <a:spcBef>
                <a:spcPts val="600"/>
              </a:spcBef>
            </a:pP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ε→0</a:t>
            </a:r>
            <a:endParaRPr lang="ru-RU" sz="2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авая фигурная скобка 16">
            <a:extLst>
              <a:ext uri="{FF2B5EF4-FFF2-40B4-BE49-F238E27FC236}">
                <a16:creationId xmlns:a16="http://schemas.microsoft.com/office/drawing/2014/main" id="{973E3DD9-567A-4712-A878-187054D5DC6C}"/>
              </a:ext>
            </a:extLst>
          </p:cNvPr>
          <p:cNvSpPr/>
          <p:nvPr/>
        </p:nvSpPr>
        <p:spPr>
          <a:xfrm rot="16200000">
            <a:off x="6503694" y="684340"/>
            <a:ext cx="313080" cy="1152129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816C7-8C8A-49A3-96FB-6DCE2127576D}"/>
              </a:ext>
            </a:extLst>
          </p:cNvPr>
          <p:cNvSpPr txBox="1"/>
          <p:nvPr/>
        </p:nvSpPr>
        <p:spPr>
          <a:xfrm>
            <a:off x="5940152" y="6625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LTP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2AA442-3097-4465-B0F9-30E59C119885}"/>
              </a:ext>
            </a:extLst>
          </p:cNvPr>
          <p:cNvSpPr txBox="1"/>
          <p:nvPr/>
        </p:nvSpPr>
        <p:spPr>
          <a:xfrm>
            <a:off x="684810" y="3997465"/>
            <a:ext cx="525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LTP – Long-term potentiation</a:t>
            </a:r>
            <a:endParaRPr lang="ru-RU" b="1" dirty="0"/>
          </a:p>
        </p:txBody>
      </p:sp>
      <p:sp>
        <p:nvSpPr>
          <p:cNvPr id="22" name="Правая фигурная скобка 21">
            <a:extLst>
              <a:ext uri="{FF2B5EF4-FFF2-40B4-BE49-F238E27FC236}">
                <a16:creationId xmlns:a16="http://schemas.microsoft.com/office/drawing/2014/main" id="{7B770E57-1B62-4C76-B400-C5CE55ABB92A}"/>
              </a:ext>
            </a:extLst>
          </p:cNvPr>
          <p:cNvSpPr/>
          <p:nvPr/>
        </p:nvSpPr>
        <p:spPr>
          <a:xfrm rot="16200000">
            <a:off x="7727827" y="686215"/>
            <a:ext cx="313080" cy="115212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4B0387-0B15-4E91-81BA-7287B80439B5}"/>
              </a:ext>
            </a:extLst>
          </p:cNvPr>
          <p:cNvSpPr txBox="1"/>
          <p:nvPr/>
        </p:nvSpPr>
        <p:spPr>
          <a:xfrm>
            <a:off x="7164288" y="66439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LTD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2ACCB7D-2EC1-4212-A323-E4089C2BF0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245"/>
          <a:stretch/>
        </p:blipFill>
        <p:spPr>
          <a:xfrm>
            <a:off x="1348780" y="5585361"/>
            <a:ext cx="6271220" cy="3020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12DCE94-5F52-464D-9977-D620235DE7EC}"/>
              </a:ext>
            </a:extLst>
          </p:cNvPr>
          <p:cNvSpPr txBox="1"/>
          <p:nvPr/>
        </p:nvSpPr>
        <p:spPr>
          <a:xfrm>
            <a:off x="573734" y="5049771"/>
            <a:ext cx="525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LTD – Long-term depression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6497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Серия </a:t>
            </a:r>
            <a:r>
              <a:rPr lang="ru-RU" sz="3000" b="1" dirty="0" err="1">
                <a:solidFill>
                  <a:schemeClr val="bg1"/>
                </a:solidFill>
              </a:rPr>
              <a:t>спайков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17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517639-C8C1-440B-BFEE-57033FA998BD}"/>
              </a:ext>
            </a:extLst>
          </p:cNvPr>
          <p:cNvSpPr txBox="1"/>
          <p:nvPr/>
        </p:nvSpPr>
        <p:spPr>
          <a:xfrm>
            <a:off x="513677" y="749246"/>
            <a:ext cx="811664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Добавим две новые переменные для каждого синапса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j</a:t>
            </a:r>
            <a:r>
              <a:rPr lang="ru-RU" sz="2000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x</a:t>
            </a:r>
            <a:r>
              <a:rPr lang="en-US" sz="2000" baseline="-25000" dirty="0" err="1">
                <a:latin typeface="+mj-lt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– </a:t>
            </a:r>
            <a:r>
              <a:rPr lang="ru-RU" sz="2000" dirty="0">
                <a:latin typeface="+mj-lt"/>
                <a:cs typeface="Times New Roman" panose="02020603050405020304" pitchFamily="18" charset="0"/>
              </a:rPr>
              <a:t>суммирует </a:t>
            </a:r>
            <a:r>
              <a:rPr lang="ru-RU" sz="2000" dirty="0" err="1">
                <a:latin typeface="+mj-lt"/>
                <a:cs typeface="Times New Roman" panose="02020603050405020304" pitchFamily="18" charset="0"/>
              </a:rPr>
              <a:t>пресинаптические</a:t>
            </a:r>
            <a:r>
              <a:rPr lang="ru-RU" sz="2000" dirty="0">
                <a:latin typeface="+mj-lt"/>
                <a:cs typeface="Times New Roman" panose="02020603050405020304" pitchFamily="18" charset="0"/>
              </a:rPr>
              <a:t> спайки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t</a:t>
            </a:r>
            <a:r>
              <a:rPr lang="en-US" sz="2000" b="1" baseline="-25000" dirty="0" err="1">
                <a:latin typeface="+mj-lt"/>
                <a:cs typeface="Times New Roman" panose="02020603050405020304" pitchFamily="18" charset="0"/>
              </a:rPr>
              <a:t>j</a:t>
            </a:r>
            <a:r>
              <a:rPr lang="en-US" sz="2000" b="1" baseline="30000" dirty="0" err="1">
                <a:latin typeface="+mj-lt"/>
                <a:cs typeface="Times New Roman" panose="02020603050405020304" pitchFamily="18" charset="0"/>
              </a:rPr>
              <a:t>f</a:t>
            </a:r>
            <a:endParaRPr lang="ru-RU" sz="20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y</a:t>
            </a:r>
            <a:r>
              <a:rPr 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– </a:t>
            </a:r>
            <a:r>
              <a:rPr lang="ru-RU" sz="2000" dirty="0">
                <a:latin typeface="+mj-lt"/>
                <a:cs typeface="Times New Roman" panose="02020603050405020304" pitchFamily="18" charset="0"/>
              </a:rPr>
              <a:t>суммирует постсинаптические спайки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t</a:t>
            </a:r>
            <a:r>
              <a:rPr lang="en-US" sz="2000" b="1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sz="2000" b="1" baseline="30000" dirty="0" err="1">
                <a:latin typeface="+mj-lt"/>
                <a:cs typeface="Times New Roman" panose="02020603050405020304" pitchFamily="18" charset="0"/>
              </a:rPr>
              <a:t>f</a:t>
            </a:r>
            <a:endParaRPr lang="ru-RU" sz="2000" b="1" baseline="30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97C2D0-5094-4E90-B6F7-A37A126F4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83" y="1965991"/>
            <a:ext cx="3219450" cy="8096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43EE71-6633-4B42-A585-F48B6763B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583" y="1989113"/>
            <a:ext cx="3267075" cy="7334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BA2E919-DABC-44F6-BC19-C8539FA7D1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74"/>
          <a:stretch/>
        </p:blipFill>
        <p:spPr>
          <a:xfrm>
            <a:off x="2136372" y="2957109"/>
            <a:ext cx="6461398" cy="79057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3F5B0DC-EC81-4BA5-BF33-B06C42C3CA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3413" b="41781"/>
          <a:stretch/>
        </p:blipFill>
        <p:spPr>
          <a:xfrm>
            <a:off x="899592" y="2895308"/>
            <a:ext cx="1227559" cy="8096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9B7E496-7A38-4A5F-90C3-7F144C532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7208" y="3819302"/>
            <a:ext cx="3715177" cy="28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55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Окно обучения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18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DD23A4-7B32-442E-8CFC-EA9D1F09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3378454" cy="32248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702AA9-372F-4CDA-ADE1-125564990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3" y="1772816"/>
            <a:ext cx="337845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54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Распознавание образов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19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47F839-05B7-4016-A81B-0166FB313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17848"/>
            <a:ext cx="8447965" cy="50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2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Где хранится опыт?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8952C-F868-45FD-B7AE-BD018BFFF995}"/>
              </a:ext>
            </a:extLst>
          </p:cNvPr>
          <p:cNvSpPr txBox="1"/>
          <p:nvPr/>
        </p:nvSpPr>
        <p:spPr>
          <a:xfrm>
            <a:off x="1357230" y="2132856"/>
            <a:ext cx="1908212" cy="64918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Связи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CA750-2C3B-4479-B69B-2F7B587AD1F0}"/>
              </a:ext>
            </a:extLst>
          </p:cNvPr>
          <p:cNvSpPr txBox="1"/>
          <p:nvPr/>
        </p:nvSpPr>
        <p:spPr>
          <a:xfrm>
            <a:off x="5580112" y="2135839"/>
            <a:ext cx="2629272" cy="64918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Нейроны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50040-AD87-49AC-A3FC-2A226747E265}"/>
              </a:ext>
            </a:extLst>
          </p:cNvPr>
          <p:cNvSpPr txBox="1"/>
          <p:nvPr/>
        </p:nvSpPr>
        <p:spPr>
          <a:xfrm>
            <a:off x="3264312" y="4072974"/>
            <a:ext cx="2925925" cy="64918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400" b="1"/>
            </a:lvl1pPr>
          </a:lstStyle>
          <a:p>
            <a:r>
              <a:rPr lang="ru-RU" dirty="0"/>
              <a:t>Активность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615365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Распознавание образов в сети с </a:t>
            </a:r>
            <a:r>
              <a:rPr lang="en-US" sz="3000" b="1" dirty="0">
                <a:solidFill>
                  <a:schemeClr val="bg1"/>
                </a:solidFill>
              </a:rPr>
              <a:t>STDP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20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94397A-2DBE-4B2F-AC3C-FCDEE7D9B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869590"/>
            <a:ext cx="6048672" cy="43794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4F41E7-74B0-45A2-83BB-ECE484FFAA53}"/>
              </a:ext>
            </a:extLst>
          </p:cNvPr>
          <p:cNvSpPr txBox="1"/>
          <p:nvPr/>
        </p:nvSpPr>
        <p:spPr>
          <a:xfrm>
            <a:off x="683568" y="5317301"/>
            <a:ext cx="777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Diehl, P. U., &amp; Cook, M. (2015). Unsupervised learning of digit recognition using spike-timing-dependent plasticity. </a:t>
            </a:r>
            <a:r>
              <a:rPr lang="en-US" i="1" dirty="0"/>
              <a:t>Frontiers in computational neuroscience</a:t>
            </a:r>
            <a:r>
              <a:rPr lang="en-US" dirty="0"/>
              <a:t>, </a:t>
            </a:r>
            <a:r>
              <a:rPr lang="en-US" i="1" dirty="0"/>
              <a:t>9</a:t>
            </a:r>
            <a:r>
              <a:rPr lang="en-US" dirty="0"/>
              <a:t>, 99.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62268-521B-475F-A5F5-8CC344D32F21}"/>
              </a:ext>
            </a:extLst>
          </p:cNvPr>
          <p:cNvSpPr txBox="1"/>
          <p:nvPr/>
        </p:nvSpPr>
        <p:spPr>
          <a:xfrm>
            <a:off x="683568" y="59399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https://github.com/peter-u-diehl/stdp-mnist</a:t>
            </a:r>
          </a:p>
        </p:txBody>
      </p:sp>
    </p:spTree>
    <p:extLst>
      <p:ext uri="{BB962C8B-B14F-4D97-AF65-F5344CB8AC3E}">
        <p14:creationId xmlns:p14="http://schemas.microsoft.com/office/powerpoint/2010/main" val="408546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Архитектура сети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21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4F41E7-74B0-45A2-83BB-ECE484FFAA53}"/>
              </a:ext>
            </a:extLst>
          </p:cNvPr>
          <p:cNvSpPr txBox="1"/>
          <p:nvPr/>
        </p:nvSpPr>
        <p:spPr>
          <a:xfrm>
            <a:off x="1039788" y="1058195"/>
            <a:ext cx="35220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Входной слой</a:t>
            </a:r>
          </a:p>
          <a:p>
            <a:r>
              <a:rPr lang="ru-RU" sz="2000" dirty="0"/>
              <a:t>28 </a:t>
            </a:r>
            <a:r>
              <a:rPr lang="en-US" sz="2000" dirty="0"/>
              <a:t>x </a:t>
            </a:r>
            <a:r>
              <a:rPr lang="ru-RU" sz="2000" dirty="0"/>
              <a:t>28 нейронов</a:t>
            </a:r>
          </a:p>
          <a:p>
            <a:r>
              <a:rPr lang="ru-RU" sz="2000" dirty="0"/>
              <a:t>1 нейрон = 1 пиксель</a:t>
            </a:r>
            <a:endParaRPr lang="en-US" sz="2000" dirty="0"/>
          </a:p>
          <a:p>
            <a:r>
              <a:rPr lang="ru-RU" sz="2000" dirty="0"/>
              <a:t>Преобразует яркость в спайки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37886-9DEB-4CEE-ABA9-40B4AE902259}"/>
              </a:ext>
            </a:extLst>
          </p:cNvPr>
          <p:cNvSpPr txBox="1"/>
          <p:nvPr/>
        </p:nvSpPr>
        <p:spPr>
          <a:xfrm>
            <a:off x="5276681" y="938304"/>
            <a:ext cx="307696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Слой обработки</a:t>
            </a:r>
          </a:p>
          <a:p>
            <a:r>
              <a:rPr lang="ru-RU" sz="2000" dirty="0"/>
              <a:t>2</a:t>
            </a:r>
            <a:r>
              <a:rPr lang="en-US" sz="2000" dirty="0"/>
              <a:t>n = 400*2 </a:t>
            </a:r>
            <a:r>
              <a:rPr lang="ru-RU" sz="2000" dirty="0"/>
              <a:t>нейронов</a:t>
            </a:r>
          </a:p>
          <a:p>
            <a:r>
              <a:rPr lang="ru-RU" sz="2000" dirty="0"/>
              <a:t>1 возбуждающий связан с </a:t>
            </a:r>
          </a:p>
          <a:p>
            <a:r>
              <a:rPr lang="ru-RU" sz="2000" dirty="0"/>
              <a:t>1 тормозящим</a:t>
            </a:r>
          </a:p>
          <a:p>
            <a:endParaRPr lang="ru-RU" sz="2000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56EDCB6E-E158-47C1-B363-5D0CA9AA8F4B}"/>
              </a:ext>
            </a:extLst>
          </p:cNvPr>
          <p:cNvSpPr/>
          <p:nvPr/>
        </p:nvSpPr>
        <p:spPr>
          <a:xfrm>
            <a:off x="3455110" y="350148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17E9C1-DB8D-42BC-B582-C090AB9ED6A1}"/>
              </a:ext>
            </a:extLst>
          </p:cNvPr>
          <p:cNvSpPr txBox="1"/>
          <p:nvPr/>
        </p:nvSpPr>
        <p:spPr>
          <a:xfrm>
            <a:off x="1763688" y="53732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0..255  -&gt;  0..63.75 Hz</a:t>
            </a:r>
            <a:endParaRPr lang="ru-RU" sz="1800" b="1" dirty="0"/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C37EBCAB-12A5-4775-A5B9-9AD93D41A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88" y="3504763"/>
            <a:ext cx="1447800" cy="1419225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C4DA3912-6FAA-45F9-B325-7688ED417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596" y="2956613"/>
            <a:ext cx="895350" cy="438150"/>
          </a:xfrm>
          <a:prstGeom prst="rect">
            <a:avLst/>
          </a:prstGeom>
        </p:spPr>
      </p:pic>
      <p:cxnSp>
        <p:nvCxnSpPr>
          <p:cNvPr id="53" name="Прямая со стрелкой 7">
            <a:extLst>
              <a:ext uri="{FF2B5EF4-FFF2-40B4-BE49-F238E27FC236}">
                <a16:creationId xmlns:a16="http://schemas.microsoft.com/office/drawing/2014/main" id="{D51D54B0-C4F6-4D0C-B132-E64E9F4F57B4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001861" y="3771485"/>
            <a:ext cx="1453249" cy="11775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7">
            <a:extLst>
              <a:ext uri="{FF2B5EF4-FFF2-40B4-BE49-F238E27FC236}">
                <a16:creationId xmlns:a16="http://schemas.microsoft.com/office/drawing/2014/main" id="{AFA2C979-D3FC-429F-B1BE-5A45C1C110A3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1812963" y="4295430"/>
            <a:ext cx="1655062" cy="41403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>
            <a:extLst>
              <a:ext uri="{FF2B5EF4-FFF2-40B4-BE49-F238E27FC236}">
                <a16:creationId xmlns:a16="http://schemas.microsoft.com/office/drawing/2014/main" id="{D08EEA98-82D1-4FB3-8E25-2944B822BB76}"/>
              </a:ext>
            </a:extLst>
          </p:cNvPr>
          <p:cNvSpPr/>
          <p:nvPr/>
        </p:nvSpPr>
        <p:spPr>
          <a:xfrm>
            <a:off x="3468025" y="443946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b="1" dirty="0">
              <a:solidFill>
                <a:schemeClr val="tx1"/>
              </a:solidFill>
            </a:endParaRPr>
          </a:p>
        </p:txBody>
      </p: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7342B566-8516-405B-B2A6-4A2265457EB9}"/>
              </a:ext>
            </a:extLst>
          </p:cNvPr>
          <p:cNvGrpSpPr/>
          <p:nvPr/>
        </p:nvGrpSpPr>
        <p:grpSpPr>
          <a:xfrm>
            <a:off x="5532052" y="2956613"/>
            <a:ext cx="1973024" cy="2333616"/>
            <a:chOff x="6713776" y="2932011"/>
            <a:chExt cx="1973024" cy="2333616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C576FDCC-9B91-4285-956F-E5D68A3D05F6}"/>
                </a:ext>
              </a:extLst>
            </p:cNvPr>
            <p:cNvSpPr/>
            <p:nvPr/>
          </p:nvSpPr>
          <p:spPr>
            <a:xfrm>
              <a:off x="6713776" y="2932494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E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8B016E12-90E4-45E9-983A-F5C58C8E6BAA}"/>
                </a:ext>
              </a:extLst>
            </p:cNvPr>
            <p:cNvSpPr/>
            <p:nvPr/>
          </p:nvSpPr>
          <p:spPr>
            <a:xfrm>
              <a:off x="8107858" y="2932011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938DF5B5-422A-4793-8988-E35388EFC64C}"/>
                </a:ext>
              </a:extLst>
            </p:cNvPr>
            <p:cNvCxnSpPr>
              <a:cxnSpLocks/>
              <a:stCxn id="3" idx="6"/>
              <a:endCxn id="9" idx="2"/>
            </p:cNvCxnSpPr>
            <p:nvPr/>
          </p:nvCxnSpPr>
          <p:spPr>
            <a:xfrm flipV="1">
              <a:off x="7253776" y="3202011"/>
              <a:ext cx="854082" cy="48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7">
              <a:extLst>
                <a:ext uri="{FF2B5EF4-FFF2-40B4-BE49-F238E27FC236}">
                  <a16:creationId xmlns:a16="http://schemas.microsoft.com/office/drawing/2014/main" id="{4BC2EAC9-9698-443F-A4D1-6DCD8253F292}"/>
                </a:ext>
              </a:extLst>
            </p:cNvPr>
            <p:cNvCxnSpPr>
              <a:cxnSpLocks/>
              <a:stCxn id="9" idx="3"/>
              <a:endCxn id="36" idx="7"/>
            </p:cNvCxnSpPr>
            <p:nvPr/>
          </p:nvCxnSpPr>
          <p:spPr>
            <a:xfrm flipH="1">
              <a:off x="7213637" y="3392930"/>
              <a:ext cx="973302" cy="4756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C3CC302C-5B43-4461-A3DA-CAB4BA1EFF1D}"/>
                </a:ext>
              </a:extLst>
            </p:cNvPr>
            <p:cNvSpPr/>
            <p:nvPr/>
          </p:nvSpPr>
          <p:spPr>
            <a:xfrm>
              <a:off x="6752718" y="3789523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E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0A4F58DC-C422-43CB-B1C1-373A0E7AF424}"/>
                </a:ext>
              </a:extLst>
            </p:cNvPr>
            <p:cNvSpPr/>
            <p:nvPr/>
          </p:nvSpPr>
          <p:spPr>
            <a:xfrm>
              <a:off x="8146800" y="3789040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Прямая со стрелкой 7">
              <a:extLst>
                <a:ext uri="{FF2B5EF4-FFF2-40B4-BE49-F238E27FC236}">
                  <a16:creationId xmlns:a16="http://schemas.microsoft.com/office/drawing/2014/main" id="{CAFD2DD4-5DD1-4984-BE5D-0CA5AF505B8C}"/>
                </a:ext>
              </a:extLst>
            </p:cNvPr>
            <p:cNvCxnSpPr>
              <a:cxnSpLocks/>
              <a:stCxn id="36" idx="6"/>
              <a:endCxn id="37" idx="2"/>
            </p:cNvCxnSpPr>
            <p:nvPr/>
          </p:nvCxnSpPr>
          <p:spPr>
            <a:xfrm flipV="1">
              <a:off x="7292718" y="4059040"/>
              <a:ext cx="854082" cy="48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7">
              <a:extLst>
                <a:ext uri="{FF2B5EF4-FFF2-40B4-BE49-F238E27FC236}">
                  <a16:creationId xmlns:a16="http://schemas.microsoft.com/office/drawing/2014/main" id="{1C919072-37E2-4CE9-B173-28501753EC1B}"/>
                </a:ext>
              </a:extLst>
            </p:cNvPr>
            <p:cNvCxnSpPr>
              <a:cxnSpLocks/>
              <a:stCxn id="37" idx="1"/>
              <a:endCxn id="3" idx="5"/>
            </p:cNvCxnSpPr>
            <p:nvPr/>
          </p:nvCxnSpPr>
          <p:spPr>
            <a:xfrm flipH="1" flipV="1">
              <a:off x="7174695" y="3393413"/>
              <a:ext cx="1051186" cy="4747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FEBD5D51-3AD7-474E-A33E-93076B429903}"/>
                </a:ext>
              </a:extLst>
            </p:cNvPr>
            <p:cNvSpPr/>
            <p:nvPr/>
          </p:nvSpPr>
          <p:spPr>
            <a:xfrm>
              <a:off x="6732240" y="4725627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E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4903E0B1-72F0-426F-806D-13FD8F1F71FA}"/>
                </a:ext>
              </a:extLst>
            </p:cNvPr>
            <p:cNvSpPr/>
            <p:nvPr/>
          </p:nvSpPr>
          <p:spPr>
            <a:xfrm>
              <a:off x="8126322" y="4725144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Прямая со стрелкой 7">
              <a:extLst>
                <a:ext uri="{FF2B5EF4-FFF2-40B4-BE49-F238E27FC236}">
                  <a16:creationId xmlns:a16="http://schemas.microsoft.com/office/drawing/2014/main" id="{01B93536-1DD8-481B-959F-97DC253A849D}"/>
                </a:ext>
              </a:extLst>
            </p:cNvPr>
            <p:cNvCxnSpPr>
              <a:cxnSpLocks/>
              <a:stCxn id="67" idx="6"/>
              <a:endCxn id="68" idx="2"/>
            </p:cNvCxnSpPr>
            <p:nvPr/>
          </p:nvCxnSpPr>
          <p:spPr>
            <a:xfrm flipV="1">
              <a:off x="7272240" y="4995144"/>
              <a:ext cx="854082" cy="48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7">
              <a:extLst>
                <a:ext uri="{FF2B5EF4-FFF2-40B4-BE49-F238E27FC236}">
                  <a16:creationId xmlns:a16="http://schemas.microsoft.com/office/drawing/2014/main" id="{709F8372-69B9-4279-9480-465985889E32}"/>
                </a:ext>
              </a:extLst>
            </p:cNvPr>
            <p:cNvCxnSpPr>
              <a:cxnSpLocks/>
              <a:stCxn id="68" idx="1"/>
              <a:endCxn id="36" idx="5"/>
            </p:cNvCxnSpPr>
            <p:nvPr/>
          </p:nvCxnSpPr>
          <p:spPr>
            <a:xfrm flipH="1" flipV="1">
              <a:off x="7213637" y="4250442"/>
              <a:ext cx="991766" cy="5537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">
              <a:extLst>
                <a:ext uri="{FF2B5EF4-FFF2-40B4-BE49-F238E27FC236}">
                  <a16:creationId xmlns:a16="http://schemas.microsoft.com/office/drawing/2014/main" id="{B8A9C2A9-B8A0-40CA-8C6B-F704C5BA5340}"/>
                </a:ext>
              </a:extLst>
            </p:cNvPr>
            <p:cNvCxnSpPr>
              <a:cxnSpLocks/>
              <a:stCxn id="68" idx="1"/>
              <a:endCxn id="3" idx="5"/>
            </p:cNvCxnSpPr>
            <p:nvPr/>
          </p:nvCxnSpPr>
          <p:spPr>
            <a:xfrm flipH="1" flipV="1">
              <a:off x="7174695" y="3393413"/>
              <a:ext cx="1030708" cy="14108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">
              <a:extLst>
                <a:ext uri="{FF2B5EF4-FFF2-40B4-BE49-F238E27FC236}">
                  <a16:creationId xmlns:a16="http://schemas.microsoft.com/office/drawing/2014/main" id="{84EE9206-A3FE-4305-B057-79243D1EEB1B}"/>
                </a:ext>
              </a:extLst>
            </p:cNvPr>
            <p:cNvCxnSpPr>
              <a:cxnSpLocks/>
              <a:stCxn id="9" idx="3"/>
              <a:endCxn id="67" idx="7"/>
            </p:cNvCxnSpPr>
            <p:nvPr/>
          </p:nvCxnSpPr>
          <p:spPr>
            <a:xfrm flipH="1">
              <a:off x="7193159" y="3392930"/>
              <a:ext cx="993780" cy="14117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Прямая со стрелкой 7">
            <a:extLst>
              <a:ext uri="{FF2B5EF4-FFF2-40B4-BE49-F238E27FC236}">
                <a16:creationId xmlns:a16="http://schemas.microsoft.com/office/drawing/2014/main" id="{3A04425F-D13E-4780-9E26-B0D79C1A987A}"/>
              </a:ext>
            </a:extLst>
          </p:cNvPr>
          <p:cNvCxnSpPr>
            <a:cxnSpLocks/>
            <a:stCxn id="19" idx="6"/>
            <a:endCxn id="3" idx="2"/>
          </p:cNvCxnSpPr>
          <p:nvPr/>
        </p:nvCxnSpPr>
        <p:spPr>
          <a:xfrm flipV="1">
            <a:off x="3995110" y="3227096"/>
            <a:ext cx="1536942" cy="544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7">
            <a:extLst>
              <a:ext uri="{FF2B5EF4-FFF2-40B4-BE49-F238E27FC236}">
                <a16:creationId xmlns:a16="http://schemas.microsoft.com/office/drawing/2014/main" id="{D929FE83-6BBC-4BD0-9981-19442B54B759}"/>
              </a:ext>
            </a:extLst>
          </p:cNvPr>
          <p:cNvCxnSpPr>
            <a:cxnSpLocks/>
            <a:stCxn id="19" idx="6"/>
            <a:endCxn id="36" idx="2"/>
          </p:cNvCxnSpPr>
          <p:nvPr/>
        </p:nvCxnSpPr>
        <p:spPr>
          <a:xfrm>
            <a:off x="3995110" y="3771485"/>
            <a:ext cx="1575884" cy="312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7">
            <a:extLst>
              <a:ext uri="{FF2B5EF4-FFF2-40B4-BE49-F238E27FC236}">
                <a16:creationId xmlns:a16="http://schemas.microsoft.com/office/drawing/2014/main" id="{3D5FCC11-2637-4D04-AE19-3D7A9AA33712}"/>
              </a:ext>
            </a:extLst>
          </p:cNvPr>
          <p:cNvCxnSpPr>
            <a:cxnSpLocks/>
            <a:stCxn id="19" idx="6"/>
            <a:endCxn id="67" idx="2"/>
          </p:cNvCxnSpPr>
          <p:nvPr/>
        </p:nvCxnSpPr>
        <p:spPr>
          <a:xfrm>
            <a:off x="3995110" y="3771485"/>
            <a:ext cx="1555406" cy="12487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7">
            <a:extLst>
              <a:ext uri="{FF2B5EF4-FFF2-40B4-BE49-F238E27FC236}">
                <a16:creationId xmlns:a16="http://schemas.microsoft.com/office/drawing/2014/main" id="{63AE714F-65F5-403E-B7B0-DA58DF7CB800}"/>
              </a:ext>
            </a:extLst>
          </p:cNvPr>
          <p:cNvCxnSpPr>
            <a:cxnSpLocks/>
            <a:stCxn id="58" idx="6"/>
            <a:endCxn id="67" idx="2"/>
          </p:cNvCxnSpPr>
          <p:nvPr/>
        </p:nvCxnSpPr>
        <p:spPr>
          <a:xfrm>
            <a:off x="4008025" y="4709466"/>
            <a:ext cx="1542491" cy="310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7">
            <a:extLst>
              <a:ext uri="{FF2B5EF4-FFF2-40B4-BE49-F238E27FC236}">
                <a16:creationId xmlns:a16="http://schemas.microsoft.com/office/drawing/2014/main" id="{44165B4C-A403-42B5-8F9F-2F32786B51AB}"/>
              </a:ext>
            </a:extLst>
          </p:cNvPr>
          <p:cNvCxnSpPr>
            <a:cxnSpLocks/>
            <a:stCxn id="58" idx="6"/>
            <a:endCxn id="3" idx="3"/>
          </p:cNvCxnSpPr>
          <p:nvPr/>
        </p:nvCxnSpPr>
        <p:spPr>
          <a:xfrm flipV="1">
            <a:off x="4008025" y="3418015"/>
            <a:ext cx="1603108" cy="12914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7">
            <a:extLst>
              <a:ext uri="{FF2B5EF4-FFF2-40B4-BE49-F238E27FC236}">
                <a16:creationId xmlns:a16="http://schemas.microsoft.com/office/drawing/2014/main" id="{2A9077DA-CEC1-4CED-AE87-F045AF28E820}"/>
              </a:ext>
            </a:extLst>
          </p:cNvPr>
          <p:cNvCxnSpPr>
            <a:cxnSpLocks/>
            <a:stCxn id="58" idx="6"/>
            <a:endCxn id="36" idx="3"/>
          </p:cNvCxnSpPr>
          <p:nvPr/>
        </p:nvCxnSpPr>
        <p:spPr>
          <a:xfrm flipV="1">
            <a:off x="4008025" y="4275044"/>
            <a:ext cx="1642050" cy="434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C9E7ADD-7F89-4BD8-9FAE-0278F36F5FC3}"/>
              </a:ext>
            </a:extLst>
          </p:cNvPr>
          <p:cNvSpPr txBox="1"/>
          <p:nvPr/>
        </p:nvSpPr>
        <p:spPr>
          <a:xfrm>
            <a:off x="4529165" y="554029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STDP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112" name="Правая фигурная скобка 111">
            <a:extLst>
              <a:ext uri="{FF2B5EF4-FFF2-40B4-BE49-F238E27FC236}">
                <a16:creationId xmlns:a16="http://schemas.microsoft.com/office/drawing/2014/main" id="{8AB6FA5B-3A58-457E-95F4-E309F05E723B}"/>
              </a:ext>
            </a:extLst>
          </p:cNvPr>
          <p:cNvSpPr/>
          <p:nvPr/>
        </p:nvSpPr>
        <p:spPr>
          <a:xfrm rot="5400000">
            <a:off x="4645945" y="4573115"/>
            <a:ext cx="298863" cy="146420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240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Модель нейрона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22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37886-9DEB-4CEE-ABA9-40B4AE902259}"/>
              </a:ext>
            </a:extLst>
          </p:cNvPr>
          <p:cNvSpPr txBox="1"/>
          <p:nvPr/>
        </p:nvSpPr>
        <p:spPr>
          <a:xfrm>
            <a:off x="971600" y="1825787"/>
            <a:ext cx="79208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V – </a:t>
            </a:r>
            <a:r>
              <a:rPr lang="ru-RU" sz="2000" dirty="0"/>
              <a:t>мембранный потенциал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Erest</a:t>
            </a:r>
            <a:r>
              <a:rPr lang="en-US" sz="2000" dirty="0"/>
              <a:t> – </a:t>
            </a:r>
            <a:r>
              <a:rPr lang="ru-RU" sz="2000" dirty="0"/>
              <a:t>потенциал покоя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g</a:t>
            </a:r>
            <a:r>
              <a:rPr lang="en-US" sz="2000" baseline="-25000" dirty="0" err="1"/>
              <a:t>e</a:t>
            </a:r>
            <a:r>
              <a:rPr lang="en-US" sz="2000" dirty="0"/>
              <a:t>, </a:t>
            </a:r>
            <a:r>
              <a:rPr lang="en-US" sz="2000" dirty="0" err="1"/>
              <a:t>g</a:t>
            </a:r>
            <a:r>
              <a:rPr lang="en-US" sz="2000" baseline="-25000" dirty="0" err="1"/>
              <a:t>i</a:t>
            </a:r>
            <a:r>
              <a:rPr lang="en-US" sz="2000" dirty="0"/>
              <a:t> – </a:t>
            </a:r>
            <a:r>
              <a:rPr lang="ru-RU" sz="2000" dirty="0"/>
              <a:t>проводимости возбуждающих и тормозящих синапсов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E</a:t>
            </a:r>
            <a:r>
              <a:rPr lang="en-US" sz="2000" baseline="-25000" dirty="0" err="1"/>
              <a:t>exc</a:t>
            </a:r>
            <a:r>
              <a:rPr lang="en-US" sz="2000" dirty="0"/>
              <a:t>, </a:t>
            </a:r>
            <a:r>
              <a:rPr lang="en-US" sz="2000" dirty="0" err="1"/>
              <a:t>E</a:t>
            </a:r>
            <a:r>
              <a:rPr lang="en-US" sz="2000" baseline="-25000" dirty="0" err="1"/>
              <a:t>inh</a:t>
            </a:r>
            <a:r>
              <a:rPr lang="en-US" sz="2000" dirty="0"/>
              <a:t> – </a:t>
            </a:r>
            <a:r>
              <a:rPr lang="ru-RU" sz="2000" dirty="0"/>
              <a:t>равновесный потенциал синапсов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τ – постоянная времени</a:t>
            </a:r>
            <a:r>
              <a:rPr lang="en-US" sz="2000" dirty="0"/>
              <a:t>,</a:t>
            </a:r>
            <a:r>
              <a:rPr lang="ru-RU" sz="2000" dirty="0"/>
              <a:t> τ</a:t>
            </a:r>
            <a:r>
              <a:rPr lang="en-US" sz="2000" baseline="-25000" dirty="0" err="1"/>
              <a:t>exc</a:t>
            </a:r>
            <a:r>
              <a:rPr lang="ru-RU" sz="2000" dirty="0"/>
              <a:t> = 100 </a:t>
            </a:r>
            <a:r>
              <a:rPr lang="ru-RU" sz="2000" dirty="0" err="1"/>
              <a:t>мс</a:t>
            </a:r>
            <a:r>
              <a:rPr lang="ru-RU" sz="2000" dirty="0"/>
              <a:t>, τ</a:t>
            </a:r>
            <a:r>
              <a:rPr lang="en-US" sz="2000" baseline="-25000" dirty="0" err="1"/>
              <a:t>inh</a:t>
            </a:r>
            <a:r>
              <a:rPr lang="ru-RU" sz="2000" dirty="0"/>
              <a:t>=10-20 </a:t>
            </a:r>
            <a:r>
              <a:rPr lang="ru-RU" sz="2000" dirty="0" err="1"/>
              <a:t>мс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en-US" sz="2000" dirty="0" err="1"/>
              <a:t>v</a:t>
            </a:r>
            <a:r>
              <a:rPr lang="en-US" sz="2000" baseline="-25000" dirty="0" err="1"/>
              <a:t>thres</a:t>
            </a:r>
            <a:r>
              <a:rPr lang="en-US" sz="2000" dirty="0"/>
              <a:t>, </a:t>
            </a:r>
            <a:r>
              <a:rPr lang="en-US" sz="2000" dirty="0" err="1"/>
              <a:t>v</a:t>
            </a:r>
            <a:r>
              <a:rPr lang="en-US" sz="2000" baseline="-25000" dirty="0" err="1"/>
              <a:t>reset</a:t>
            </a:r>
            <a:r>
              <a:rPr lang="en-US" sz="2000" dirty="0"/>
              <a:t> – </a:t>
            </a:r>
            <a:r>
              <a:rPr lang="ru-RU" sz="2000" dirty="0"/>
              <a:t>порог и перезагрузка после спайка</a:t>
            </a: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ru-RU" sz="2000" dirty="0"/>
              <a:t>Рефрактерный период </a:t>
            </a:r>
            <a:r>
              <a:rPr lang="en-US" sz="2000" dirty="0"/>
              <a:t>1-10 </a:t>
            </a:r>
            <a:r>
              <a:rPr lang="ru-RU" sz="2000" dirty="0" err="1"/>
              <a:t>мс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ru-RU" sz="2000" dirty="0"/>
              <a:t>Адаптация порога для возбуждающих нейронов</a:t>
            </a:r>
            <a:r>
              <a:rPr lang="en-US" sz="2000" dirty="0"/>
              <a:t>: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en-US" sz="2000" dirty="0" err="1"/>
              <a:t>v</a:t>
            </a:r>
            <a:r>
              <a:rPr lang="en-US" sz="2000" baseline="-25000" dirty="0" err="1"/>
              <a:t>thres</a:t>
            </a:r>
            <a:r>
              <a:rPr lang="en-US" sz="2000" dirty="0"/>
              <a:t> += </a:t>
            </a:r>
            <a:r>
              <a:rPr lang="el-GR" sz="2000" dirty="0">
                <a:latin typeface="Times New Roman"/>
                <a:cs typeface="Times New Roman"/>
              </a:rPr>
              <a:t>θ</a:t>
            </a:r>
            <a:endParaRPr lang="ru-RU" sz="2000" dirty="0"/>
          </a:p>
          <a:p>
            <a:pPr>
              <a:spcBef>
                <a:spcPts val="600"/>
              </a:spcBef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5FA554-CC06-4A2C-8AE9-5594FFBD5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050839"/>
            <a:ext cx="5230899" cy="77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16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Изменение весов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23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37886-9DEB-4CEE-ABA9-40B4AE902259}"/>
              </a:ext>
            </a:extLst>
          </p:cNvPr>
          <p:cNvSpPr txBox="1"/>
          <p:nvPr/>
        </p:nvSpPr>
        <p:spPr>
          <a:xfrm>
            <a:off x="899592" y="2780928"/>
            <a:ext cx="792088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После поступления спайка на вход проводимость увеличивается: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			</a:t>
            </a:r>
            <a:r>
              <a:rPr lang="en-US" sz="2000" b="1" dirty="0" err="1"/>
              <a:t>g</a:t>
            </a:r>
            <a:r>
              <a:rPr lang="en-US" sz="2000" b="1" baseline="-25000" dirty="0" err="1"/>
              <a:t>e</a:t>
            </a:r>
            <a:r>
              <a:rPr lang="en-US" sz="2000" b="1" dirty="0"/>
              <a:t> </a:t>
            </a:r>
            <a:r>
              <a:rPr lang="en-US" sz="2000" dirty="0"/>
              <a:t>= </a:t>
            </a:r>
            <a:r>
              <a:rPr lang="en-US" sz="2000" b="1" dirty="0" err="1"/>
              <a:t>g</a:t>
            </a:r>
            <a:r>
              <a:rPr lang="en-US" sz="2000" b="1" baseline="-25000" dirty="0" err="1"/>
              <a:t>e</a:t>
            </a:r>
            <a:r>
              <a:rPr lang="en-US" sz="2000" dirty="0"/>
              <a:t> + </a:t>
            </a:r>
            <a:r>
              <a:rPr lang="en-US" sz="2000" b="1" dirty="0"/>
              <a:t>w</a:t>
            </a:r>
            <a:r>
              <a:rPr lang="ru-RU" sz="2000" dirty="0"/>
              <a:t>,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w</a:t>
            </a:r>
            <a:r>
              <a:rPr lang="en-US" sz="2000" dirty="0"/>
              <a:t> </a:t>
            </a:r>
            <a:r>
              <a:rPr lang="ru-RU" sz="2000" dirty="0"/>
              <a:t>возрастает с поступлением новых </a:t>
            </a:r>
            <a:r>
              <a:rPr lang="ru-RU" sz="2000" dirty="0" err="1"/>
              <a:t>спайков</a:t>
            </a:r>
            <a:r>
              <a:rPr lang="ru-RU" sz="2000" dirty="0"/>
              <a:t>:</a:t>
            </a:r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r>
              <a:rPr lang="en-US" sz="2000" dirty="0" err="1"/>
              <a:t>x</a:t>
            </a:r>
            <a:r>
              <a:rPr lang="en-US" sz="2000" baseline="-25000" dirty="0" err="1"/>
              <a:t>pre</a:t>
            </a:r>
            <a:r>
              <a:rPr lang="en-US" sz="2000" dirty="0"/>
              <a:t> – presynaptic trace, </a:t>
            </a:r>
            <a:r>
              <a:rPr lang="ru-RU" sz="2000" dirty="0"/>
              <a:t>суммирует </a:t>
            </a:r>
            <a:r>
              <a:rPr lang="ru-RU" sz="2000" dirty="0" err="1"/>
              <a:t>пресинаптические</a:t>
            </a:r>
            <a:r>
              <a:rPr lang="ru-RU" sz="2000" dirty="0"/>
              <a:t> спайки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x</a:t>
            </a:r>
            <a:r>
              <a:rPr lang="en-US" sz="2000" baseline="-25000" dirty="0" err="1"/>
              <a:t>tar</a:t>
            </a:r>
            <a:r>
              <a:rPr lang="en-US" sz="2000" dirty="0"/>
              <a:t> – </a:t>
            </a:r>
            <a:r>
              <a:rPr lang="ru-RU" sz="2000" dirty="0"/>
              <a:t>обеспечивает убывание синаптических весов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719639-82BF-450A-A6F3-21D357A4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269425"/>
            <a:ext cx="1849786" cy="8852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6BDC88-0ABC-443B-903B-3A6EEDF23892}"/>
              </a:ext>
            </a:extLst>
          </p:cNvPr>
          <p:cNvSpPr txBox="1"/>
          <p:nvPr/>
        </p:nvSpPr>
        <p:spPr>
          <a:xfrm>
            <a:off x="827584" y="84815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Динамика проводимости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8775818-A657-4CC5-AB6F-CE6940BD8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939942"/>
            <a:ext cx="3744416" cy="65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39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Процедура обучения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24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BDC88-0ABC-443B-903B-3A6EEDF23892}"/>
              </a:ext>
            </a:extLst>
          </p:cNvPr>
          <p:cNvSpPr txBox="1"/>
          <p:nvPr/>
        </p:nvSpPr>
        <p:spPr>
          <a:xfrm>
            <a:off x="827584" y="980728"/>
            <a:ext cx="799288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000" b="1" dirty="0"/>
              <a:t>Предъявление образа - 350 </a:t>
            </a:r>
            <a:r>
              <a:rPr lang="ru-RU" sz="2000" b="1" dirty="0" err="1"/>
              <a:t>мс</a:t>
            </a:r>
            <a:endParaRPr lang="ru-RU" sz="2000" b="1" dirty="0"/>
          </a:p>
          <a:p>
            <a:r>
              <a:rPr lang="ru-RU" sz="2000" dirty="0"/>
              <a:t>Если на выходе (Е) </a:t>
            </a:r>
            <a:r>
              <a:rPr lang="en-US" sz="2000" dirty="0"/>
              <a:t>&lt; 5 </a:t>
            </a:r>
            <a:r>
              <a:rPr lang="ru-RU" sz="2000" dirty="0" err="1"/>
              <a:t>спайков</a:t>
            </a:r>
            <a:r>
              <a:rPr lang="ru-RU" sz="2000" dirty="0"/>
              <a:t>, то макс. частота += 32 Гц и к шагу 1</a:t>
            </a:r>
          </a:p>
          <a:p>
            <a:br>
              <a:rPr lang="ru-RU" sz="2000" dirty="0"/>
            </a:br>
            <a:r>
              <a:rPr lang="ru-RU" sz="2000" b="1" dirty="0"/>
              <a:t>3. Симуляция динамики сети = обучение</a:t>
            </a:r>
          </a:p>
          <a:p>
            <a:endParaRPr lang="ru-RU" sz="2000" b="1" dirty="0"/>
          </a:p>
          <a:p>
            <a:r>
              <a:rPr lang="ru-RU" sz="2000" b="1" dirty="0"/>
              <a:t>4. Пауза</a:t>
            </a:r>
            <a:r>
              <a:rPr lang="ru-RU" sz="2000" dirty="0"/>
              <a:t> 150 </a:t>
            </a:r>
            <a:r>
              <a:rPr lang="ru-RU" sz="2000" dirty="0" err="1"/>
              <a:t>мс</a:t>
            </a:r>
            <a:endParaRPr lang="ru-RU" sz="2000" dirty="0"/>
          </a:p>
          <a:p>
            <a:r>
              <a:rPr lang="ru-RU" sz="2000" dirty="0"/>
              <a:t>Все переменные, кроме порогов </a:t>
            </a:r>
            <a:r>
              <a:rPr lang="en-US" sz="2000" dirty="0" err="1"/>
              <a:t>v</a:t>
            </a:r>
            <a:r>
              <a:rPr lang="en-US" sz="2000" baseline="-25000" dirty="0" err="1"/>
              <a:t>thres</a:t>
            </a:r>
            <a:r>
              <a:rPr lang="ru-RU" sz="2000" dirty="0"/>
              <a:t>, возвращаются к равновесным значениям</a:t>
            </a:r>
          </a:p>
          <a:p>
            <a:endParaRPr lang="ru-RU" sz="2000" dirty="0"/>
          </a:p>
          <a:p>
            <a:r>
              <a:rPr lang="ru-RU" sz="2000" b="1" dirty="0"/>
              <a:t>5. Завершение</a:t>
            </a:r>
          </a:p>
          <a:p>
            <a:r>
              <a:rPr lang="ru-RU" sz="2000" dirty="0"/>
              <a:t>Если еще есть образы, то к шагу 1</a:t>
            </a:r>
          </a:p>
          <a:p>
            <a:r>
              <a:rPr lang="ru-RU" sz="2000" dirty="0"/>
              <a:t>Иначе зафиксировать пороги </a:t>
            </a:r>
            <a:r>
              <a:rPr lang="en-US" sz="2000" dirty="0" err="1"/>
              <a:t>v</a:t>
            </a:r>
            <a:r>
              <a:rPr lang="en-US" sz="2000" baseline="-25000" dirty="0" err="1"/>
              <a:t>thres</a:t>
            </a:r>
            <a:r>
              <a:rPr lang="en-US" sz="2000" dirty="0"/>
              <a:t> </a:t>
            </a:r>
            <a:r>
              <a:rPr lang="ru-RU" sz="2000" dirty="0"/>
              <a:t>и к шагу 6</a:t>
            </a:r>
          </a:p>
          <a:p>
            <a:endParaRPr lang="ru-RU" sz="2000" b="1" dirty="0"/>
          </a:p>
          <a:p>
            <a:r>
              <a:rPr lang="ru-RU" sz="2000" b="1" dirty="0"/>
              <a:t>6. Назначение классов</a:t>
            </a:r>
          </a:p>
          <a:p>
            <a:r>
              <a:rPr lang="ru-RU" sz="2000" dirty="0"/>
              <a:t>Последовательно предъявляются все образы. Каждому нейрону назначается класс в соответствии с его максимальным откликом</a:t>
            </a:r>
          </a:p>
        </p:txBody>
      </p:sp>
    </p:spTree>
    <p:extLst>
      <p:ext uri="{BB962C8B-B14F-4D97-AF65-F5344CB8AC3E}">
        <p14:creationId xmlns:p14="http://schemas.microsoft.com/office/powerpoint/2010/main" val="2803233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Результаты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25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F9C86F-35EC-4345-BE0C-C5E9228FE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745850"/>
            <a:ext cx="4486275" cy="4248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8292A9-DA23-4065-BC6D-E5AC82FF6F86}"/>
              </a:ext>
            </a:extLst>
          </p:cNvPr>
          <p:cNvSpPr txBox="1"/>
          <p:nvPr/>
        </p:nvSpPr>
        <p:spPr>
          <a:xfrm>
            <a:off x="1079104" y="935593"/>
            <a:ext cx="80648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Каждый из 100 нейронов выходного слоя реагирует на «свой» образ:</a:t>
            </a:r>
          </a:p>
        </p:txBody>
      </p:sp>
    </p:spTree>
    <p:extLst>
      <p:ext uri="{BB962C8B-B14F-4D97-AF65-F5344CB8AC3E}">
        <p14:creationId xmlns:p14="http://schemas.microsoft.com/office/powerpoint/2010/main" val="3635834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Результаты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26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C04E68-C539-457B-9DDB-258087D1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255" y="1700808"/>
            <a:ext cx="431749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41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Сравнение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27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7746B0-1875-4E4D-980C-2B27D7C6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2" y="1196752"/>
            <a:ext cx="8676456" cy="428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9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Серия </a:t>
            </a:r>
            <a:r>
              <a:rPr lang="ru-RU" sz="3000" b="1" dirty="0" err="1">
                <a:solidFill>
                  <a:schemeClr val="bg1"/>
                </a:solidFill>
              </a:rPr>
              <a:t>спайков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28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F1688-14FC-4543-960D-4C68177B21A6}"/>
              </a:ext>
            </a:extLst>
          </p:cNvPr>
          <p:cNvSpPr txBox="1"/>
          <p:nvPr/>
        </p:nvSpPr>
        <p:spPr>
          <a:xfrm>
            <a:off x="539552" y="2746147"/>
            <a:ext cx="457200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1. </a:t>
            </a:r>
            <a:r>
              <a:rPr lang="ru-RU" sz="2000" b="1" dirty="0"/>
              <a:t>Пре</a:t>
            </a:r>
            <a:r>
              <a:rPr lang="en-US" sz="2000" b="1" dirty="0"/>
              <a:t>- </a:t>
            </a:r>
            <a:r>
              <a:rPr lang="ru-RU" sz="2000" b="1" dirty="0"/>
              <a:t>и </a:t>
            </a:r>
            <a:r>
              <a:rPr lang="ru-RU" sz="2000" b="1" dirty="0" err="1"/>
              <a:t>постсинатические</a:t>
            </a:r>
            <a:r>
              <a:rPr lang="ru-RU" sz="2000" b="1" dirty="0"/>
              <a:t> спайки</a:t>
            </a:r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ru-RU" sz="2000" b="1" dirty="0"/>
              <a:t>2. Окно обучения для </a:t>
            </a:r>
            <a:r>
              <a:rPr lang="en-US" sz="2000" b="1" dirty="0"/>
              <a:t>LTP </a:t>
            </a:r>
            <a:r>
              <a:rPr lang="ru-RU" sz="2000" b="1" dirty="0"/>
              <a:t>и </a:t>
            </a:r>
            <a:r>
              <a:rPr lang="en-US" sz="2000" b="1" dirty="0"/>
              <a:t>LTD</a:t>
            </a: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b="1" dirty="0"/>
              <a:t>3. </a:t>
            </a:r>
            <a:r>
              <a:rPr lang="ru-RU" sz="2000" b="1" dirty="0"/>
              <a:t>Пластичность весов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99D4D2-8382-4E0B-BCFF-6D1EAE5E2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01" y="980728"/>
            <a:ext cx="7400925" cy="13906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280524-BC11-4FBE-B0B2-F72EDC834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771" y="3179172"/>
            <a:ext cx="2363331" cy="7359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0CF0967-E0D4-4ACF-928F-6281C13AB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26499"/>
            <a:ext cx="2366959" cy="67627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7857FB7-B3E1-4EF0-A53D-2D1E9D585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402" y="4857014"/>
            <a:ext cx="948009" cy="408004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8957B827-760C-4ADE-AB3B-2BC917EF3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7830" y="4857014"/>
            <a:ext cx="876178" cy="484204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60BC025-0FD0-4F17-AA49-4FC274D17F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6516" y="5856707"/>
            <a:ext cx="1120586" cy="484204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94C7F7F-4BC9-47F2-9E14-18F67E4EC0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9454" y="5839301"/>
            <a:ext cx="1049107" cy="4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7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221926-99DB-4000-9966-074C29D9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B694735-3F3F-40D7-A45A-DDB96715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>
            <a:normAutofit/>
          </a:bodyPr>
          <a:lstStyle/>
          <a:p>
            <a:r>
              <a:rPr lang="ru-RU" sz="2800" dirty="0"/>
              <a:t>Содержание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D27B0-1591-40CD-87D5-83F27D115AED}"/>
              </a:ext>
            </a:extLst>
          </p:cNvPr>
          <p:cNvSpPr txBox="1"/>
          <p:nvPr/>
        </p:nvSpPr>
        <p:spPr>
          <a:xfrm>
            <a:off x="1846040" y="1916832"/>
            <a:ext cx="684076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400" dirty="0" err="1"/>
              <a:t>Хеббовское</a:t>
            </a:r>
            <a:r>
              <a:rPr lang="ru-RU" sz="2400" dirty="0"/>
              <a:t> обучение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en-US" sz="2400" dirty="0"/>
              <a:t>STDP</a:t>
            </a:r>
            <a:endParaRPr lang="ru-RU" sz="240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400" dirty="0"/>
              <a:t>Распознавание образов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173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Синаптическая пластичность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4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2532E-74E3-41DD-8B7F-E6BD97C62063}"/>
              </a:ext>
            </a:extLst>
          </p:cNvPr>
          <p:cNvSpPr txBox="1"/>
          <p:nvPr/>
        </p:nvSpPr>
        <p:spPr>
          <a:xfrm>
            <a:off x="624574" y="980728"/>
            <a:ext cx="493204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«Правило </a:t>
            </a:r>
            <a:r>
              <a:rPr lang="ru-RU" sz="2000" dirty="0" err="1"/>
              <a:t>Хебба</a:t>
            </a:r>
            <a:r>
              <a:rPr lang="ru-RU" sz="2000" dirty="0"/>
              <a:t>»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Когда аксон клетки А способен возбудить клетку </a:t>
            </a:r>
            <a:r>
              <a:rPr lang="en-US" sz="2000" dirty="0"/>
              <a:t>B </a:t>
            </a:r>
            <a:r>
              <a:rPr lang="ru-RU" sz="2000" dirty="0"/>
              <a:t>и постоянно принимать участие в ее активности, в одной или обеих клетках запускается метаболический процесс, усиливающий эффективность возбуждения клетки </a:t>
            </a:r>
            <a:r>
              <a:rPr lang="en-US" sz="2000" dirty="0"/>
              <a:t>B </a:t>
            </a:r>
            <a:r>
              <a:rPr lang="ru-RU" sz="2000" dirty="0"/>
              <a:t>клеткой А</a:t>
            </a:r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>
                <a:solidFill>
                  <a:srgbClr val="FF0000"/>
                </a:solidFill>
              </a:rPr>
              <a:t>Fire together, wire together</a:t>
            </a:r>
            <a:endParaRPr lang="ru-RU" sz="2000" b="1" dirty="0">
              <a:solidFill>
                <a:srgbClr val="FF0000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A1D13FB-46D0-427D-9B00-3B6DCB70B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23702"/>
            <a:ext cx="3034680" cy="4018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DC9031-10D3-4987-9AC2-A63511A1A9B1}"/>
              </a:ext>
            </a:extLst>
          </p:cNvPr>
          <p:cNvSpPr txBox="1"/>
          <p:nvPr/>
        </p:nvSpPr>
        <p:spPr>
          <a:xfrm>
            <a:off x="683568" y="5733304"/>
            <a:ext cx="6264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https://neuronaldynamics.epfl.ch/online/Ch19.html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D9B35-D1CB-449C-AA42-0EDD15049D83}"/>
              </a:ext>
            </a:extLst>
          </p:cNvPr>
          <p:cNvSpPr txBox="1"/>
          <p:nvPr/>
        </p:nvSpPr>
        <p:spPr>
          <a:xfrm>
            <a:off x="6551712" y="5259997"/>
            <a:ext cx="25922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Дональд </a:t>
            </a:r>
            <a:r>
              <a:rPr lang="ru-RU" sz="2000" dirty="0" err="1"/>
              <a:t>Хебб</a:t>
            </a:r>
            <a:r>
              <a:rPr lang="ru-RU" sz="2000" dirty="0"/>
              <a:t> </a:t>
            </a:r>
            <a:endParaRPr lang="en-US" sz="2000" dirty="0"/>
          </a:p>
          <a:p>
            <a:r>
              <a:rPr lang="en-US" sz="2000" dirty="0"/>
              <a:t>(1904-1985)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3633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Долговременная </a:t>
            </a:r>
            <a:r>
              <a:rPr lang="ru-RU" sz="3000" b="1" dirty="0" err="1">
                <a:solidFill>
                  <a:schemeClr val="bg1"/>
                </a:solidFill>
              </a:rPr>
              <a:t>потенциация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5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2532E-74E3-41DD-8B7F-E6BD97C62063}"/>
              </a:ext>
            </a:extLst>
          </p:cNvPr>
          <p:cNvSpPr txBox="1"/>
          <p:nvPr/>
        </p:nvSpPr>
        <p:spPr>
          <a:xfrm>
            <a:off x="624574" y="980728"/>
            <a:ext cx="77638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Long-term potentiation (LTP)</a:t>
            </a:r>
            <a:r>
              <a:rPr lang="ru-RU" sz="2000" b="1" dirty="0"/>
              <a:t> </a:t>
            </a:r>
            <a:r>
              <a:rPr lang="ru-RU" sz="2000" dirty="0"/>
              <a:t>– долговременное усиление связи между нейронами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E7146F-49EE-4F33-8329-FFE3241E2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92" y="1844824"/>
            <a:ext cx="8212212" cy="27937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29CD32-A98E-4E8B-B89D-1BAA3505F435}"/>
              </a:ext>
            </a:extLst>
          </p:cNvPr>
          <p:cNvSpPr txBox="1"/>
          <p:nvPr/>
        </p:nvSpPr>
        <p:spPr>
          <a:xfrm>
            <a:off x="4314233" y="464395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FF0000"/>
                </a:solidFill>
              </a:rPr>
              <a:t>спайки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99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Долговременная </a:t>
            </a:r>
            <a:r>
              <a:rPr lang="ru-RU" sz="3000" b="1" dirty="0" err="1">
                <a:solidFill>
                  <a:schemeClr val="bg1"/>
                </a:solidFill>
              </a:rPr>
              <a:t>потенциация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6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C7EF00-A092-40A5-B36A-A7E2CCBF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88840"/>
            <a:ext cx="7521277" cy="32504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24C130-2141-478F-AB07-843F42C5F8C0}"/>
              </a:ext>
            </a:extLst>
          </p:cNvPr>
          <p:cNvSpPr txBox="1"/>
          <p:nvPr/>
        </p:nvSpPr>
        <p:spPr>
          <a:xfrm>
            <a:off x="3131840" y="48699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FF0000"/>
                </a:solidFill>
              </a:rPr>
              <a:t>спайки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3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Свойства синаптической пластичности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7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2532E-74E3-41DD-8B7F-E6BD97C62063}"/>
              </a:ext>
            </a:extLst>
          </p:cNvPr>
          <p:cNvSpPr txBox="1"/>
          <p:nvPr/>
        </p:nvSpPr>
        <p:spPr>
          <a:xfrm>
            <a:off x="1427312" y="966737"/>
            <a:ext cx="619268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dirty="0"/>
              <a:t>1. Локальность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2. Сочетание активности двух нейронов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3. Без учителя – нейроны на знают про смысл своей активности</a:t>
            </a:r>
          </a:p>
          <a:p>
            <a:pPr>
              <a:spcBef>
                <a:spcPts val="600"/>
              </a:spcBef>
            </a:pPr>
            <a:endParaRPr lang="ru-RU" sz="2200" b="1" dirty="0"/>
          </a:p>
          <a:p>
            <a:pPr>
              <a:spcBef>
                <a:spcPts val="600"/>
              </a:spcBef>
            </a:pPr>
            <a:r>
              <a:rPr lang="ru-RU" sz="2200" b="1" dirty="0" err="1"/>
              <a:t>Хеббовское</a:t>
            </a:r>
            <a:r>
              <a:rPr lang="ru-RU" sz="2200" b="1" dirty="0"/>
              <a:t> обучение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Совпадающая активность (корреляция)</a:t>
            </a:r>
          </a:p>
          <a:p>
            <a:pPr>
              <a:spcBef>
                <a:spcPts val="600"/>
              </a:spcBef>
            </a:pPr>
            <a:endParaRPr lang="ru-RU" sz="2200" dirty="0"/>
          </a:p>
          <a:p>
            <a:pPr>
              <a:spcBef>
                <a:spcPts val="600"/>
              </a:spcBef>
            </a:pPr>
            <a:r>
              <a:rPr lang="en-US" sz="2200" b="1" dirty="0"/>
              <a:t>STDP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Временная последовательность (каузальность)</a:t>
            </a:r>
          </a:p>
          <a:p>
            <a:pPr>
              <a:spcBef>
                <a:spcPts val="600"/>
              </a:spcBef>
            </a:pPr>
            <a:endParaRPr lang="ru-RU" sz="2200" dirty="0"/>
          </a:p>
          <a:p>
            <a:pPr>
              <a:spcBef>
                <a:spcPts val="600"/>
              </a:spcBef>
            </a:pPr>
            <a:r>
              <a:rPr lang="ru-RU" sz="2200" b="1" dirty="0"/>
              <a:t>Анти-</a:t>
            </a:r>
            <a:r>
              <a:rPr lang="ru-RU" sz="2200" b="1" dirty="0" err="1"/>
              <a:t>хеббовское</a:t>
            </a:r>
            <a:r>
              <a:rPr lang="ru-RU" sz="2200" b="1" dirty="0"/>
              <a:t> обучение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Ослабление после совместной активности</a:t>
            </a:r>
          </a:p>
          <a:p>
            <a:pPr>
              <a:spcBef>
                <a:spcPts val="600"/>
              </a:spcBef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70135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Математическая модель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8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2532E-74E3-41DD-8B7F-E6BD97C62063}"/>
              </a:ext>
            </a:extLst>
          </p:cNvPr>
          <p:cNvSpPr txBox="1"/>
          <p:nvPr/>
        </p:nvSpPr>
        <p:spPr>
          <a:xfrm>
            <a:off x="482587" y="1163004"/>
            <a:ext cx="700844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dirty="0"/>
              <a:t>Будем рассматривать частоту </a:t>
            </a:r>
            <a:r>
              <a:rPr lang="ru-RU" sz="2200" dirty="0" err="1"/>
              <a:t>спайков</a:t>
            </a:r>
            <a:endParaRPr lang="en-US" sz="22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err="1"/>
              <a:t>Пресинаптического</a:t>
            </a:r>
            <a:r>
              <a:rPr lang="ru-RU" sz="2200" dirty="0"/>
              <a:t> нейрона </a:t>
            </a:r>
            <a:r>
              <a:rPr lang="en-US" sz="2200" dirty="0"/>
              <a:t>j</a:t>
            </a:r>
            <a:r>
              <a:rPr lang="ru-RU" sz="2200" dirty="0"/>
              <a:t> –</a:t>
            </a:r>
            <a:r>
              <a:rPr lang="en-US" sz="2200" dirty="0"/>
              <a:t> </a:t>
            </a:r>
            <a:r>
              <a:rPr lang="en-US" sz="2200" i="1" dirty="0" err="1"/>
              <a:t>v</a:t>
            </a:r>
            <a:r>
              <a:rPr lang="en-US" sz="2200" baseline="-25000" dirty="0" err="1"/>
              <a:t>j</a:t>
            </a:r>
            <a:endParaRPr lang="ru-RU" sz="2200" baseline="-25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Постсинаптического нейрона </a:t>
            </a:r>
            <a:r>
              <a:rPr lang="en-US" sz="2200" dirty="0" err="1"/>
              <a:t>i</a:t>
            </a:r>
            <a:r>
              <a:rPr lang="en-US" sz="2200" dirty="0"/>
              <a:t> - </a:t>
            </a:r>
            <a:r>
              <a:rPr lang="en-US" sz="2200" i="1" dirty="0"/>
              <a:t>v</a:t>
            </a:r>
            <a:r>
              <a:rPr lang="en-US" sz="2200" baseline="-25000" dirty="0"/>
              <a:t>i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dirty="0" err="1"/>
              <a:t>w</a:t>
            </a:r>
            <a:r>
              <a:rPr lang="en-US" sz="2200" baseline="-25000" dirty="0" err="1"/>
              <a:t>ij</a:t>
            </a:r>
            <a:r>
              <a:rPr lang="en-US" sz="2200" dirty="0"/>
              <a:t> – </a:t>
            </a:r>
            <a:r>
              <a:rPr lang="ru-RU" sz="2200" dirty="0"/>
              <a:t>синаптический вес</a:t>
            </a:r>
          </a:p>
          <a:p>
            <a:pPr>
              <a:spcBef>
                <a:spcPts val="600"/>
              </a:spcBef>
            </a:pPr>
            <a:endParaRPr lang="en-US" sz="2200" dirty="0"/>
          </a:p>
          <a:p>
            <a:pPr>
              <a:spcBef>
                <a:spcPts val="600"/>
              </a:spcBef>
            </a:pPr>
            <a:endParaRPr lang="en-US" sz="2200" dirty="0"/>
          </a:p>
          <a:p>
            <a:pPr>
              <a:spcBef>
                <a:spcPts val="600"/>
              </a:spcBef>
            </a:pPr>
            <a:endParaRPr lang="en-US" sz="2200" dirty="0"/>
          </a:p>
          <a:p>
            <a:pPr>
              <a:spcBef>
                <a:spcPts val="600"/>
              </a:spcBef>
            </a:pPr>
            <a:endParaRPr lang="en-US" sz="2200" dirty="0"/>
          </a:p>
          <a:p>
            <a:pPr>
              <a:spcBef>
                <a:spcPts val="600"/>
              </a:spcBef>
            </a:pPr>
            <a:endParaRPr lang="ru-RU" sz="2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80DC04-291F-4288-A14C-6F567471C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630" y="3789040"/>
            <a:ext cx="3028355" cy="6655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4CC92E-6302-4A4A-94E0-8CDF2C313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167" y="1097499"/>
            <a:ext cx="2961330" cy="20882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E245F3-4D78-4DBC-8124-14AAF29241EC}"/>
              </a:ext>
            </a:extLst>
          </p:cNvPr>
          <p:cNvSpPr txBox="1"/>
          <p:nvPr/>
        </p:nvSpPr>
        <p:spPr>
          <a:xfrm>
            <a:off x="611560" y="5898694"/>
            <a:ext cx="67504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Gerstner, W., &amp; Kistler, W. M. (2002). Mathematical formulations of Hebbian learning. </a:t>
            </a:r>
            <a:r>
              <a:rPr lang="en-US" i="1" dirty="0"/>
              <a:t>Biological cybernetics</a:t>
            </a:r>
            <a:r>
              <a:rPr lang="en-US" dirty="0"/>
              <a:t>, </a:t>
            </a:r>
            <a:r>
              <a:rPr lang="en-US" i="1" dirty="0"/>
              <a:t>87</a:t>
            </a:r>
            <a:r>
              <a:rPr lang="en-US" dirty="0"/>
              <a:t>(5), 404-415.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090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Общий вид правил обучения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9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2532E-74E3-41DD-8B7F-E6BD97C62063}"/>
              </a:ext>
            </a:extLst>
          </p:cNvPr>
          <p:cNvSpPr txBox="1"/>
          <p:nvPr/>
        </p:nvSpPr>
        <p:spPr>
          <a:xfrm>
            <a:off x="611560" y="966737"/>
            <a:ext cx="70084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dirty="0"/>
              <a:t>Разложим </a:t>
            </a:r>
            <a:r>
              <a:rPr lang="en-US" sz="2200" dirty="0"/>
              <a:t>F(</a:t>
            </a:r>
            <a:r>
              <a:rPr lang="en-US" sz="2200" dirty="0" err="1"/>
              <a:t>w</a:t>
            </a:r>
            <a:r>
              <a:rPr lang="en-US" sz="2200" baseline="-25000" dirty="0" err="1"/>
              <a:t>ij</a:t>
            </a:r>
            <a:r>
              <a:rPr lang="en-US" sz="2200" dirty="0" err="1"/>
              <a:t>;v</a:t>
            </a:r>
            <a:r>
              <a:rPr lang="en-US" sz="2200" baseline="-25000" dirty="0" err="1"/>
              <a:t>i</a:t>
            </a:r>
            <a:r>
              <a:rPr lang="en-US" sz="2200" dirty="0" err="1"/>
              <a:t>,v</a:t>
            </a:r>
            <a:r>
              <a:rPr lang="en-US" sz="2200" baseline="-25000" dirty="0" err="1"/>
              <a:t>j</a:t>
            </a:r>
            <a:r>
              <a:rPr lang="en-US" sz="2200" dirty="0"/>
              <a:t>) </a:t>
            </a:r>
            <a:r>
              <a:rPr lang="ru-RU" sz="2200" dirty="0"/>
              <a:t>в ряд Тейлора до 2-го члена: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58F04C-A84B-45F5-808C-9D1344F13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24518"/>
            <a:ext cx="7485896" cy="8273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112B1C-731F-46F7-82B9-75F3486B4CE5}"/>
              </a:ext>
            </a:extLst>
          </p:cNvPr>
          <p:cNvSpPr txBox="1"/>
          <p:nvPr/>
        </p:nvSpPr>
        <p:spPr>
          <a:xfrm>
            <a:off x="629471" y="2870439"/>
            <a:ext cx="748589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Комбинируя разные члены разложения, можно получать разные правила обучения</a:t>
            </a:r>
          </a:p>
          <a:p>
            <a:endParaRPr lang="ru-RU" sz="2200" dirty="0"/>
          </a:p>
          <a:p>
            <a:r>
              <a:rPr lang="ru-RU" sz="2200" dirty="0"/>
              <a:t>Коэффициенты могут зависеть от </a:t>
            </a:r>
            <a:r>
              <a:rPr lang="en-US" sz="2200" dirty="0" err="1"/>
              <a:t>w</a:t>
            </a:r>
            <a:r>
              <a:rPr lang="en-US" sz="2200" baseline="-25000" dirty="0" err="1"/>
              <a:t>ij</a:t>
            </a:r>
            <a:endParaRPr lang="ru-RU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24542312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4042</TotalTime>
  <Words>882</Words>
  <Application>Microsoft Office PowerPoint</Application>
  <PresentationFormat>Экран (4:3)</PresentationFormat>
  <Paragraphs>200</Paragraphs>
  <Slides>28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Тема Office</vt:lpstr>
      <vt:lpstr>Синаптическая пластичность: обучение, память</vt:lpstr>
      <vt:lpstr>Где хранится опыт?</vt:lpstr>
      <vt:lpstr>Содержание</vt:lpstr>
      <vt:lpstr>Синаптическая пластичность</vt:lpstr>
      <vt:lpstr>Долговременная потенциация</vt:lpstr>
      <vt:lpstr>Долговременная потенциация</vt:lpstr>
      <vt:lpstr>Свойства синаптической пластичности</vt:lpstr>
      <vt:lpstr>Математическая модель</vt:lpstr>
      <vt:lpstr>Общий вид правил обучения</vt:lpstr>
      <vt:lpstr>Линейное правило</vt:lpstr>
      <vt:lpstr>Линейное правило</vt:lpstr>
      <vt:lpstr>Стабилизация весов</vt:lpstr>
      <vt:lpstr>Хеббовское обучение</vt:lpstr>
      <vt:lpstr>Пластичность, зависимая от времени спайков</vt:lpstr>
      <vt:lpstr>STDP</vt:lpstr>
      <vt:lpstr>Математическая модель STDP</vt:lpstr>
      <vt:lpstr>Серия спайков</vt:lpstr>
      <vt:lpstr>Окно обучения</vt:lpstr>
      <vt:lpstr>Распознавание образов</vt:lpstr>
      <vt:lpstr>Распознавание образов в сети с STDP</vt:lpstr>
      <vt:lpstr>Архитектура сети</vt:lpstr>
      <vt:lpstr>Модель нейрона</vt:lpstr>
      <vt:lpstr>Изменение весов</vt:lpstr>
      <vt:lpstr>Процедура обучения</vt:lpstr>
      <vt:lpstr>Результаты</vt:lpstr>
      <vt:lpstr>Результаты</vt:lpstr>
      <vt:lpstr>Сравнение</vt:lpstr>
      <vt:lpstr>Серия спайков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биологических нейронов</dc:title>
  <dc:creator>Bazenkov N</dc:creator>
  <cp:lastModifiedBy>Nikolay Bazenkov</cp:lastModifiedBy>
  <cp:revision>863</cp:revision>
  <dcterms:created xsi:type="dcterms:W3CDTF">2018-03-27T09:04:50Z</dcterms:created>
  <dcterms:modified xsi:type="dcterms:W3CDTF">2021-07-14T05:59:40Z</dcterms:modified>
</cp:coreProperties>
</file>