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4" r:id="rId4"/>
    <p:sldId id="258" r:id="rId5"/>
    <p:sldId id="276" r:id="rId6"/>
    <p:sldId id="259" r:id="rId7"/>
    <p:sldId id="260" r:id="rId8"/>
    <p:sldId id="261" r:id="rId9"/>
    <p:sldId id="262" r:id="rId10"/>
    <p:sldId id="263" r:id="rId11"/>
    <p:sldId id="265" r:id="rId12"/>
    <p:sldId id="266" r:id="rId13"/>
    <p:sldId id="267" r:id="rId14"/>
    <p:sldId id="268" r:id="rId15"/>
    <p:sldId id="269" r:id="rId16"/>
    <p:sldId id="273" r:id="rId17"/>
    <p:sldId id="274" r:id="rId18"/>
    <p:sldId id="275" r:id="rId19"/>
    <p:sldId id="270"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5" d="100"/>
          <a:sy n="65" d="100"/>
        </p:scale>
        <p:origin x="-15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3E6FC631-F80B-44AD-9EC0-25174E4BB56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E6FC631-F80B-44AD-9EC0-25174E4BB56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E6FC631-F80B-44AD-9EC0-25174E4BB56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E6FC631-F80B-44AD-9EC0-25174E4BB56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EC6DDD9-A945-417F-9947-D700F23E8FDB}" type="datetimeFigureOut">
              <a:rPr lang="en-IN" smtClean="0"/>
              <a:pPr/>
              <a:t>20-04-2022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E6FC631-F80B-44AD-9EC0-25174E4BB56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EC6DDD9-A945-417F-9947-D700F23E8FDB}" type="datetimeFigureOut">
              <a:rPr lang="en-IN" smtClean="0"/>
              <a:pPr/>
              <a:t>20-04-2022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E6FC631-F80B-44AD-9EC0-25174E4BB56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Sentiment Analysis on Amazon Product Review</a:t>
            </a:r>
            <a:endParaRPr lang="en-IN" dirty="0"/>
          </a:p>
        </p:txBody>
      </p:sp>
      <p:sp>
        <p:nvSpPr>
          <p:cNvPr id="3" name="Subtitle 2"/>
          <p:cNvSpPr>
            <a:spLocks noGrp="1"/>
          </p:cNvSpPr>
          <p:nvPr>
            <p:ph type="subTitle" idx="1"/>
          </p:nvPr>
        </p:nvSpPr>
        <p:spPr>
          <a:xfrm>
            <a:off x="1295400" y="2492896"/>
            <a:ext cx="6516960" cy="3672408"/>
          </a:xfrm>
        </p:spPr>
        <p:txBody>
          <a:bodyPr>
            <a:normAutofit fontScale="92500" lnSpcReduction="10000"/>
          </a:bodyPr>
          <a:lstStyle/>
          <a:p>
            <a:r>
              <a:rPr lang="en-IN" dirty="0" smtClean="0"/>
              <a:t>Group: 2</a:t>
            </a:r>
          </a:p>
          <a:p>
            <a:r>
              <a:rPr lang="en-IN" dirty="0" smtClean="0"/>
              <a:t>Members: </a:t>
            </a:r>
          </a:p>
          <a:p>
            <a:r>
              <a:rPr lang="en-IN" dirty="0" err="1" smtClean="0"/>
              <a:t>Megha</a:t>
            </a:r>
            <a:r>
              <a:rPr lang="en-IN" dirty="0" smtClean="0"/>
              <a:t> </a:t>
            </a:r>
            <a:r>
              <a:rPr lang="en-IN" dirty="0" err="1" smtClean="0"/>
              <a:t>Ramesh</a:t>
            </a:r>
            <a:endParaRPr lang="en-IN" dirty="0" smtClean="0"/>
          </a:p>
          <a:p>
            <a:r>
              <a:rPr lang="en-IN" dirty="0" err="1" smtClean="0"/>
              <a:t>Amrutha</a:t>
            </a:r>
            <a:r>
              <a:rPr lang="en-IN" dirty="0" smtClean="0"/>
              <a:t> </a:t>
            </a:r>
            <a:r>
              <a:rPr lang="en-IN" dirty="0" err="1" smtClean="0"/>
              <a:t>Kulkarni</a:t>
            </a:r>
            <a:r>
              <a:rPr lang="en-IN" dirty="0" smtClean="0"/>
              <a:t> </a:t>
            </a:r>
            <a:r>
              <a:rPr lang="en-IN" dirty="0" err="1" smtClean="0"/>
              <a:t>Deshande</a:t>
            </a:r>
            <a:endParaRPr lang="en-IN" dirty="0" smtClean="0"/>
          </a:p>
          <a:p>
            <a:r>
              <a:rPr lang="en-IN" dirty="0" err="1" smtClean="0"/>
              <a:t>Pragati</a:t>
            </a:r>
            <a:r>
              <a:rPr lang="en-IN" dirty="0" smtClean="0"/>
              <a:t> </a:t>
            </a:r>
            <a:r>
              <a:rPr lang="en-IN" dirty="0" err="1" smtClean="0"/>
              <a:t>Dnyaneshwar</a:t>
            </a:r>
            <a:r>
              <a:rPr lang="en-IN" dirty="0" smtClean="0"/>
              <a:t> Patel</a:t>
            </a:r>
          </a:p>
          <a:p>
            <a:r>
              <a:rPr lang="en-IN" dirty="0" err="1" smtClean="0"/>
              <a:t>B.Samyuktha</a:t>
            </a:r>
            <a:r>
              <a:rPr lang="en-IN" dirty="0" smtClean="0"/>
              <a:t> </a:t>
            </a:r>
            <a:r>
              <a:rPr lang="en-IN" dirty="0" err="1" smtClean="0"/>
              <a:t>Patnaik</a:t>
            </a:r>
            <a:endParaRPr lang="en-IN" dirty="0" smtClean="0"/>
          </a:p>
          <a:p>
            <a:r>
              <a:rPr lang="en-IN" dirty="0" err="1" smtClean="0"/>
              <a:t>Suraj</a:t>
            </a:r>
            <a:r>
              <a:rPr lang="en-IN" dirty="0" smtClean="0"/>
              <a:t> </a:t>
            </a:r>
            <a:r>
              <a:rPr lang="en-IN" dirty="0" err="1" smtClean="0"/>
              <a:t>Hiraskar</a:t>
            </a:r>
            <a:endParaRPr lang="en-IN" dirty="0" smtClean="0"/>
          </a:p>
          <a:p>
            <a:r>
              <a:rPr lang="en-IN" dirty="0" err="1" smtClean="0"/>
              <a:t>Darshan</a:t>
            </a:r>
            <a:r>
              <a:rPr lang="en-IN" dirty="0" smtClean="0"/>
              <a:t> </a:t>
            </a:r>
            <a:r>
              <a:rPr lang="en-IN" dirty="0" err="1" smtClean="0"/>
              <a:t>Balwant</a:t>
            </a:r>
            <a:r>
              <a:rPr lang="en-IN" dirty="0" smtClean="0"/>
              <a:t> </a:t>
            </a:r>
            <a:r>
              <a:rPr lang="en-IN" dirty="0" err="1" smtClean="0"/>
              <a:t>Shelar</a:t>
            </a:r>
            <a:endParaRPr lang="en-IN" dirty="0" smtClean="0"/>
          </a:p>
          <a:p>
            <a:r>
              <a:rPr lang="en-IN" dirty="0" err="1" smtClean="0"/>
              <a:t>Lakhan</a:t>
            </a:r>
            <a:r>
              <a:rPr lang="en-IN" dirty="0" smtClean="0"/>
              <a:t> </a:t>
            </a:r>
            <a:r>
              <a:rPr lang="en-IN" dirty="0" err="1" smtClean="0"/>
              <a:t>Patidar</a:t>
            </a:r>
            <a:endParaRPr lang="en-IN" dirty="0" smtClean="0"/>
          </a:p>
          <a:p>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260648"/>
            <a:ext cx="7528880" cy="1584176"/>
          </a:xfrm>
        </p:spPr>
        <p:txBody>
          <a:bodyPr>
            <a:normAutofit fontScale="92500" lnSpcReduction="20000"/>
          </a:bodyPr>
          <a:lstStyle/>
          <a:p>
            <a:pPr>
              <a:buNone/>
            </a:pPr>
            <a:r>
              <a:rPr lang="en-IN" sz="2000" dirty="0" smtClean="0"/>
              <a:t>vii) </a:t>
            </a:r>
            <a:r>
              <a:rPr lang="en-IN" sz="2000" dirty="0" err="1" smtClean="0"/>
              <a:t>Countvectorizer</a:t>
            </a:r>
            <a:r>
              <a:rPr lang="en-IN" sz="2000" dirty="0" smtClean="0"/>
              <a:t> and </a:t>
            </a:r>
            <a:r>
              <a:rPr lang="en-IN" sz="2000" dirty="0" err="1" smtClean="0"/>
              <a:t>ngrams</a:t>
            </a:r>
            <a:endParaRPr lang="en-IN" sz="2000" dirty="0" smtClean="0"/>
          </a:p>
          <a:p>
            <a:r>
              <a:rPr lang="en-IN" sz="2000" dirty="0" err="1" smtClean="0"/>
              <a:t>Ngrams</a:t>
            </a:r>
            <a:r>
              <a:rPr lang="en-IN" sz="2000" dirty="0" smtClean="0"/>
              <a:t> : they are continuous sequence of words in a text block.</a:t>
            </a:r>
          </a:p>
          <a:p>
            <a:r>
              <a:rPr lang="en-IN" sz="2000" dirty="0" err="1" smtClean="0"/>
              <a:t>CountVectorizer</a:t>
            </a:r>
            <a:r>
              <a:rPr lang="en-IN" sz="2000" dirty="0" smtClean="0"/>
              <a:t> : converts </a:t>
            </a:r>
            <a:r>
              <a:rPr lang="en-IN" sz="2000" dirty="0" smtClean="0"/>
              <a:t>a collection of text documents to a vector of term/token </a:t>
            </a:r>
            <a:r>
              <a:rPr lang="en-IN" sz="2000" dirty="0" smtClean="0"/>
              <a:t>counts</a:t>
            </a:r>
          </a:p>
          <a:p>
            <a:pPr>
              <a:buNone/>
            </a:pPr>
            <a:r>
              <a:rPr lang="en-IN" sz="2000" dirty="0" err="1" smtClean="0"/>
              <a:t>CountVectorizer</a:t>
            </a:r>
            <a:r>
              <a:rPr lang="en-IN" sz="2000" dirty="0" smtClean="0"/>
              <a:t> with bi-grams</a:t>
            </a:r>
            <a:endParaRPr lang="en-IN" sz="2000" dirty="0"/>
          </a:p>
        </p:txBody>
      </p:sp>
      <p:pic>
        <p:nvPicPr>
          <p:cNvPr id="1026" name="Picture 2"/>
          <p:cNvPicPr>
            <a:picLocks noChangeAspect="1" noChangeArrowheads="1"/>
          </p:cNvPicPr>
          <p:nvPr/>
        </p:nvPicPr>
        <p:blipFill>
          <a:blip r:embed="rId2" cstate="print"/>
          <a:srcRect/>
          <a:stretch>
            <a:fillRect/>
          </a:stretch>
        </p:blipFill>
        <p:spPr bwMode="auto">
          <a:xfrm>
            <a:off x="1187624" y="1915753"/>
            <a:ext cx="7344815" cy="49422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404664"/>
            <a:ext cx="7498080" cy="792088"/>
          </a:xfrm>
        </p:spPr>
        <p:txBody>
          <a:bodyPr/>
          <a:lstStyle/>
          <a:p>
            <a:pPr>
              <a:buNone/>
            </a:pPr>
            <a:r>
              <a:rPr lang="en-IN" sz="2000" dirty="0" err="1" smtClean="0"/>
              <a:t>CountVectorizer</a:t>
            </a:r>
            <a:r>
              <a:rPr lang="en-IN" sz="2000" dirty="0" smtClean="0"/>
              <a:t> with </a:t>
            </a:r>
            <a:r>
              <a:rPr lang="en-IN" sz="2000" dirty="0" smtClean="0"/>
              <a:t>tri-grams</a:t>
            </a:r>
            <a:endParaRPr lang="en-IN" sz="2000" dirty="0" smtClean="0"/>
          </a:p>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1187624" y="1124744"/>
            <a:ext cx="7692105"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8640"/>
            <a:ext cx="7456872" cy="1584176"/>
          </a:xfrm>
        </p:spPr>
        <p:txBody>
          <a:bodyPr>
            <a:normAutofit lnSpcReduction="10000"/>
          </a:bodyPr>
          <a:lstStyle/>
          <a:p>
            <a:pPr>
              <a:buNone/>
            </a:pPr>
            <a:r>
              <a:rPr lang="en-IN" sz="2000" dirty="0" smtClean="0"/>
              <a:t>5. Named Entity Recognition : </a:t>
            </a:r>
            <a:r>
              <a:rPr lang="en-IN" sz="2000" dirty="0" smtClean="0"/>
              <a:t> </a:t>
            </a:r>
            <a:r>
              <a:rPr lang="en-IN" sz="2000" dirty="0" smtClean="0"/>
              <a:t>NER is </a:t>
            </a:r>
            <a:r>
              <a:rPr lang="en-IN" sz="2000" dirty="0" smtClean="0"/>
              <a:t>probably the first step towards information extraction that seeks to locate and classify </a:t>
            </a:r>
            <a:r>
              <a:rPr lang="en-IN" sz="2000" dirty="0" smtClean="0"/>
              <a:t>named entities</a:t>
            </a:r>
            <a:r>
              <a:rPr lang="en-IN" sz="2000" dirty="0" smtClean="0"/>
              <a:t> in text into pre-defined categories such as the names of persons, organizations, locations, expressions of times, quantities, monetary values, percentages, etc.</a:t>
            </a:r>
          </a:p>
        </p:txBody>
      </p:sp>
      <p:pic>
        <p:nvPicPr>
          <p:cNvPr id="3074" name="Picture 2"/>
          <p:cNvPicPr>
            <a:picLocks noChangeAspect="1" noChangeArrowheads="1"/>
          </p:cNvPicPr>
          <p:nvPr/>
        </p:nvPicPr>
        <p:blipFill>
          <a:blip r:embed="rId2" cstate="print"/>
          <a:srcRect/>
          <a:stretch>
            <a:fillRect/>
          </a:stretch>
        </p:blipFill>
        <p:spPr bwMode="auto">
          <a:xfrm>
            <a:off x="1691680" y="1772816"/>
            <a:ext cx="6120680" cy="3894978"/>
          </a:xfrm>
          <a:prstGeom prst="rect">
            <a:avLst/>
          </a:prstGeom>
          <a:noFill/>
          <a:ln w="9525">
            <a:noFill/>
            <a:miter lim="800000"/>
            <a:headEnd/>
            <a:tailEnd/>
          </a:ln>
        </p:spPr>
      </p:pic>
      <p:sp>
        <p:nvSpPr>
          <p:cNvPr id="6" name="Rectangle 5"/>
          <p:cNvSpPr/>
          <p:nvPr/>
        </p:nvSpPr>
        <p:spPr>
          <a:xfrm>
            <a:off x="3995936" y="2060848"/>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8" name="Rectangle 7"/>
          <p:cNvSpPr/>
          <p:nvPr/>
        </p:nvSpPr>
        <p:spPr>
          <a:xfrm>
            <a:off x="2051720" y="328498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9" name="Rectangle 8"/>
          <p:cNvSpPr/>
          <p:nvPr/>
        </p:nvSpPr>
        <p:spPr>
          <a:xfrm>
            <a:off x="4716016" y="3284984"/>
            <a:ext cx="79208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0" name="Rectangle 9"/>
          <p:cNvSpPr/>
          <p:nvPr/>
        </p:nvSpPr>
        <p:spPr>
          <a:xfrm>
            <a:off x="4139952" y="3501008"/>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1" name="Rectangle 10"/>
          <p:cNvSpPr/>
          <p:nvPr/>
        </p:nvSpPr>
        <p:spPr>
          <a:xfrm>
            <a:off x="1979712" y="3789040"/>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2" name="Rectangle 11"/>
          <p:cNvSpPr/>
          <p:nvPr/>
        </p:nvSpPr>
        <p:spPr>
          <a:xfrm>
            <a:off x="4355976" y="400506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3" name="Rectangle 12"/>
          <p:cNvSpPr/>
          <p:nvPr/>
        </p:nvSpPr>
        <p:spPr>
          <a:xfrm>
            <a:off x="2051720" y="4437112"/>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4" name="Rectangle 13"/>
          <p:cNvSpPr/>
          <p:nvPr/>
        </p:nvSpPr>
        <p:spPr>
          <a:xfrm>
            <a:off x="2051720" y="472514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5" name="Rectangle 14"/>
          <p:cNvSpPr/>
          <p:nvPr/>
        </p:nvSpPr>
        <p:spPr>
          <a:xfrm>
            <a:off x="2051720" y="4941168"/>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6" name="Rectangle 15"/>
          <p:cNvSpPr/>
          <p:nvPr/>
        </p:nvSpPr>
        <p:spPr>
          <a:xfrm>
            <a:off x="2051720" y="5157192"/>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Rectangle 18"/>
          <p:cNvSpPr/>
          <p:nvPr/>
        </p:nvSpPr>
        <p:spPr>
          <a:xfrm>
            <a:off x="1979712" y="400506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0" name="Rectangle 19"/>
          <p:cNvSpPr/>
          <p:nvPr/>
        </p:nvSpPr>
        <p:spPr>
          <a:xfrm>
            <a:off x="6228184" y="4941168"/>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1" name="Rectangle 20"/>
          <p:cNvSpPr/>
          <p:nvPr/>
        </p:nvSpPr>
        <p:spPr>
          <a:xfrm>
            <a:off x="6156176" y="5157192"/>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3" name="Rectangle 22"/>
          <p:cNvSpPr/>
          <p:nvPr/>
        </p:nvSpPr>
        <p:spPr>
          <a:xfrm>
            <a:off x="5364088" y="544522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4" name="Rectangle 23"/>
          <p:cNvSpPr/>
          <p:nvPr/>
        </p:nvSpPr>
        <p:spPr>
          <a:xfrm>
            <a:off x="2051720" y="5445224"/>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5" name="Rectangle 24"/>
          <p:cNvSpPr/>
          <p:nvPr/>
        </p:nvSpPr>
        <p:spPr>
          <a:xfrm>
            <a:off x="6156176" y="4437112"/>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6" name="Rectangle 25"/>
          <p:cNvSpPr/>
          <p:nvPr/>
        </p:nvSpPr>
        <p:spPr>
          <a:xfrm>
            <a:off x="3995936" y="3717032"/>
            <a:ext cx="50405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435608" y="188640"/>
            <a:ext cx="7456872" cy="432048"/>
          </a:xfrm>
        </p:spPr>
        <p:txBody>
          <a:bodyPr>
            <a:normAutofit/>
          </a:bodyPr>
          <a:lstStyle/>
          <a:p>
            <a:pPr>
              <a:buNone/>
            </a:pPr>
            <a:r>
              <a:rPr lang="en-IN" sz="2000" dirty="0" smtClean="0"/>
              <a:t>6</a:t>
            </a:r>
            <a:r>
              <a:rPr lang="en-IN" sz="2000" dirty="0" smtClean="0"/>
              <a:t>. Extract nouns and verbs from the reviews</a:t>
            </a:r>
            <a:endParaRPr lang="en-IN" sz="2000" dirty="0" smtClean="0"/>
          </a:p>
        </p:txBody>
      </p:sp>
      <p:pic>
        <p:nvPicPr>
          <p:cNvPr id="4099" name="Picture 3"/>
          <p:cNvPicPr>
            <a:picLocks noChangeAspect="1" noChangeArrowheads="1"/>
          </p:cNvPicPr>
          <p:nvPr/>
        </p:nvPicPr>
        <p:blipFill>
          <a:blip r:embed="rId2" cstate="print"/>
          <a:srcRect/>
          <a:stretch>
            <a:fillRect/>
          </a:stretch>
        </p:blipFill>
        <p:spPr bwMode="auto">
          <a:xfrm>
            <a:off x="971600" y="2276872"/>
            <a:ext cx="5105400" cy="4114800"/>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5220072" y="548680"/>
            <a:ext cx="2952328" cy="3901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87624" y="0"/>
            <a:ext cx="7456872" cy="2448272"/>
          </a:xfrm>
        </p:spPr>
        <p:txBody>
          <a:bodyPr>
            <a:normAutofit/>
          </a:bodyPr>
          <a:lstStyle/>
          <a:p>
            <a:pPr>
              <a:buNone/>
            </a:pPr>
            <a:r>
              <a:rPr lang="en-IN" sz="2000" dirty="0" smtClean="0"/>
              <a:t>7. Sentiment Analysis : Sentiment analysis is a technique used to determine whether data is positive , negative or neutral.</a:t>
            </a:r>
          </a:p>
          <a:p>
            <a:pPr>
              <a:buNone/>
            </a:pPr>
            <a:r>
              <a:rPr lang="en-IN" sz="2000" dirty="0" smtClean="0"/>
              <a:t>    When </a:t>
            </a:r>
            <a:r>
              <a:rPr lang="en-IN" sz="2000" dirty="0" smtClean="0"/>
              <a:t>a sentence is passed into </a:t>
            </a:r>
            <a:r>
              <a:rPr lang="en-IN" sz="2000" dirty="0" err="1" smtClean="0"/>
              <a:t>Textblob</a:t>
            </a:r>
            <a:r>
              <a:rPr lang="en-IN" sz="2000" dirty="0" smtClean="0"/>
              <a:t> it gives two outputs, which are polarity and subjectivity. Polarity is the output that lies between [-1,1], where -1 refers to negative sentiment and +1 refers to positive sentiment. Subjectivity is the output that lies within [0,1] and refers to personal opinions and judgments</a:t>
            </a:r>
          </a:p>
        </p:txBody>
      </p:sp>
      <p:pic>
        <p:nvPicPr>
          <p:cNvPr id="5123" name="Picture 3"/>
          <p:cNvPicPr>
            <a:picLocks noChangeAspect="1" noChangeArrowheads="1"/>
          </p:cNvPicPr>
          <p:nvPr/>
        </p:nvPicPr>
        <p:blipFill>
          <a:blip r:embed="rId2" cstate="print"/>
          <a:srcRect/>
          <a:stretch>
            <a:fillRect/>
          </a:stretch>
        </p:blipFill>
        <p:spPr bwMode="auto">
          <a:xfrm>
            <a:off x="1691680" y="2348880"/>
            <a:ext cx="6696744" cy="4329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187624" y="0"/>
            <a:ext cx="7456872" cy="476672"/>
          </a:xfrm>
        </p:spPr>
        <p:txBody>
          <a:bodyPr>
            <a:normAutofit/>
          </a:bodyPr>
          <a:lstStyle/>
          <a:p>
            <a:pPr>
              <a:buNone/>
            </a:pPr>
            <a:r>
              <a:rPr lang="en-IN" sz="2000" dirty="0" smtClean="0"/>
              <a:t>Sentiment Analysis for reviews</a:t>
            </a:r>
            <a:endParaRPr lang="en-IN" sz="2000" dirty="0" smtClean="0"/>
          </a:p>
        </p:txBody>
      </p:sp>
      <p:pic>
        <p:nvPicPr>
          <p:cNvPr id="6149" name="Picture 5"/>
          <p:cNvPicPr>
            <a:picLocks noChangeAspect="1" noChangeArrowheads="1"/>
          </p:cNvPicPr>
          <p:nvPr/>
        </p:nvPicPr>
        <p:blipFill>
          <a:blip r:embed="rId2" cstate="print"/>
          <a:srcRect/>
          <a:stretch>
            <a:fillRect/>
          </a:stretch>
        </p:blipFill>
        <p:spPr bwMode="auto">
          <a:xfrm>
            <a:off x="2483768" y="3657234"/>
            <a:ext cx="4176464" cy="3200766"/>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1115616" y="332657"/>
            <a:ext cx="7416824" cy="3473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187624" y="0"/>
            <a:ext cx="6696744" cy="6753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403648" y="0"/>
            <a:ext cx="6840760" cy="68263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403648" y="0"/>
            <a:ext cx="6843653"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a:t>
            </a:r>
            <a:endParaRPr lang="en-IN" dirty="0"/>
          </a:p>
        </p:txBody>
      </p:sp>
      <p:sp>
        <p:nvSpPr>
          <p:cNvPr id="3" name="Content Placeholder 2"/>
          <p:cNvSpPr>
            <a:spLocks noGrp="1"/>
          </p:cNvSpPr>
          <p:nvPr>
            <p:ph idx="1"/>
          </p:nvPr>
        </p:nvSpPr>
        <p:spPr>
          <a:xfrm>
            <a:off x="1435608" y="1196752"/>
            <a:ext cx="7498080" cy="5051648"/>
          </a:xfrm>
        </p:spPr>
        <p:txBody>
          <a:bodyPr>
            <a:normAutofit/>
          </a:bodyPr>
          <a:lstStyle/>
          <a:p>
            <a:pPr>
              <a:buNone/>
            </a:pPr>
            <a:r>
              <a:rPr lang="en-IN" sz="2000" dirty="0" smtClean="0"/>
              <a:t>    Build and check accuracy for different models. The model with highest accuracy is selected for deployment.</a:t>
            </a:r>
            <a:endParaRPr lang="en-IN" sz="2000" dirty="0"/>
          </a:p>
        </p:txBody>
      </p:sp>
      <p:graphicFrame>
        <p:nvGraphicFramePr>
          <p:cNvPr id="4" name="Table 3"/>
          <p:cNvGraphicFramePr>
            <a:graphicFrameLocks noGrp="1"/>
          </p:cNvGraphicFramePr>
          <p:nvPr/>
        </p:nvGraphicFramePr>
        <p:xfrm>
          <a:off x="1547664" y="2132858"/>
          <a:ext cx="6768752" cy="3168348"/>
        </p:xfrm>
        <a:graphic>
          <a:graphicData uri="http://schemas.openxmlformats.org/drawingml/2006/table">
            <a:tbl>
              <a:tblPr firstRow="1" bandRow="1">
                <a:tableStyleId>{00A15C55-8517-42AA-B614-E9B94910E393}</a:tableStyleId>
              </a:tblPr>
              <a:tblGrid>
                <a:gridCol w="3384376"/>
                <a:gridCol w="3384376"/>
              </a:tblGrid>
              <a:tr h="528058">
                <a:tc>
                  <a:txBody>
                    <a:bodyPr/>
                    <a:lstStyle/>
                    <a:p>
                      <a:r>
                        <a:rPr lang="en-IN" dirty="0" smtClean="0"/>
                        <a:t>Model</a:t>
                      </a:r>
                      <a:endParaRPr lang="en-IN" dirty="0"/>
                    </a:p>
                  </a:txBody>
                  <a:tcPr/>
                </a:tc>
                <a:tc>
                  <a:txBody>
                    <a:bodyPr/>
                    <a:lstStyle/>
                    <a:p>
                      <a:r>
                        <a:rPr lang="en-IN" dirty="0" smtClean="0"/>
                        <a:t>Accuracy (%)</a:t>
                      </a:r>
                      <a:endParaRPr lang="en-IN" dirty="0"/>
                    </a:p>
                  </a:txBody>
                  <a:tcPr/>
                </a:tc>
              </a:tr>
              <a:tr h="528058">
                <a:tc>
                  <a:txBody>
                    <a:bodyPr/>
                    <a:lstStyle/>
                    <a:p>
                      <a:r>
                        <a:rPr lang="en-IN" dirty="0" smtClean="0"/>
                        <a:t>SVC</a:t>
                      </a:r>
                      <a:endParaRPr lang="en-IN" dirty="0"/>
                    </a:p>
                  </a:txBody>
                  <a:tcPr/>
                </a:tc>
                <a:tc>
                  <a:txBody>
                    <a:bodyPr/>
                    <a:lstStyle/>
                    <a:p>
                      <a:r>
                        <a:rPr lang="en-IN" dirty="0" smtClean="0"/>
                        <a:t>75.2</a:t>
                      </a:r>
                      <a:endParaRPr lang="en-IN" dirty="0"/>
                    </a:p>
                  </a:txBody>
                  <a:tcPr/>
                </a:tc>
              </a:tr>
              <a:tr h="528058">
                <a:tc>
                  <a:txBody>
                    <a:bodyPr/>
                    <a:lstStyle/>
                    <a:p>
                      <a:r>
                        <a:rPr lang="en-IN" dirty="0" smtClean="0"/>
                        <a:t>KNN</a:t>
                      </a:r>
                      <a:endParaRPr lang="en-IN" dirty="0"/>
                    </a:p>
                  </a:txBody>
                  <a:tcPr/>
                </a:tc>
                <a:tc>
                  <a:txBody>
                    <a:bodyPr/>
                    <a:lstStyle/>
                    <a:p>
                      <a:r>
                        <a:rPr lang="en-IN" dirty="0" smtClean="0"/>
                        <a:t>79.7</a:t>
                      </a:r>
                      <a:endParaRPr lang="en-IN" dirty="0"/>
                    </a:p>
                  </a:txBody>
                  <a:tcPr/>
                </a:tc>
              </a:tr>
              <a:tr h="528058">
                <a:tc>
                  <a:txBody>
                    <a:bodyPr/>
                    <a:lstStyle/>
                    <a:p>
                      <a:r>
                        <a:rPr lang="en-IN" dirty="0" smtClean="0"/>
                        <a:t>Bagging</a:t>
                      </a:r>
                      <a:r>
                        <a:rPr lang="en-IN" baseline="0" dirty="0" smtClean="0"/>
                        <a:t> Boosting</a:t>
                      </a:r>
                      <a:endParaRPr lang="en-IN" dirty="0"/>
                    </a:p>
                  </a:txBody>
                  <a:tcPr/>
                </a:tc>
                <a:tc>
                  <a:txBody>
                    <a:bodyPr/>
                    <a:lstStyle/>
                    <a:p>
                      <a:r>
                        <a:rPr lang="en-IN" dirty="0" smtClean="0"/>
                        <a:t>80.8</a:t>
                      </a:r>
                      <a:endParaRPr lang="en-IN" dirty="0"/>
                    </a:p>
                  </a:txBody>
                  <a:tcPr/>
                </a:tc>
              </a:tr>
              <a:tr h="528058">
                <a:tc>
                  <a:txBody>
                    <a:bodyPr/>
                    <a:lstStyle/>
                    <a:p>
                      <a:r>
                        <a:rPr lang="en-IN" dirty="0" smtClean="0"/>
                        <a:t>Random Forest</a:t>
                      </a:r>
                      <a:endParaRPr lang="en-IN" dirty="0"/>
                    </a:p>
                  </a:txBody>
                  <a:tcPr/>
                </a:tc>
                <a:tc>
                  <a:txBody>
                    <a:bodyPr/>
                    <a:lstStyle/>
                    <a:p>
                      <a:r>
                        <a:rPr lang="en-IN" dirty="0" smtClean="0"/>
                        <a:t>84.2</a:t>
                      </a:r>
                      <a:endParaRPr lang="en-IN" dirty="0"/>
                    </a:p>
                  </a:txBody>
                  <a:tcPr/>
                </a:tc>
              </a:tr>
              <a:tr h="528058">
                <a:tc>
                  <a:txBody>
                    <a:bodyPr/>
                    <a:lstStyle/>
                    <a:p>
                      <a:r>
                        <a:rPr lang="en-IN" dirty="0" err="1" smtClean="0"/>
                        <a:t>Logisitc</a:t>
                      </a:r>
                      <a:r>
                        <a:rPr lang="en-IN" dirty="0" smtClean="0"/>
                        <a:t> Regression</a:t>
                      </a:r>
                      <a:endParaRPr lang="en-IN" dirty="0"/>
                    </a:p>
                  </a:txBody>
                  <a:tcPr/>
                </a:tc>
                <a:tc>
                  <a:txBody>
                    <a:bodyPr/>
                    <a:lstStyle/>
                    <a:p>
                      <a:r>
                        <a:rPr lang="en-IN" dirty="0" smtClean="0"/>
                        <a:t>89</a:t>
                      </a:r>
                      <a:endParaRPr lang="en-IN" dirty="0"/>
                    </a:p>
                  </a:txBody>
                  <a:tcPr/>
                </a:tc>
              </a:tr>
            </a:tbl>
          </a:graphicData>
        </a:graphic>
      </p:graphicFrame>
      <p:sp>
        <p:nvSpPr>
          <p:cNvPr id="5" name="Rectangle 4"/>
          <p:cNvSpPr/>
          <p:nvPr/>
        </p:nvSpPr>
        <p:spPr>
          <a:xfrm>
            <a:off x="1619672" y="4725144"/>
            <a:ext cx="583264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a:bodyPr>
          <a:lstStyle/>
          <a:p>
            <a:pPr>
              <a:buNone/>
            </a:pPr>
            <a:r>
              <a:rPr lang="en-IN" sz="2000" dirty="0" smtClean="0"/>
              <a:t>Business Objective:</a:t>
            </a:r>
          </a:p>
          <a:p>
            <a:pPr fontAlgn="base"/>
            <a:r>
              <a:rPr lang="en-IN" sz="2000" dirty="0" smtClean="0"/>
              <a:t>Need to get daily Analysis of a product such as emotions, sentiment etc. using Amazon data .It could be any product of your choice. </a:t>
            </a:r>
          </a:p>
          <a:p>
            <a:pPr>
              <a:buNone/>
            </a:pPr>
            <a:r>
              <a:rPr lang="en-IN" sz="2000" dirty="0" smtClean="0"/>
              <a:t>Architecture level analysis:</a:t>
            </a:r>
          </a:p>
          <a:p>
            <a:pPr fontAlgn="base"/>
            <a:r>
              <a:rPr lang="en-IN" sz="2000" dirty="0" smtClean="0"/>
              <a:t>Need to pull the data of a product from Amazon</a:t>
            </a:r>
          </a:p>
          <a:p>
            <a:pPr fontAlgn="base"/>
            <a:r>
              <a:rPr lang="en-IN" sz="2000" dirty="0" smtClean="0"/>
              <a:t>Data transformation/Text processing using R/Python</a:t>
            </a:r>
          </a:p>
          <a:p>
            <a:pPr fontAlgn="base"/>
            <a:r>
              <a:rPr lang="en-IN" sz="2000" dirty="0" smtClean="0"/>
              <a:t>Need to get daily product sentiments Analysis and Emotion mining with some charts like histogram, Density plot, </a:t>
            </a:r>
            <a:r>
              <a:rPr lang="en-IN" sz="2000" dirty="0" err="1" smtClean="0"/>
              <a:t>Barplot</a:t>
            </a:r>
            <a:r>
              <a:rPr lang="en-IN" sz="2000" dirty="0" smtClean="0"/>
              <a:t>, pie-plot etc. </a:t>
            </a:r>
          </a:p>
          <a:p>
            <a:pPr fontAlgn="base"/>
            <a:r>
              <a:rPr lang="en-IN" sz="2000" dirty="0" smtClean="0"/>
              <a:t>Deployment through R Shiny or Flask/ </a:t>
            </a:r>
            <a:r>
              <a:rPr lang="en-IN" sz="2000" dirty="0" err="1" smtClean="0"/>
              <a:t>Streamlit</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idx="1"/>
          </p:nvPr>
        </p:nvSpPr>
        <p:spPr/>
        <p:txBody>
          <a:bodyPr>
            <a:normAutofit/>
          </a:bodyPr>
          <a:lstStyle/>
          <a:p>
            <a:pPr marL="539496" indent="-457200">
              <a:buAutoNum type="arabicPeriod"/>
            </a:pPr>
            <a:r>
              <a:rPr lang="en-IN" sz="2000" dirty="0" smtClean="0"/>
              <a:t>Web Scraping : Requests, </a:t>
            </a:r>
            <a:r>
              <a:rPr lang="en-IN" sz="2000" dirty="0" err="1" smtClean="0"/>
              <a:t>beautifulsoup</a:t>
            </a:r>
            <a:endParaRPr lang="en-IN" sz="2000" dirty="0" smtClean="0"/>
          </a:p>
          <a:p>
            <a:pPr marL="539496" indent="-457200">
              <a:buAutoNum type="arabicPeriod"/>
            </a:pPr>
            <a:r>
              <a:rPr lang="en-IN" sz="2000" dirty="0" smtClean="0"/>
              <a:t>EDA : Pandas, </a:t>
            </a:r>
            <a:r>
              <a:rPr lang="en-IN" sz="2000" dirty="0" err="1" smtClean="0"/>
              <a:t>numpy</a:t>
            </a:r>
            <a:r>
              <a:rPr lang="en-IN" sz="2000" dirty="0" smtClean="0"/>
              <a:t>, </a:t>
            </a:r>
            <a:r>
              <a:rPr lang="en-IN" sz="2000" dirty="0" err="1" smtClean="0"/>
              <a:t>sklearn</a:t>
            </a:r>
            <a:endParaRPr lang="en-IN" sz="2000" dirty="0" smtClean="0"/>
          </a:p>
          <a:p>
            <a:pPr marL="539496" indent="-457200">
              <a:buAutoNum type="arabicPeriod"/>
            </a:pPr>
            <a:r>
              <a:rPr lang="en-IN" sz="2000" dirty="0" smtClean="0"/>
              <a:t>Visualization : </a:t>
            </a:r>
            <a:r>
              <a:rPr lang="en-IN" sz="2000" dirty="0" err="1" smtClean="0"/>
              <a:t>seaborn</a:t>
            </a:r>
            <a:r>
              <a:rPr lang="en-IN" sz="2000" dirty="0" smtClean="0"/>
              <a:t>, </a:t>
            </a:r>
            <a:r>
              <a:rPr lang="en-IN" sz="2000" dirty="0" err="1" smtClean="0"/>
              <a:t>matplotlib</a:t>
            </a:r>
            <a:r>
              <a:rPr lang="en-IN" sz="2000" dirty="0" smtClean="0"/>
              <a:t>, </a:t>
            </a:r>
            <a:r>
              <a:rPr lang="en-IN" sz="2000" dirty="0" err="1" smtClean="0"/>
              <a:t>wordcloud</a:t>
            </a:r>
            <a:endParaRPr lang="en-IN" sz="2000" dirty="0" smtClean="0"/>
          </a:p>
          <a:p>
            <a:pPr marL="539496" indent="-457200">
              <a:buAutoNum type="arabicPeriod"/>
            </a:pPr>
            <a:r>
              <a:rPr lang="en-IN" sz="2000" dirty="0" smtClean="0"/>
              <a:t>Text processing : </a:t>
            </a:r>
            <a:r>
              <a:rPr lang="en-IN" sz="2000" dirty="0" err="1" smtClean="0"/>
              <a:t>nltk</a:t>
            </a:r>
            <a:r>
              <a:rPr lang="en-IN" sz="2000" dirty="0" smtClean="0"/>
              <a:t>, </a:t>
            </a:r>
            <a:r>
              <a:rPr lang="en-IN" sz="2000" dirty="0" err="1" smtClean="0"/>
              <a:t>Textblob</a:t>
            </a:r>
            <a:r>
              <a:rPr lang="en-IN" sz="2000" dirty="0" smtClean="0"/>
              <a:t>, </a:t>
            </a:r>
            <a:r>
              <a:rPr lang="en-IN" sz="2000" dirty="0" err="1" smtClean="0"/>
              <a:t>sklearn</a:t>
            </a:r>
            <a:endParaRPr lang="en-IN" sz="2000" dirty="0" smtClean="0"/>
          </a:p>
          <a:p>
            <a:pPr marL="539496" indent="-457200">
              <a:buAutoNum type="arabicPeriod"/>
            </a:pPr>
            <a:r>
              <a:rPr lang="en-IN" sz="2000" dirty="0" smtClean="0"/>
              <a:t>Named Entity </a:t>
            </a:r>
            <a:r>
              <a:rPr lang="en-IN" sz="2000" dirty="0" err="1" smtClean="0"/>
              <a:t>recocgnition</a:t>
            </a:r>
            <a:r>
              <a:rPr lang="en-IN" sz="2000" dirty="0" smtClean="0"/>
              <a:t> </a:t>
            </a:r>
            <a:r>
              <a:rPr lang="en-IN" sz="2000" dirty="0" smtClean="0"/>
              <a:t>: re, </a:t>
            </a:r>
            <a:r>
              <a:rPr lang="en-IN" sz="2000" dirty="0" err="1" smtClean="0"/>
              <a:t>spacy</a:t>
            </a:r>
            <a:endParaRPr lang="en-IN" sz="2000" dirty="0" smtClean="0"/>
          </a:p>
          <a:p>
            <a:pPr marL="539496" indent="-457200">
              <a:buAutoNum type="arabicPeriod"/>
            </a:pPr>
            <a:r>
              <a:rPr lang="en-IN" sz="2000" dirty="0" smtClean="0"/>
              <a:t>For model building : SVC, KNN, Bagging &amp; </a:t>
            </a:r>
            <a:r>
              <a:rPr lang="en-IN" sz="2000" dirty="0" err="1" smtClean="0"/>
              <a:t>Boositng</a:t>
            </a:r>
            <a:r>
              <a:rPr lang="en-IN" sz="2000" dirty="0" smtClean="0"/>
              <a:t>, Random Forest, Logistic Regression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914400" y="1447800"/>
            <a:ext cx="8050088" cy="1189112"/>
          </a:xfrm>
        </p:spPr>
        <p:txBody>
          <a:bodyPr>
            <a:normAutofit lnSpcReduction="10000"/>
          </a:bodyPr>
          <a:lstStyle/>
          <a:p>
            <a:pPr marL="514350" indent="-514350">
              <a:buNone/>
            </a:pPr>
            <a:r>
              <a:rPr lang="en-IN" sz="2200" dirty="0" smtClean="0"/>
              <a:t>1.</a:t>
            </a:r>
            <a:r>
              <a:rPr lang="en-IN" sz="2200" dirty="0" smtClean="0"/>
              <a:t>    Choose product </a:t>
            </a:r>
          </a:p>
          <a:p>
            <a:pPr marL="514350" indent="-514350">
              <a:buNone/>
            </a:pPr>
            <a:r>
              <a:rPr lang="en-IN" sz="2400" dirty="0" smtClean="0"/>
              <a:t>      </a:t>
            </a:r>
            <a:r>
              <a:rPr lang="en-IN" sz="2400" dirty="0" err="1" smtClean="0"/>
              <a:t>boAt</a:t>
            </a:r>
            <a:r>
              <a:rPr lang="en-IN" sz="2400" dirty="0" smtClean="0"/>
              <a:t> </a:t>
            </a:r>
            <a:r>
              <a:rPr lang="en-IN" sz="2400" dirty="0" err="1" smtClean="0"/>
              <a:t>Rockerz</a:t>
            </a:r>
            <a:r>
              <a:rPr lang="en-IN" sz="2400" dirty="0" smtClean="0"/>
              <a:t> 370 Bluetooth Wireless On Ear Headphone with </a:t>
            </a:r>
            <a:r>
              <a:rPr lang="en-IN" sz="2400" dirty="0" err="1" smtClean="0"/>
              <a:t>Mic</a:t>
            </a:r>
            <a:r>
              <a:rPr lang="en-IN" sz="2400" dirty="0" smtClean="0"/>
              <a:t> (Buoyant Black)</a:t>
            </a:r>
          </a:p>
          <a:p>
            <a:pPr marL="514350" indent="-514350">
              <a:buAutoNum type="arabicPeriod"/>
            </a:pPr>
            <a:endParaRPr lang="en-IN" sz="2200" dirty="0" smtClean="0"/>
          </a:p>
          <a:p>
            <a:pPr marL="514350" indent="-514350">
              <a:buNone/>
            </a:pPr>
            <a:endParaRPr lang="en-IN" dirty="0" smtClean="0"/>
          </a:p>
          <a:p>
            <a:pPr marL="514350" indent="-514350">
              <a:buNone/>
            </a:pPr>
            <a:endParaRPr lang="en-IN" dirty="0" smtClean="0"/>
          </a:p>
          <a:p>
            <a:pPr marL="514350" indent="-514350">
              <a:buNone/>
            </a:pPr>
            <a:endParaRPr lang="en-IN" dirty="0" smtClean="0"/>
          </a:p>
          <a:p>
            <a:pPr marL="514350" indent="-514350">
              <a:buFont typeface="Wingdings 2"/>
              <a:buAutoNum type="arabicPeriod"/>
            </a:pPr>
            <a:endParaRPr lang="en-IN" dirty="0" smtClean="0"/>
          </a:p>
          <a:p>
            <a:pPr marL="514350" indent="-514350">
              <a:buNone/>
            </a:pPr>
            <a:endParaRPr lang="en-IN" dirty="0"/>
          </a:p>
        </p:txBody>
      </p:sp>
      <p:pic>
        <p:nvPicPr>
          <p:cNvPr id="7171" name="Picture 3"/>
          <p:cNvPicPr>
            <a:picLocks noChangeAspect="1" noChangeArrowheads="1"/>
          </p:cNvPicPr>
          <p:nvPr/>
        </p:nvPicPr>
        <p:blipFill>
          <a:blip r:embed="rId2" cstate="print"/>
          <a:srcRect/>
          <a:stretch>
            <a:fillRect/>
          </a:stretch>
        </p:blipFill>
        <p:spPr bwMode="auto">
          <a:xfrm>
            <a:off x="4860032" y="2204864"/>
            <a:ext cx="3168352" cy="4405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88640"/>
            <a:ext cx="7498080" cy="3240360"/>
          </a:xfrm>
        </p:spPr>
        <p:txBody>
          <a:bodyPr>
            <a:normAutofit/>
          </a:bodyPr>
          <a:lstStyle/>
          <a:p>
            <a:pPr>
              <a:buNone/>
            </a:pPr>
            <a:r>
              <a:rPr lang="en-IN" sz="2000" dirty="0" smtClean="0"/>
              <a:t>2. Extract reviews for product from </a:t>
            </a:r>
            <a:r>
              <a:rPr lang="en-IN" sz="2000" dirty="0" err="1" smtClean="0"/>
              <a:t>amazon</a:t>
            </a:r>
            <a:r>
              <a:rPr lang="en-IN" sz="2000" dirty="0" smtClean="0"/>
              <a:t> as a </a:t>
            </a:r>
            <a:r>
              <a:rPr lang="en-IN" sz="2000" dirty="0" err="1" smtClean="0"/>
              <a:t>dataframe</a:t>
            </a:r>
            <a:endParaRPr lang="en-IN" sz="2000" dirty="0" smtClean="0"/>
          </a:p>
          <a:p>
            <a:r>
              <a:rPr lang="en-IN" sz="2000" dirty="0" smtClean="0"/>
              <a:t>Web </a:t>
            </a:r>
            <a:r>
              <a:rPr lang="en-IN" sz="2000" dirty="0" smtClean="0"/>
              <a:t>scraping is an automatic method to obtain large amounts of data from websites. Most of this data is unstructured data in an HTML format which is then converted into structured data in a spreadsheet or a database so that it can be used in various </a:t>
            </a:r>
            <a:r>
              <a:rPr lang="en-IN" sz="2000" dirty="0" smtClean="0"/>
              <a:t>applications.</a:t>
            </a:r>
          </a:p>
          <a:p>
            <a:r>
              <a:rPr lang="en-IN" sz="2000" dirty="0" smtClean="0"/>
              <a:t>‘requests ‘ is used to sent http requests using python</a:t>
            </a:r>
          </a:p>
          <a:p>
            <a:r>
              <a:rPr lang="en-IN" sz="2000" dirty="0" err="1" smtClean="0"/>
              <a:t>Beautifulsoup</a:t>
            </a:r>
            <a:r>
              <a:rPr lang="en-IN" sz="2000" dirty="0" smtClean="0"/>
              <a:t> is used for </a:t>
            </a:r>
            <a:r>
              <a:rPr lang="en-IN" sz="2000" dirty="0" err="1" smtClean="0"/>
              <a:t>webscraping</a:t>
            </a:r>
            <a:r>
              <a:rPr lang="en-IN" sz="2000" dirty="0" smtClean="0"/>
              <a:t> and extracting relevant data.</a:t>
            </a:r>
          </a:p>
          <a:p>
            <a:r>
              <a:rPr lang="en-IN" sz="2000" dirty="0" smtClean="0"/>
              <a:t>Convert data into pandas </a:t>
            </a:r>
            <a:r>
              <a:rPr lang="en-IN" sz="2000" dirty="0" err="1" smtClean="0"/>
              <a:t>dataframe</a:t>
            </a:r>
            <a:r>
              <a:rPr lang="en-IN" sz="2000" dirty="0" smtClean="0"/>
              <a:t> format for further analysis</a:t>
            </a:r>
            <a:endParaRPr lang="en-IN" sz="2000" dirty="0"/>
          </a:p>
        </p:txBody>
      </p:sp>
      <p:pic>
        <p:nvPicPr>
          <p:cNvPr id="4" name="Picture 2"/>
          <p:cNvPicPr>
            <a:picLocks noChangeAspect="1" noChangeArrowheads="1"/>
          </p:cNvPicPr>
          <p:nvPr/>
        </p:nvPicPr>
        <p:blipFill>
          <a:blip r:embed="rId2" cstate="print"/>
          <a:srcRect/>
          <a:stretch>
            <a:fillRect/>
          </a:stretch>
        </p:blipFill>
        <p:spPr bwMode="auto">
          <a:xfrm>
            <a:off x="1475656" y="3355693"/>
            <a:ext cx="5040560" cy="3502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332656"/>
            <a:ext cx="7978080" cy="2016224"/>
          </a:xfrm>
        </p:spPr>
        <p:txBody>
          <a:bodyPr>
            <a:normAutofit/>
          </a:bodyPr>
          <a:lstStyle/>
          <a:p>
            <a:pPr>
              <a:buNone/>
            </a:pPr>
            <a:r>
              <a:rPr lang="en-IN" sz="2000" dirty="0" smtClean="0"/>
              <a:t>3. Data </a:t>
            </a:r>
            <a:r>
              <a:rPr lang="en-IN" sz="2000" dirty="0" err="1" smtClean="0"/>
              <a:t>Preprocessing</a:t>
            </a:r>
            <a:endParaRPr lang="en-IN" sz="2000" dirty="0" smtClean="0"/>
          </a:p>
          <a:p>
            <a:pPr marL="571500" indent="-571500">
              <a:buAutoNum type="romanLcParenR"/>
            </a:pPr>
            <a:r>
              <a:rPr lang="en-IN" sz="2000" dirty="0" smtClean="0"/>
              <a:t>Check for null values / duplicated values / missing values</a:t>
            </a:r>
          </a:p>
          <a:p>
            <a:pPr marL="571500" indent="-571500">
              <a:buAutoNum type="romanLcParenR"/>
            </a:pPr>
            <a:r>
              <a:rPr lang="en-IN" sz="2000" dirty="0" smtClean="0"/>
              <a:t>Visualize data to understand</a:t>
            </a:r>
          </a:p>
          <a:p>
            <a:pPr marL="571500" indent="-571500">
              <a:buNone/>
            </a:pPr>
            <a:r>
              <a:rPr lang="en-IN" sz="2000" dirty="0" smtClean="0"/>
              <a:t>Findings</a:t>
            </a:r>
          </a:p>
          <a:p>
            <a:pPr marL="571500" indent="-571500">
              <a:buAutoNum type="alphaLcParenR"/>
            </a:pPr>
            <a:r>
              <a:rPr lang="en-IN" sz="2000" dirty="0" smtClean="0"/>
              <a:t>Highest vote count</a:t>
            </a:r>
          </a:p>
          <a:p>
            <a:pPr marL="571500" indent="-571500">
              <a:buAutoNum type="alphaLcParenR"/>
            </a:pPr>
            <a:endParaRPr lang="en-IN" dirty="0" smtClean="0"/>
          </a:p>
          <a:p>
            <a:pPr marL="571500" indent="-571500">
              <a:buAutoNum type="alphaLcParenR"/>
            </a:pPr>
            <a:endParaRPr lang="en-IN" dirty="0"/>
          </a:p>
        </p:txBody>
      </p:sp>
      <p:pic>
        <p:nvPicPr>
          <p:cNvPr id="7" name="Picture 3"/>
          <p:cNvPicPr>
            <a:picLocks noChangeAspect="1" noChangeArrowheads="1"/>
          </p:cNvPicPr>
          <p:nvPr/>
        </p:nvPicPr>
        <p:blipFill>
          <a:blip r:embed="rId2" cstate="print"/>
          <a:srcRect/>
          <a:stretch>
            <a:fillRect/>
          </a:stretch>
        </p:blipFill>
        <p:spPr bwMode="auto">
          <a:xfrm>
            <a:off x="971600" y="2564904"/>
            <a:ext cx="4680520" cy="2869098"/>
          </a:xfrm>
          <a:prstGeom prst="rect">
            <a:avLst/>
          </a:prstGeom>
          <a:noFill/>
          <a:ln w="9525">
            <a:noFill/>
            <a:miter lim="800000"/>
            <a:headEnd/>
            <a:tailEnd/>
          </a:ln>
        </p:spPr>
      </p:pic>
      <p:sp>
        <p:nvSpPr>
          <p:cNvPr id="8" name="TextBox 7"/>
          <p:cNvSpPr txBox="1"/>
          <p:nvPr/>
        </p:nvSpPr>
        <p:spPr>
          <a:xfrm>
            <a:off x="1547664" y="5445224"/>
            <a:ext cx="6696744" cy="923330"/>
          </a:xfrm>
          <a:prstGeom prst="rect">
            <a:avLst/>
          </a:prstGeom>
          <a:noFill/>
        </p:spPr>
        <p:txBody>
          <a:bodyPr wrap="square" rtlCol="0">
            <a:spAutoFit/>
          </a:bodyPr>
          <a:lstStyle/>
          <a:p>
            <a:r>
              <a:rPr lang="en-IN" dirty="0" smtClean="0"/>
              <a:t>Most common rating is 5.  The second most common rating is 1. We can infer while the product has high number of positive reviews, it also has significant negative </a:t>
            </a:r>
            <a:r>
              <a:rPr lang="en-IN" dirty="0" err="1" smtClean="0"/>
              <a:t>reveiws</a:t>
            </a:r>
            <a:r>
              <a:rPr lang="en-IN" dirty="0" smtClean="0"/>
              <a:t> as well.</a:t>
            </a:r>
            <a:endParaRPr lang="en-IN" dirty="0"/>
          </a:p>
        </p:txBody>
      </p:sp>
      <p:pic>
        <p:nvPicPr>
          <p:cNvPr id="1028" name="Picture 4"/>
          <p:cNvPicPr>
            <a:picLocks noChangeAspect="1" noChangeArrowheads="1"/>
          </p:cNvPicPr>
          <p:nvPr/>
        </p:nvPicPr>
        <p:blipFill>
          <a:blip r:embed="rId3" cstate="print"/>
          <a:srcRect/>
          <a:stretch>
            <a:fillRect/>
          </a:stretch>
        </p:blipFill>
        <p:spPr bwMode="auto">
          <a:xfrm>
            <a:off x="5364088" y="2420888"/>
            <a:ext cx="3384376" cy="2932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0"/>
            <a:ext cx="8100392" cy="1844824"/>
          </a:xfrm>
        </p:spPr>
        <p:txBody>
          <a:bodyPr/>
          <a:lstStyle/>
          <a:p>
            <a:pPr>
              <a:buNone/>
            </a:pPr>
            <a:r>
              <a:rPr lang="en-IN" sz="2000" dirty="0" smtClean="0"/>
              <a:t>4. Text </a:t>
            </a:r>
            <a:r>
              <a:rPr lang="en-IN" sz="2000" dirty="0" err="1" smtClean="0"/>
              <a:t>Preprocessing</a:t>
            </a:r>
            <a:r>
              <a:rPr lang="en-IN" sz="2000" dirty="0" smtClean="0"/>
              <a:t>:  text </a:t>
            </a:r>
            <a:r>
              <a:rPr lang="en-IN" sz="2000" dirty="0" err="1" smtClean="0"/>
              <a:t>preprocessing</a:t>
            </a:r>
            <a:r>
              <a:rPr lang="en-IN" sz="2000" dirty="0" smtClean="0"/>
              <a:t> is used to understand the information from the text data.</a:t>
            </a:r>
          </a:p>
          <a:p>
            <a:pPr marL="596646" indent="-514350">
              <a:buNone/>
            </a:pPr>
            <a:r>
              <a:rPr lang="en-IN" sz="2000" dirty="0" err="1" smtClean="0"/>
              <a:t>i</a:t>
            </a:r>
            <a:r>
              <a:rPr lang="en-IN" sz="2000" dirty="0" smtClean="0"/>
              <a:t>)    Analyse </a:t>
            </a:r>
            <a:r>
              <a:rPr lang="en-IN" sz="2000" dirty="0" smtClean="0"/>
              <a:t>each review in terms of character count, special character count, numeric count and </a:t>
            </a:r>
            <a:r>
              <a:rPr lang="en-IN" sz="2000" dirty="0" err="1" smtClean="0"/>
              <a:t>stopwords</a:t>
            </a:r>
            <a:r>
              <a:rPr lang="en-IN" sz="2000" dirty="0" smtClean="0"/>
              <a:t> count</a:t>
            </a:r>
          </a:p>
          <a:p>
            <a:pPr marL="596646" indent="-514350">
              <a:buNone/>
            </a:pPr>
            <a:r>
              <a:rPr lang="en-IN" sz="2000" dirty="0" smtClean="0"/>
              <a:t>ii) Remove </a:t>
            </a:r>
            <a:r>
              <a:rPr lang="en-IN" sz="2000" dirty="0" err="1" smtClean="0"/>
              <a:t>stopwords</a:t>
            </a:r>
            <a:endParaRPr lang="en-IN" sz="2000" dirty="0" smtClean="0"/>
          </a:p>
          <a:p>
            <a:pPr>
              <a:buNone/>
            </a:pPr>
            <a:endParaRPr lang="en-IN" sz="2000" dirty="0" smtClean="0"/>
          </a:p>
          <a:p>
            <a:pPr>
              <a:buNone/>
            </a:pPr>
            <a:endParaRPr lang="en-IN" dirty="0"/>
          </a:p>
        </p:txBody>
      </p:sp>
      <p:sp>
        <p:nvSpPr>
          <p:cNvPr id="7" name="Content Placeholder 2"/>
          <p:cNvSpPr txBox="1">
            <a:spLocks/>
          </p:cNvSpPr>
          <p:nvPr/>
        </p:nvSpPr>
        <p:spPr>
          <a:xfrm>
            <a:off x="1187624" y="4077072"/>
            <a:ext cx="5184576" cy="504056"/>
          </a:xfrm>
          <a:prstGeom prst="rect">
            <a:avLst/>
          </a:prstGeom>
        </p:spPr>
        <p:txBody>
          <a:bodyPr>
            <a:normAutofit/>
          </a:bodyPr>
          <a:lstStyle/>
          <a:p>
            <a:pPr marL="596646" marR="0" lvl="0" indent="-514350" algn="l" defTabSz="914400" rtl="0" eaLnBrk="1" fontAlgn="auto" latinLnBrk="0" hangingPunct="1">
              <a:lnSpc>
                <a:spcPct val="100000"/>
              </a:lnSpc>
              <a:spcBef>
                <a:spcPts val="600"/>
              </a:spcBef>
              <a:spcAft>
                <a:spcPts val="0"/>
              </a:spcAft>
              <a:buClr>
                <a:schemeClr val="accent1"/>
              </a:buClr>
              <a:buSzPct val="80000"/>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iii)</a:t>
            </a:r>
            <a:r>
              <a:rPr kumimoji="0" lang="en-IN" sz="2000" b="0" i="0" u="none" strike="noStrike" kern="1200" cap="none" spc="0" normalizeH="0" noProof="0" dirty="0" smtClean="0">
                <a:ln>
                  <a:noFill/>
                </a:ln>
                <a:solidFill>
                  <a:schemeClr val="tx1"/>
                </a:solidFill>
                <a:effectLst/>
                <a:uLnTx/>
                <a:uFillTx/>
                <a:latin typeface="+mn-lt"/>
                <a:ea typeface="+mn-ea"/>
                <a:cs typeface="+mn-cs"/>
              </a:rPr>
              <a:t> </a:t>
            </a:r>
            <a:r>
              <a:rPr lang="en-IN" sz="2000" dirty="0" smtClean="0"/>
              <a:t>Convert</a:t>
            </a:r>
            <a:r>
              <a:rPr kumimoji="0" lang="en-IN" sz="2000" b="0" i="0" u="none" strike="noStrike" kern="1200" cap="none" spc="0" normalizeH="0" noProof="0" dirty="0" smtClean="0">
                <a:ln>
                  <a:noFill/>
                </a:ln>
                <a:solidFill>
                  <a:schemeClr val="tx1"/>
                </a:solidFill>
                <a:effectLst/>
                <a:uLnTx/>
                <a:uFillTx/>
                <a:latin typeface="+mn-lt"/>
                <a:ea typeface="+mn-ea"/>
                <a:cs typeface="+mn-cs"/>
              </a:rPr>
              <a:t> </a:t>
            </a:r>
            <a:r>
              <a:rPr kumimoji="0" lang="en-IN" sz="2000" b="0" i="0" u="none" strike="noStrike" kern="1200" cap="none" spc="0" normalizeH="0" noProof="0" dirty="0" smtClean="0">
                <a:ln>
                  <a:noFill/>
                </a:ln>
                <a:solidFill>
                  <a:schemeClr val="tx1"/>
                </a:solidFill>
                <a:effectLst/>
                <a:uLnTx/>
                <a:uFillTx/>
                <a:latin typeface="+mn-lt"/>
                <a:ea typeface="+mn-ea"/>
                <a:cs typeface="+mn-cs"/>
              </a:rPr>
              <a:t>words to lower case</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8" name="Picture 6"/>
          <p:cNvPicPr>
            <a:picLocks noChangeAspect="1" noChangeArrowheads="1"/>
          </p:cNvPicPr>
          <p:nvPr/>
        </p:nvPicPr>
        <p:blipFill>
          <a:blip r:embed="rId2" cstate="print"/>
          <a:srcRect/>
          <a:stretch>
            <a:fillRect/>
          </a:stretch>
        </p:blipFill>
        <p:spPr bwMode="auto">
          <a:xfrm>
            <a:off x="1907704" y="4437112"/>
            <a:ext cx="5292561" cy="2420888"/>
          </a:xfrm>
          <a:prstGeom prst="rect">
            <a:avLst/>
          </a:prstGeom>
          <a:noFill/>
          <a:ln w="9525">
            <a:noFill/>
            <a:miter lim="800000"/>
            <a:headEnd/>
            <a:tailEnd/>
          </a:ln>
        </p:spPr>
      </p:pic>
      <p:pic>
        <p:nvPicPr>
          <p:cNvPr id="3079" name="Picture 7"/>
          <p:cNvPicPr>
            <a:picLocks noChangeAspect="1" noChangeArrowheads="1"/>
          </p:cNvPicPr>
          <p:nvPr/>
        </p:nvPicPr>
        <p:blipFill>
          <a:blip r:embed="rId3" cstate="print"/>
          <a:srcRect/>
          <a:stretch>
            <a:fillRect/>
          </a:stretch>
        </p:blipFill>
        <p:spPr bwMode="auto">
          <a:xfrm>
            <a:off x="1763687" y="1772816"/>
            <a:ext cx="5334217"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8640"/>
            <a:ext cx="7498080" cy="432048"/>
          </a:xfrm>
        </p:spPr>
        <p:txBody>
          <a:bodyPr/>
          <a:lstStyle/>
          <a:p>
            <a:pPr lvl="0">
              <a:buNone/>
            </a:pPr>
            <a:r>
              <a:rPr lang="en-IN" sz="2000" dirty="0" smtClean="0"/>
              <a:t>iv) </a:t>
            </a:r>
            <a:r>
              <a:rPr lang="en-IN" sz="2000" dirty="0" smtClean="0"/>
              <a:t>Remove </a:t>
            </a:r>
            <a:r>
              <a:rPr lang="en-IN" sz="2000" dirty="0" err="1" smtClean="0"/>
              <a:t>rarewords</a:t>
            </a:r>
            <a:endParaRPr lang="en-IN" sz="2000" dirty="0" smtClean="0"/>
          </a:p>
          <a:p>
            <a:pPr lvl="0">
              <a:buNone/>
            </a:pPr>
            <a:endParaRPr lang="en-IN" sz="2000" dirty="0" smtClean="0"/>
          </a:p>
          <a:p>
            <a:pPr>
              <a:buNone/>
            </a:pPr>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1475656" y="692696"/>
            <a:ext cx="7077357" cy="1728192"/>
          </a:xfrm>
          <a:prstGeom prst="rect">
            <a:avLst/>
          </a:prstGeom>
          <a:noFill/>
          <a:ln w="9525">
            <a:noFill/>
            <a:miter lim="800000"/>
            <a:headEnd/>
            <a:tailEnd/>
          </a:ln>
        </p:spPr>
      </p:pic>
      <p:sp>
        <p:nvSpPr>
          <p:cNvPr id="6" name="Content Placeholder 2"/>
          <p:cNvSpPr txBox="1">
            <a:spLocks/>
          </p:cNvSpPr>
          <p:nvPr/>
        </p:nvSpPr>
        <p:spPr>
          <a:xfrm>
            <a:off x="1403648" y="2564904"/>
            <a:ext cx="7498080" cy="432048"/>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v</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Remove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emojis</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and special characters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3" cstate="print"/>
          <a:srcRect/>
          <a:stretch>
            <a:fillRect/>
          </a:stretch>
        </p:blipFill>
        <p:spPr bwMode="auto">
          <a:xfrm>
            <a:off x="1547664" y="3068960"/>
            <a:ext cx="6392156"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1187624" y="260350"/>
            <a:ext cx="7746826" cy="598805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IN" sz="2000" dirty="0" smtClean="0"/>
              <a:t>vi)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Stemming and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lemmitization</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6"/>
          <p:cNvPicPr>
            <a:picLocks noChangeAspect="1" noChangeArrowheads="1"/>
          </p:cNvPicPr>
          <p:nvPr/>
        </p:nvPicPr>
        <p:blipFill>
          <a:blip r:embed="rId2" cstate="print"/>
          <a:srcRect/>
          <a:stretch>
            <a:fillRect/>
          </a:stretch>
        </p:blipFill>
        <p:spPr bwMode="auto">
          <a:xfrm>
            <a:off x="1043608" y="1052736"/>
            <a:ext cx="6202050" cy="1872208"/>
          </a:xfrm>
          <a:prstGeom prst="rect">
            <a:avLst/>
          </a:prstGeom>
          <a:noFill/>
          <a:ln w="9525">
            <a:noFill/>
            <a:miter lim="800000"/>
            <a:headEnd/>
            <a:tailEnd/>
          </a:ln>
        </p:spPr>
      </p:pic>
      <p:pic>
        <p:nvPicPr>
          <p:cNvPr id="6" name="Picture 7"/>
          <p:cNvPicPr>
            <a:picLocks noChangeAspect="1" noChangeArrowheads="1"/>
          </p:cNvPicPr>
          <p:nvPr/>
        </p:nvPicPr>
        <p:blipFill>
          <a:blip r:embed="rId3" cstate="print"/>
          <a:srcRect/>
          <a:stretch>
            <a:fillRect/>
          </a:stretch>
        </p:blipFill>
        <p:spPr bwMode="auto">
          <a:xfrm>
            <a:off x="971599" y="3789040"/>
            <a:ext cx="7470295"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294</TotalTime>
  <Words>525</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Sentiment Analysis on Amazon Product Review</vt:lpstr>
      <vt:lpstr>Objective</vt:lpstr>
      <vt:lpstr>Libraries Used</vt:lpstr>
      <vt:lpstr>Methodology</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Model Building</vt:lpstr>
      <vt:lpstr>Deployment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dc:creator>
  <cp:lastModifiedBy>Megha</cp:lastModifiedBy>
  <cp:revision>33</cp:revision>
  <dcterms:created xsi:type="dcterms:W3CDTF">2022-04-19T15:23:04Z</dcterms:created>
  <dcterms:modified xsi:type="dcterms:W3CDTF">2022-04-20T16:38:06Z</dcterms:modified>
</cp:coreProperties>
</file>