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2" r:id="rId4"/>
    <p:sldId id="265" r:id="rId5"/>
    <p:sldId id="269" r:id="rId6"/>
    <p:sldId id="264" r:id="rId7"/>
    <p:sldId id="263" r:id="rId8"/>
    <p:sldId id="268" r:id="rId9"/>
    <p:sldId id="267" r:id="rId10"/>
    <p:sldId id="266" r:id="rId11"/>
    <p:sldId id="271" r:id="rId12"/>
    <p:sldId id="272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6C36BD-3794-4B9B-986A-9EF11340CAC8}">
          <p14:sldIdLst>
            <p14:sldId id="257"/>
            <p14:sldId id="261"/>
            <p14:sldId id="262"/>
            <p14:sldId id="265"/>
            <p14:sldId id="269"/>
            <p14:sldId id="264"/>
            <p14:sldId id="263"/>
            <p14:sldId id="268"/>
            <p14:sldId id="267"/>
          </p14:sldIdLst>
        </p14:section>
        <p14:section name="Жизненный цикл" id="{EE095967-ABB4-4DE4-8997-497C455768B4}">
          <p14:sldIdLst>
            <p14:sldId id="266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26.03.2019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ASP.NET MVC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</a:t>
            </a:r>
            <a:r>
              <a:rPr lang="ru-RU" dirty="0" smtClean="0"/>
              <a:t>цикл (1/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6" name="Picture 2" descr="Route Hand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771625"/>
            <a:ext cx="85725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85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/</a:t>
            </a:r>
            <a:r>
              <a:rPr lang="en-US" dirty="0"/>
              <a:t>3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Порядок событий </a:t>
            </a:r>
            <a:r>
              <a:rPr lang="en-US" dirty="0" err="1" smtClean="0"/>
              <a:t>HttpApplication</a:t>
            </a:r>
            <a:endParaRPr lang="en-US" dirty="0" smtClean="0"/>
          </a:p>
          <a:p>
            <a:r>
              <a:rPr lang="en-US" dirty="0" err="1"/>
              <a:t>BeginRequest</a:t>
            </a:r>
            <a:endParaRPr lang="en-US" dirty="0"/>
          </a:p>
          <a:p>
            <a:r>
              <a:rPr lang="en-US" dirty="0" err="1"/>
              <a:t>AuthenticateRequest</a:t>
            </a:r>
            <a:endParaRPr lang="en-US" dirty="0"/>
          </a:p>
          <a:p>
            <a:r>
              <a:rPr lang="en-US" dirty="0" err="1"/>
              <a:t>AuthorizeRequest</a:t>
            </a:r>
            <a:endParaRPr lang="en-US" dirty="0"/>
          </a:p>
          <a:p>
            <a:r>
              <a:rPr lang="en-US" dirty="0" err="1"/>
              <a:t>ResolveRequestCache</a:t>
            </a:r>
            <a:endParaRPr lang="en-US" dirty="0"/>
          </a:p>
          <a:p>
            <a:r>
              <a:rPr lang="en-US" dirty="0" err="1"/>
              <a:t>AcquireRequestState</a:t>
            </a:r>
            <a:endParaRPr lang="en-US" dirty="0"/>
          </a:p>
          <a:p>
            <a:r>
              <a:rPr lang="en-US" dirty="0" err="1"/>
              <a:t>PreRequestHandlerExecute</a:t>
            </a:r>
            <a:endParaRPr lang="en-US" dirty="0"/>
          </a:p>
          <a:p>
            <a:r>
              <a:rPr lang="en-US" dirty="0" err="1"/>
              <a:t>PostRequestHandlerExecute</a:t>
            </a:r>
            <a:endParaRPr lang="en-US" dirty="0"/>
          </a:p>
          <a:p>
            <a:r>
              <a:rPr lang="en-US" dirty="0" err="1"/>
              <a:t>ReleaseRequestState</a:t>
            </a:r>
            <a:endParaRPr lang="en-US" dirty="0"/>
          </a:p>
          <a:p>
            <a:r>
              <a:rPr lang="en-US" dirty="0" err="1"/>
              <a:t>UpdateRequestCache</a:t>
            </a:r>
            <a:endParaRPr lang="en-US" dirty="0"/>
          </a:p>
          <a:p>
            <a:r>
              <a:rPr lang="en-US" dirty="0" err="1" smtClean="0"/>
              <a:t>EndRequest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52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Модули и обработчики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modules &amp; handlers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 участвует в обработке каждого запроса изменяя его или добавляя что-либо к нему. Например модули аутентификации или сжатия ответа.</a:t>
            </a:r>
          </a:p>
          <a:p>
            <a:r>
              <a:rPr lang="ru-RU" dirty="0" smtClean="0"/>
              <a:t>Обработчик отвечает за обработку запроса и генерацию ответа для определенных типов файлов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12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(</a:t>
            </a:r>
            <a:r>
              <a:rPr lang="en-US" dirty="0" smtClean="0"/>
              <a:t>3</a:t>
            </a:r>
            <a:r>
              <a:rPr lang="ru-RU" dirty="0" smtClean="0"/>
              <a:t>/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IHttpHandler</a:t>
            </a:r>
            <a:endParaRPr lang="en-US" dirty="0" smtClean="0"/>
          </a:p>
          <a:p>
            <a:pPr lvl="1"/>
            <a:r>
              <a:rPr lang="en-US" sz="2400" dirty="0" smtClean="0"/>
              <a:t>void </a:t>
            </a:r>
            <a:r>
              <a:rPr lang="en-US" sz="2400" dirty="0" err="1"/>
              <a:t>ProcessRequest</a:t>
            </a:r>
            <a:r>
              <a:rPr lang="en-US" sz="2400" dirty="0"/>
              <a:t> (</a:t>
            </a:r>
            <a:r>
              <a:rPr lang="en-US" sz="2400" dirty="0" err="1"/>
              <a:t>System.Web.HttpContext</a:t>
            </a:r>
            <a:r>
              <a:rPr lang="en-US" sz="2400" dirty="0"/>
              <a:t> context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en-US" dirty="0"/>
              <a:t>interface </a:t>
            </a:r>
            <a:r>
              <a:rPr lang="en-US" dirty="0" err="1" smtClean="0"/>
              <a:t>IHttpAsyncHandler</a:t>
            </a:r>
            <a:r>
              <a:rPr lang="en-US" dirty="0" smtClean="0"/>
              <a:t> : </a:t>
            </a:r>
            <a:r>
              <a:rPr lang="en-US" dirty="0" err="1" smtClean="0"/>
              <a:t>IHttpHandler</a:t>
            </a:r>
            <a:endParaRPr lang="en-US" dirty="0" smtClean="0"/>
          </a:p>
          <a:p>
            <a:pPr lvl="1"/>
            <a:r>
              <a:rPr lang="en-US" sz="2400" dirty="0" err="1" smtClean="0"/>
              <a:t>IAsyncResult</a:t>
            </a:r>
            <a:r>
              <a:rPr lang="en-US" sz="2400" dirty="0" smtClean="0"/>
              <a:t> </a:t>
            </a:r>
            <a:r>
              <a:rPr lang="en-US" sz="2400" dirty="0" err="1"/>
              <a:t>BeginProcessRequest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HttpContext</a:t>
            </a:r>
            <a:r>
              <a:rPr lang="en-US" sz="2400" dirty="0" smtClean="0"/>
              <a:t> </a:t>
            </a:r>
            <a:r>
              <a:rPr lang="en-US" sz="2400" dirty="0"/>
              <a:t>context, </a:t>
            </a:r>
            <a:r>
              <a:rPr lang="en-US" sz="2400" dirty="0" err="1"/>
              <a:t>AsyncCallback</a:t>
            </a:r>
            <a:r>
              <a:rPr lang="en-US" sz="2400" dirty="0"/>
              <a:t> </a:t>
            </a:r>
            <a:r>
              <a:rPr lang="en-US" sz="2400" dirty="0" err="1"/>
              <a:t>cb</a:t>
            </a:r>
            <a:r>
              <a:rPr lang="en-US" sz="2400" dirty="0"/>
              <a:t>, object </a:t>
            </a:r>
            <a:r>
              <a:rPr lang="en-US" sz="2400" dirty="0" err="1"/>
              <a:t>extraData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void </a:t>
            </a:r>
            <a:r>
              <a:rPr lang="en-US" sz="2400" dirty="0" err="1"/>
              <a:t>EndProcessRequest</a:t>
            </a:r>
            <a:r>
              <a:rPr lang="en-US" sz="2400" dirty="0"/>
              <a:t> (</a:t>
            </a:r>
            <a:r>
              <a:rPr lang="en-US" sz="2400" dirty="0" err="1"/>
              <a:t>IAsyncResult</a:t>
            </a:r>
            <a:r>
              <a:rPr lang="en-US" sz="2400" dirty="0"/>
              <a:t> result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17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MVC (Model-View-Controller)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Модель-Представление-Контроллер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Шаблон проектирования </a:t>
            </a:r>
            <a:r>
              <a:rPr lang="en-US" sz="1800" dirty="0" smtClean="0"/>
              <a:t>MVC </a:t>
            </a:r>
            <a:r>
              <a:rPr lang="ru-RU" sz="1800" dirty="0" smtClean="0"/>
              <a:t>предлагает схему организации приложений </a:t>
            </a:r>
            <a:r>
              <a:rPr lang="ru-RU" sz="1800" dirty="0"/>
              <a:t>с пользовательским интерфейсом. Основная цель применения этой концепции состоит в отделении бизнес-логики (модели) от её визуализации (</a:t>
            </a:r>
            <a:r>
              <a:rPr lang="ru-RU" sz="1800" dirty="0" smtClean="0"/>
              <a:t>представления). </a:t>
            </a:r>
            <a:r>
              <a:rPr lang="ru-RU" sz="1800" dirty="0"/>
              <a:t>За счёт такого разделения повышается возможность повторного использования кода. Наиболее полезно применение данной концепции в тех случаях, когда пользователь должен видеть те же самые данные одновременно в различных контекстах и/или с различных точек зрения. В частности, выполняются следующие задачи</a:t>
            </a:r>
            <a:r>
              <a:rPr lang="ru-RU" sz="1800" dirty="0" smtClean="0"/>
              <a:t>:</a:t>
            </a:r>
            <a:endParaRPr lang="ru-RU" sz="1800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К одной модели можно присоединить несколько видов, при этом не затрагивая реализацию модели. Например, некоторые данные могут быть одновременно </a:t>
            </a:r>
            <a:r>
              <a:rPr lang="ru-RU" sz="1800" dirty="0" smtClean="0"/>
              <a:t>представлены </a:t>
            </a:r>
            <a:r>
              <a:rPr lang="ru-RU" sz="1800" dirty="0"/>
              <a:t>в виде электронной таблицы, гистограммы и круговой </a:t>
            </a:r>
            <a:r>
              <a:rPr lang="ru-RU" sz="1800" dirty="0" smtClean="0"/>
              <a:t>диаграммы;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Не </a:t>
            </a:r>
            <a:r>
              <a:rPr lang="ru-RU" sz="1800" dirty="0"/>
              <a:t>затрагивая реализацию видов, можно изменить реакции на действия пользователя (нажатие мышью на кнопке, ввод данных) — для этого достаточно использовать другой </a:t>
            </a:r>
            <a:r>
              <a:rPr lang="ru-RU" sz="1800" dirty="0" smtClean="0"/>
              <a:t>контроллер;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3239852" y="1772816"/>
            <a:ext cx="20162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Модель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87624" y="3429000"/>
            <a:ext cx="20162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Представление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92080" y="3429000"/>
            <a:ext cx="20162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Контроллер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17446" y="5013176"/>
            <a:ext cx="18610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002060"/>
                </a:solidFill>
              </a:rPr>
              <a:t>Пользователь</a:t>
            </a:r>
            <a:endParaRPr lang="ru-RU" sz="1400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8" idx="7"/>
            <a:endCxn id="6" idx="2"/>
          </p:cNvCxnSpPr>
          <p:nvPr/>
        </p:nvCxnSpPr>
        <p:spPr>
          <a:xfrm flipV="1">
            <a:off x="4905940" y="4221088"/>
            <a:ext cx="1394252" cy="960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9543726">
            <a:off x="4707460" y="4526908"/>
            <a:ext cx="129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Использует</a:t>
            </a:r>
          </a:p>
        </p:txBody>
      </p:sp>
      <p:cxnSp>
        <p:nvCxnSpPr>
          <p:cNvPr id="17" name="Straight Arrow Connector 16"/>
          <p:cNvCxnSpPr>
            <a:stCxn id="6" idx="0"/>
            <a:endCxn id="4" idx="3"/>
          </p:cNvCxnSpPr>
          <p:nvPr/>
        </p:nvCxnSpPr>
        <p:spPr>
          <a:xfrm flipH="1" flipV="1">
            <a:off x="5256076" y="2168860"/>
            <a:ext cx="1044116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1"/>
            <a:endCxn id="5" idx="0"/>
          </p:cNvCxnSpPr>
          <p:nvPr/>
        </p:nvCxnSpPr>
        <p:spPr>
          <a:xfrm flipH="1">
            <a:off x="2195736" y="2168860"/>
            <a:ext cx="1044116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1"/>
          </p:cNvCxnSpPr>
          <p:nvPr/>
        </p:nvCxnSpPr>
        <p:spPr>
          <a:xfrm>
            <a:off x="2195736" y="4221088"/>
            <a:ext cx="1394252" cy="960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26211" y="2699628"/>
            <a:ext cx="11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Управляет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53882" y="2699628"/>
            <a:ext cx="124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Обновляет</a:t>
            </a:r>
          </a:p>
        </p:txBody>
      </p:sp>
      <p:sp>
        <p:nvSpPr>
          <p:cNvPr id="27" name="TextBox 26"/>
          <p:cNvSpPr txBox="1"/>
          <p:nvPr/>
        </p:nvSpPr>
        <p:spPr>
          <a:xfrm rot="2306319">
            <a:off x="2755591" y="444210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Видит</a:t>
            </a:r>
          </a:p>
        </p:txBody>
      </p:sp>
    </p:spTree>
    <p:extLst>
      <p:ext uri="{BB962C8B-B14F-4D97-AF65-F5344CB8AC3E}">
        <p14:creationId xmlns:p14="http://schemas.microsoft.com/office/powerpoint/2010/main" val="31162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есть что в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Контроллер – класс наследуемый от </a:t>
            </a:r>
            <a:r>
              <a:rPr lang="en-US" dirty="0" err="1" smtClean="0"/>
              <a:t>System.Web.Mvc.Controller</a:t>
            </a:r>
            <a:r>
              <a:rPr lang="en-US" dirty="0" smtClean="0"/>
              <a:t> </a:t>
            </a:r>
            <a:r>
              <a:rPr lang="ru-RU" dirty="0" smtClean="0"/>
              <a:t>или точнее реализующий интерфейс </a:t>
            </a:r>
            <a:r>
              <a:rPr lang="en-US" dirty="0" err="1" smtClean="0"/>
              <a:t>IController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Представление – *</a:t>
            </a:r>
            <a:r>
              <a:rPr lang="en-US" dirty="0" smtClean="0"/>
              <a:t>.</a:t>
            </a:r>
            <a:r>
              <a:rPr lang="en-US" dirty="0" err="1" smtClean="0"/>
              <a:t>cshtml</a:t>
            </a:r>
            <a:r>
              <a:rPr lang="en-US" dirty="0" smtClean="0"/>
              <a:t> </a:t>
            </a:r>
            <a:r>
              <a:rPr lang="ru-RU" dirty="0" smtClean="0"/>
              <a:t>файл из папки </a:t>
            </a:r>
            <a:r>
              <a:rPr lang="en-US" dirty="0" smtClean="0"/>
              <a:t>Views</a:t>
            </a:r>
            <a:r>
              <a:rPr lang="ru-RU" dirty="0" smtClean="0"/>
              <a:t>; компилируется в класс наследуемый от</a:t>
            </a:r>
            <a:r>
              <a:rPr lang="en-US" dirty="0" smtClean="0"/>
              <a:t> </a:t>
            </a:r>
            <a:r>
              <a:rPr lang="en-US" dirty="0" err="1" smtClean="0"/>
              <a:t>System.Web.Mvc.WebViewPage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Модель – обычный класс который чаще всего хранит только данные</a:t>
            </a:r>
            <a:r>
              <a:rPr lang="en-US" dirty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68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Передача данных из контроллера</a:t>
            </a:r>
            <a:br>
              <a:rPr lang="ru-RU" sz="3600" dirty="0" smtClean="0"/>
            </a:br>
            <a:r>
              <a:rPr lang="ru-RU" sz="3600" dirty="0" smtClean="0"/>
              <a:t>в представление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ViewData</a:t>
            </a:r>
            <a:endParaRPr lang="en-US" dirty="0" smtClean="0"/>
          </a:p>
          <a:p>
            <a:pPr lvl="1"/>
            <a:r>
              <a:rPr lang="en-US" dirty="0" err="1" smtClean="0"/>
              <a:t>ViewData</a:t>
            </a:r>
            <a:r>
              <a:rPr lang="en-US" dirty="0" smtClean="0"/>
              <a:t>["Title"] = "</a:t>
            </a:r>
            <a:r>
              <a:rPr lang="ru-RU" dirty="0" smtClean="0"/>
              <a:t>Заголовок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ViewBag</a:t>
            </a:r>
            <a:endParaRPr lang="ru-RU" dirty="0" smtClean="0"/>
          </a:p>
          <a:p>
            <a:pPr lvl="1"/>
            <a:r>
              <a:rPr lang="en-US" dirty="0" err="1" smtClean="0"/>
              <a:t>ViewBag.Title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ru-RU" dirty="0"/>
              <a:t>Заголовок</a:t>
            </a:r>
            <a:r>
              <a:rPr lang="en-US" dirty="0"/>
              <a:t>";</a:t>
            </a:r>
            <a:endParaRPr lang="en-US" dirty="0" smtClean="0"/>
          </a:p>
          <a:p>
            <a:r>
              <a:rPr lang="en-US" dirty="0" err="1" smtClean="0"/>
              <a:t>TempData</a:t>
            </a:r>
            <a:endParaRPr lang="en-US" dirty="0" smtClean="0"/>
          </a:p>
          <a:p>
            <a:pPr lvl="1"/>
            <a:r>
              <a:rPr lang="ru-RU" dirty="0" smtClean="0"/>
              <a:t>Используется для передачи данных в рамках одного запроса</a:t>
            </a:r>
            <a:endParaRPr lang="en-US" dirty="0" smtClean="0"/>
          </a:p>
          <a:p>
            <a:pPr lvl="1"/>
            <a:r>
              <a:rPr lang="en-US" dirty="0" err="1" smtClean="0"/>
              <a:t>TempData</a:t>
            </a:r>
            <a:r>
              <a:rPr lang="en-US" dirty="0"/>
              <a:t>["Title"] = "</a:t>
            </a:r>
            <a:r>
              <a:rPr lang="ru-RU" dirty="0"/>
              <a:t>Заголовок</a:t>
            </a:r>
            <a:r>
              <a:rPr lang="en-US" dirty="0" smtClean="0"/>
              <a:t>";</a:t>
            </a:r>
            <a:endParaRPr lang="ru-RU" dirty="0" smtClean="0"/>
          </a:p>
          <a:p>
            <a:r>
              <a:rPr lang="ru-RU" dirty="0" smtClean="0"/>
              <a:t>Через модель</a:t>
            </a:r>
          </a:p>
          <a:p>
            <a:pPr lvl="1"/>
            <a:r>
              <a:rPr lang="en-US" dirty="0" smtClean="0"/>
              <a:t>return View(model);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01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r>
              <a:rPr lang="en-US" dirty="0" smtClean="0"/>
              <a:t> </a:t>
            </a:r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ContentResult</a:t>
            </a:r>
            <a:endParaRPr lang="en-US" dirty="0"/>
          </a:p>
          <a:p>
            <a:r>
              <a:rPr lang="en-US" dirty="0" err="1"/>
              <a:t>EmptyResult</a:t>
            </a:r>
            <a:endParaRPr lang="en-US" dirty="0"/>
          </a:p>
          <a:p>
            <a:r>
              <a:rPr lang="en-US" dirty="0" err="1"/>
              <a:t>FileContentResult</a:t>
            </a:r>
            <a:endParaRPr lang="en-US" dirty="0"/>
          </a:p>
          <a:p>
            <a:r>
              <a:rPr lang="en-US" dirty="0" err="1"/>
              <a:t>FilePathResult</a:t>
            </a:r>
            <a:endParaRPr lang="en-US" dirty="0"/>
          </a:p>
          <a:p>
            <a:r>
              <a:rPr lang="en-US" dirty="0" err="1"/>
              <a:t>FileStreamResult</a:t>
            </a:r>
            <a:endParaRPr lang="en-US" dirty="0"/>
          </a:p>
          <a:p>
            <a:r>
              <a:rPr lang="en-US" dirty="0" err="1"/>
              <a:t>HttpNotFoundResult</a:t>
            </a:r>
            <a:endParaRPr lang="en-US" dirty="0"/>
          </a:p>
          <a:p>
            <a:r>
              <a:rPr lang="en-US" dirty="0" err="1"/>
              <a:t>HttpStatusCodeResult</a:t>
            </a:r>
            <a:endParaRPr lang="en-US" dirty="0"/>
          </a:p>
          <a:p>
            <a:r>
              <a:rPr lang="en-US" dirty="0" err="1"/>
              <a:t>HttpUnauthorizedResult</a:t>
            </a:r>
            <a:endParaRPr lang="en-US" dirty="0"/>
          </a:p>
          <a:p>
            <a:r>
              <a:rPr lang="en-US" dirty="0" err="1"/>
              <a:t>JavaScriptResult</a:t>
            </a:r>
            <a:endParaRPr lang="en-US" dirty="0"/>
          </a:p>
          <a:p>
            <a:r>
              <a:rPr lang="en-US" dirty="0" err="1"/>
              <a:t>JsonResult</a:t>
            </a:r>
            <a:endParaRPr lang="en-US" dirty="0"/>
          </a:p>
          <a:p>
            <a:r>
              <a:rPr lang="en-US" dirty="0" err="1"/>
              <a:t>PartialViewResult</a:t>
            </a:r>
            <a:endParaRPr lang="en-US" dirty="0"/>
          </a:p>
          <a:p>
            <a:r>
              <a:rPr lang="en-US" dirty="0" err="1"/>
              <a:t>RedirectResult</a:t>
            </a:r>
            <a:endParaRPr lang="en-US" dirty="0"/>
          </a:p>
          <a:p>
            <a:r>
              <a:rPr lang="en-US" dirty="0" err="1"/>
              <a:t>RedirectToRouteResult</a:t>
            </a:r>
            <a:endParaRPr lang="en-US" dirty="0"/>
          </a:p>
          <a:p>
            <a:r>
              <a:rPr lang="en-US" dirty="0" err="1"/>
              <a:t>ViewResult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60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r>
              <a:rPr lang="ru-RU" dirty="0" smtClean="0"/>
              <a:t>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View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File</a:t>
            </a:r>
          </a:p>
          <a:p>
            <a:r>
              <a:rPr lang="en-US" dirty="0" err="1"/>
              <a:t>HttpNotFound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 err="1"/>
              <a:t>Json</a:t>
            </a:r>
            <a:endParaRPr lang="en-US" dirty="0"/>
          </a:p>
          <a:p>
            <a:r>
              <a:rPr lang="en-US" dirty="0" err="1"/>
              <a:t>PartialView</a:t>
            </a:r>
            <a:endParaRPr lang="en-US" dirty="0"/>
          </a:p>
          <a:p>
            <a:r>
              <a:rPr lang="en-US" dirty="0"/>
              <a:t>Redirect</a:t>
            </a:r>
          </a:p>
          <a:p>
            <a:r>
              <a:rPr lang="en-US" dirty="0" err="1"/>
              <a:t>RedirectPermanent</a:t>
            </a:r>
            <a:endParaRPr lang="en-US" dirty="0"/>
          </a:p>
          <a:p>
            <a:r>
              <a:rPr lang="en-US" dirty="0" err="1"/>
              <a:t>RedirectToAction</a:t>
            </a:r>
            <a:endParaRPr lang="en-US" dirty="0"/>
          </a:p>
          <a:p>
            <a:r>
              <a:rPr lang="en-US" dirty="0" err="1"/>
              <a:t>RedirectToActionPermanent</a:t>
            </a:r>
            <a:endParaRPr lang="en-US" dirty="0"/>
          </a:p>
          <a:p>
            <a:r>
              <a:rPr lang="en-US" dirty="0" err="1"/>
              <a:t>RedirectToRoute</a:t>
            </a:r>
            <a:endParaRPr lang="en-US" dirty="0"/>
          </a:p>
          <a:p>
            <a:r>
              <a:rPr lang="en-US" dirty="0" err="1"/>
              <a:t>RedirectToRoutePermanent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74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аннотации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Display(Name="</a:t>
            </a:r>
            <a:r>
              <a:rPr lang="ru-RU" dirty="0" smtClean="0"/>
              <a:t>Имя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HiddenInput</a:t>
            </a:r>
            <a:endParaRPr lang="en-US" dirty="0" smtClean="0"/>
          </a:p>
          <a:p>
            <a:r>
              <a:rPr lang="en-US" dirty="0" err="1" smtClean="0"/>
              <a:t>ScaffoldColumn</a:t>
            </a:r>
            <a:r>
              <a:rPr lang="en-US" dirty="0" smtClean="0"/>
              <a:t>(false)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(</a:t>
            </a:r>
            <a:r>
              <a:rPr lang="en-US" dirty="0" err="1" smtClean="0"/>
              <a:t>DataType.Xyz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Currency, </a:t>
            </a:r>
            <a:r>
              <a:rPr lang="en-US" dirty="0" err="1" smtClean="0"/>
              <a:t>DateTime</a:t>
            </a:r>
            <a:r>
              <a:rPr lang="en-US" dirty="0" smtClean="0"/>
              <a:t>, Date, Time, Text, </a:t>
            </a:r>
            <a:r>
              <a:rPr lang="en-US" dirty="0" err="1" smtClean="0"/>
              <a:t>MultilineText</a:t>
            </a:r>
            <a:r>
              <a:rPr lang="en-US" dirty="0" smtClean="0"/>
              <a:t>, Password,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EmailAddress</a:t>
            </a:r>
            <a:endParaRPr lang="en-US" dirty="0" smtClean="0"/>
          </a:p>
          <a:p>
            <a:r>
              <a:rPr lang="en-US" dirty="0" err="1" smtClean="0"/>
              <a:t>UIHint</a:t>
            </a:r>
            <a:endParaRPr lang="en-US" dirty="0" smtClean="0"/>
          </a:p>
          <a:p>
            <a:pPr lvl="1"/>
            <a:r>
              <a:rPr lang="en-US" dirty="0" smtClean="0"/>
              <a:t>Boolean, Collection, Decimal, </a:t>
            </a:r>
            <a:r>
              <a:rPr lang="en-US" dirty="0" err="1" smtClean="0"/>
              <a:t>EmailAddress</a:t>
            </a:r>
            <a:r>
              <a:rPr lang="en-US" dirty="0" smtClean="0"/>
              <a:t>, </a:t>
            </a:r>
            <a:r>
              <a:rPr lang="en-US" dirty="0" err="1" smtClean="0"/>
              <a:t>HiddenInput</a:t>
            </a:r>
            <a:r>
              <a:rPr lang="en-US" dirty="0" smtClean="0"/>
              <a:t>, Html, </a:t>
            </a:r>
            <a:r>
              <a:rPr lang="en-US" dirty="0" err="1" smtClean="0"/>
              <a:t>MultilineText</a:t>
            </a:r>
            <a:r>
              <a:rPr lang="en-US" dirty="0" smtClean="0"/>
              <a:t>, Object, Password, String, </a:t>
            </a:r>
            <a:r>
              <a:rPr lang="en-US" dirty="0" err="1" smtClean="0"/>
              <a:t>Url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валидации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err="1" smtClean="0"/>
              <a:t>RegularExpression</a:t>
            </a:r>
            <a:endParaRPr lang="en-US" dirty="0" smtClean="0"/>
          </a:p>
          <a:p>
            <a:r>
              <a:rPr lang="en-US" dirty="0" err="1" smtClean="0"/>
              <a:t>StringLength</a:t>
            </a:r>
            <a:endParaRPr lang="en-US" dirty="0" smtClean="0"/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Compare</a:t>
            </a:r>
          </a:p>
          <a:p>
            <a:r>
              <a:rPr lang="en-US" dirty="0" smtClean="0"/>
              <a:t>Remote</a:t>
            </a:r>
          </a:p>
          <a:p>
            <a:r>
              <a:rPr lang="ru-RU" dirty="0" smtClean="0"/>
              <a:t>Свой атрибут наследник от </a:t>
            </a:r>
            <a:r>
              <a:rPr lang="en-US" dirty="0" err="1" smtClean="0"/>
              <a:t>ValidationAttribute</a:t>
            </a:r>
            <a:r>
              <a:rPr lang="en-US" dirty="0" smtClean="0"/>
              <a:t> </a:t>
            </a:r>
            <a:r>
              <a:rPr lang="ru-RU" dirty="0" smtClean="0"/>
              <a:t>с переопределенным методом </a:t>
            </a:r>
            <a:r>
              <a:rPr lang="en-US" dirty="0" err="1" smtClean="0"/>
              <a:t>IsValid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87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448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bel-hard-training</vt:lpstr>
      <vt:lpstr>PowerPoint Presentation</vt:lpstr>
      <vt:lpstr>MVC (Model-View-Controller) Модель-Представление-Контроллер</vt:lpstr>
      <vt:lpstr>MVC</vt:lpstr>
      <vt:lpstr>Что есть что в MVC</vt:lpstr>
      <vt:lpstr>Передача данных из контроллера в представление</vt:lpstr>
      <vt:lpstr>ActionResult классы</vt:lpstr>
      <vt:lpstr>ActionResult методы</vt:lpstr>
      <vt:lpstr>Атрибуты аннотации данных</vt:lpstr>
      <vt:lpstr>Атрибуты валидации модели</vt:lpstr>
      <vt:lpstr>Жизненный цикл (1/3)</vt:lpstr>
      <vt:lpstr>Жизненный цикл (2/3)</vt:lpstr>
      <vt:lpstr>Модули и обработчики (modules &amp; handlers)</vt:lpstr>
      <vt:lpstr>Жизненный цикл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2019-03-26T14:59:35Z</dcterms:modified>
</cp:coreProperties>
</file>