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7" r:id="rId2"/>
    <p:sldId id="266" r:id="rId3"/>
    <p:sldId id="268" r:id="rId4"/>
    <p:sldId id="270" r:id="rId5"/>
    <p:sldId id="269" r:id="rId6"/>
    <p:sldId id="267" r:id="rId7"/>
    <p:sldId id="272" r:id="rId8"/>
    <p:sldId id="271" r:id="rId9"/>
    <p:sldId id="27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99" d="100"/>
          <a:sy n="99" d="100"/>
        </p:scale>
        <p:origin x="96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hyperlink" Target="https://tools.ietf.org/html/rfc261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ols.ietf.org/html/rfc754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fiddl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 в протокол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HTTP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HTTP – Hyper Text Transfer Protocol – </a:t>
            </a:r>
            <a:r>
              <a:rPr lang="ru-RU" dirty="0" smtClean="0"/>
              <a:t>протокол передачи гипертекста.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 smtClean="0"/>
              <a:t>/</a:t>
            </a:r>
            <a:r>
              <a:rPr lang="en-US" dirty="0" smtClean="0"/>
              <a:t>1.0 (</a:t>
            </a:r>
            <a:r>
              <a:rPr lang="ru-RU" dirty="0" smtClean="0"/>
              <a:t>устарел, не используется)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1.1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2616 Hypertext Transfer Protocol -- HTTP/1.1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tools.ietf.org/html/rfc2616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7231 Hypertext Transfer Protocol (HTTP/1.1): Semantics and Content</a:t>
            </a:r>
            <a:br>
              <a:rPr lang="en-US" dirty="0"/>
            </a:br>
            <a:r>
              <a:rPr lang="en-US" dirty="0">
                <a:hlinkClick r:id="rId3"/>
              </a:rPr>
              <a:t>https://tools.ietf.org/html/rfc7231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2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RFC 7540 </a:t>
            </a:r>
            <a:r>
              <a:rPr lang="de-DE" dirty="0" smtClean="0"/>
              <a:t>Hypertext </a:t>
            </a:r>
            <a:r>
              <a:rPr lang="de-DE" dirty="0"/>
              <a:t>Transfer Protocol Version 2 (</a:t>
            </a:r>
            <a:r>
              <a:rPr lang="de-DE" dirty="0" smtClean="0"/>
              <a:t>HTTP/2)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tools.ietf.org/html/rfc7540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r>
              <a:rPr lang="en-US" dirty="0" smtClean="0"/>
              <a:t> 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</a:t>
            </a:r>
            <a:endParaRPr lang="ru-RU" dirty="0" smtClean="0"/>
          </a:p>
          <a:p>
            <a:pPr lvl="1"/>
            <a:r>
              <a:rPr lang="ru-RU" dirty="0"/>
              <a:t>Используется для запроса содержимого указанного </a:t>
            </a:r>
            <a:r>
              <a:rPr lang="ru-RU" dirty="0" smtClean="0"/>
              <a:t>ресурса</a:t>
            </a:r>
            <a:endParaRPr lang="en-US" dirty="0" smtClean="0"/>
          </a:p>
          <a:p>
            <a:r>
              <a:rPr lang="en-US" dirty="0" smtClean="0"/>
              <a:t>POST</a:t>
            </a:r>
            <a:endParaRPr lang="ru-RU" dirty="0" smtClean="0"/>
          </a:p>
          <a:p>
            <a:pPr lvl="1"/>
            <a:r>
              <a:rPr lang="ru-RU" dirty="0"/>
              <a:t>Применяется для передачи пользовательских данных заданному </a:t>
            </a:r>
            <a:r>
              <a:rPr lang="ru-RU" dirty="0" smtClean="0"/>
              <a:t>ресурсу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GET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776"/>
            <a:ext cx="821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Запрос </a:t>
            </a:r>
            <a:r>
              <a:rPr lang="ru-RU" sz="2400" dirty="0" smtClean="0"/>
              <a:t>клиента</a:t>
            </a:r>
            <a:r>
              <a:rPr lang="en-US" sz="2400" dirty="0" smtClean="0"/>
              <a:t> – </a:t>
            </a:r>
            <a:r>
              <a:rPr lang="en-US" sz="2400" dirty="0" smtClean="0"/>
              <a:t>https://ru.wikipedia.org/wiki/</a:t>
            </a:r>
            <a:r>
              <a:rPr lang="ru-RU" sz="2400" dirty="0"/>
              <a:t>страница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2044005"/>
            <a:ext cx="82192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/wiki/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страница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</a:t>
            </a:r>
            <a:r>
              <a:rPr lang="ru-RU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служебная</a:t>
            </a:r>
            <a:endParaRPr lang="ru-RU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ru.wikipedia.org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Mozilla/5.0 (X11; U; Linux i686;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 Firefox/3.0b5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text/html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501008"/>
            <a:ext cx="821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Ответ сервера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132237"/>
            <a:ext cx="8219256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служебная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X-Powered-By: PHP/5.2.4-2ubuntu5wm1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Content-Language: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text/html; charset=utf-8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1234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строка)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(запрошенная страница в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r>
              <a:rPr lang="en-US" dirty="0" smtClean="0"/>
              <a:t> HTTP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менее распространенные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PATCH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TRACE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ответов</a:t>
            </a:r>
            <a:r>
              <a:rPr lang="en-US" dirty="0" smtClean="0"/>
              <a:t> (</a:t>
            </a:r>
            <a:r>
              <a:rPr lang="ru-RU" dirty="0" smtClean="0"/>
              <a:t>некоторые)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xx</a:t>
            </a:r>
            <a:r>
              <a:rPr lang="ru-RU" dirty="0" smtClean="0"/>
              <a:t> – Информационный</a:t>
            </a:r>
            <a:endParaRPr lang="en-US" dirty="0" smtClean="0"/>
          </a:p>
          <a:p>
            <a:r>
              <a:rPr lang="en-US" dirty="0" smtClean="0"/>
              <a:t>2xx</a:t>
            </a:r>
            <a:r>
              <a:rPr lang="ru-RU" dirty="0"/>
              <a:t> – </a:t>
            </a:r>
            <a:r>
              <a:rPr lang="ru-RU" dirty="0" smtClean="0"/>
              <a:t>Успех</a:t>
            </a:r>
          </a:p>
          <a:p>
            <a:pPr lvl="1"/>
            <a:r>
              <a:rPr lang="ru-RU" dirty="0" smtClean="0"/>
              <a:t>200 </a:t>
            </a:r>
            <a:r>
              <a:rPr lang="en-US" dirty="0" smtClean="0"/>
              <a:t>OK</a:t>
            </a:r>
          </a:p>
          <a:p>
            <a:r>
              <a:rPr lang="en-US" dirty="0" smtClean="0"/>
              <a:t>3xx</a:t>
            </a:r>
            <a:r>
              <a:rPr lang="ru-RU" dirty="0"/>
              <a:t> – </a:t>
            </a:r>
            <a:r>
              <a:rPr lang="ru-RU" dirty="0" smtClean="0"/>
              <a:t>Перенаправление</a:t>
            </a:r>
            <a:endParaRPr lang="en-US" dirty="0" smtClean="0"/>
          </a:p>
          <a:p>
            <a:pPr lvl="1"/>
            <a:r>
              <a:rPr lang="en-US" dirty="0" smtClean="0"/>
              <a:t>301 Moved Permanently</a:t>
            </a:r>
          </a:p>
          <a:p>
            <a:pPr lvl="1"/>
            <a:r>
              <a:rPr lang="en-US" dirty="0" smtClean="0"/>
              <a:t>302 Found (Moved Temporarily)</a:t>
            </a:r>
          </a:p>
          <a:p>
            <a:r>
              <a:rPr lang="en-US" dirty="0" smtClean="0"/>
              <a:t>4xx</a:t>
            </a:r>
            <a:r>
              <a:rPr lang="ru-RU" dirty="0"/>
              <a:t> – </a:t>
            </a:r>
            <a:r>
              <a:rPr lang="ru-RU" dirty="0" smtClean="0"/>
              <a:t>Ошибка клиента</a:t>
            </a:r>
            <a:endParaRPr lang="en-US" dirty="0" smtClean="0"/>
          </a:p>
          <a:p>
            <a:pPr lvl="1"/>
            <a:r>
              <a:rPr lang="en-US" dirty="0" smtClean="0"/>
              <a:t>400 Bad Request</a:t>
            </a:r>
          </a:p>
          <a:p>
            <a:pPr lvl="1"/>
            <a:r>
              <a:rPr lang="en-US" dirty="0" smtClean="0"/>
              <a:t>401 Unauthorized</a:t>
            </a:r>
          </a:p>
          <a:p>
            <a:pPr lvl="1"/>
            <a:r>
              <a:rPr lang="en-US" dirty="0" smtClean="0"/>
              <a:t>403 Forbidden</a:t>
            </a:r>
          </a:p>
          <a:p>
            <a:pPr lvl="1"/>
            <a:r>
              <a:rPr lang="en-US" dirty="0" smtClean="0"/>
              <a:t>404 Not Found</a:t>
            </a:r>
          </a:p>
          <a:p>
            <a:r>
              <a:rPr lang="en-US" dirty="0" smtClean="0"/>
              <a:t>5xx</a:t>
            </a:r>
            <a:r>
              <a:rPr lang="ru-RU" dirty="0"/>
              <a:t> – </a:t>
            </a:r>
            <a:r>
              <a:rPr lang="ru-RU" dirty="0" smtClean="0"/>
              <a:t>Ошибка сервера</a:t>
            </a:r>
            <a:endParaRPr lang="en-US" dirty="0" smtClean="0"/>
          </a:p>
          <a:p>
            <a:pPr lvl="1"/>
            <a:r>
              <a:rPr lang="en-US" dirty="0" smtClean="0"/>
              <a:t>500 Internal Server Error</a:t>
            </a:r>
          </a:p>
          <a:p>
            <a:pPr lvl="1"/>
            <a:r>
              <a:rPr lang="en-US" dirty="0" smtClean="0"/>
              <a:t>503 Service Unavailable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3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 для инспекции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веб-разработчика в браузере </a:t>
            </a:r>
            <a:r>
              <a:rPr lang="en-US" dirty="0" smtClean="0"/>
              <a:t>(F12)</a:t>
            </a:r>
          </a:p>
          <a:p>
            <a:r>
              <a:rPr lang="en-US" dirty="0" smtClean="0"/>
              <a:t>Fiddler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www.telerik.com/fiddler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6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Абсолютные</a:t>
            </a:r>
          </a:p>
          <a:p>
            <a:pPr lvl="1"/>
            <a:r>
              <a:rPr lang="en-US" dirty="0" smtClean="0"/>
              <a:t>scheme://host/path?query</a:t>
            </a:r>
            <a:endParaRPr lang="ru-RU" dirty="0" smtClean="0"/>
          </a:p>
          <a:p>
            <a:r>
              <a:rPr lang="ru-RU" dirty="0" smtClean="0"/>
              <a:t>Относительные</a:t>
            </a:r>
            <a:endParaRPr lang="en-US" dirty="0" smtClean="0"/>
          </a:p>
          <a:p>
            <a:pPr lvl="1"/>
            <a:r>
              <a:rPr lang="en-US" dirty="0" smtClean="0"/>
              <a:t>//host/</a:t>
            </a:r>
            <a:r>
              <a:rPr lang="en-US" dirty="0" err="1" smtClean="0"/>
              <a:t>path?query</a:t>
            </a:r>
            <a:endParaRPr lang="en-US" dirty="0" smtClean="0"/>
          </a:p>
          <a:p>
            <a:pPr lvl="1"/>
            <a:r>
              <a:rPr lang="en-US" dirty="0" smtClean="0"/>
              <a:t>/path/xyz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path/</a:t>
            </a:r>
            <a:r>
              <a:rPr lang="en-US" dirty="0" err="1" smtClean="0"/>
              <a:t>xyz?query</a:t>
            </a:r>
            <a:endParaRPr lang="en-US" dirty="0" smtClean="0"/>
          </a:p>
          <a:p>
            <a:pPr lvl="1"/>
            <a:r>
              <a:rPr lang="en-US" dirty="0" err="1" smtClean="0"/>
              <a:t>subPath</a:t>
            </a:r>
            <a:endParaRPr lang="en-US" dirty="0" smtClean="0"/>
          </a:p>
          <a:p>
            <a:pPr lvl="2"/>
            <a:r>
              <a:rPr lang="en-US" dirty="0" smtClean="0"/>
              <a:t>page.html</a:t>
            </a:r>
          </a:p>
          <a:p>
            <a:pPr lvl="1"/>
            <a:r>
              <a:rPr lang="en-US" dirty="0" smtClean="0"/>
              <a:t>?query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8072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250</Words>
  <Application>Microsoft Office PowerPoint</Application>
  <PresentationFormat>Экран (4:3)</PresentationFormat>
  <Paragraphs>78</Paragraphs>
  <Slides>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Footlight MT Light</vt:lpstr>
      <vt:lpstr>Segoe Print</vt:lpstr>
      <vt:lpstr>Wingdings</vt:lpstr>
      <vt:lpstr>bel-hard-training</vt:lpstr>
      <vt:lpstr>Презентация PowerPoint</vt:lpstr>
      <vt:lpstr>HTTP</vt:lpstr>
      <vt:lpstr>Методы HTTP</vt:lpstr>
      <vt:lpstr>Пример GET запроса</vt:lpstr>
      <vt:lpstr>Методы HTTP (менее распространенные)</vt:lpstr>
      <vt:lpstr>Коды ответов (некоторые)</vt:lpstr>
      <vt:lpstr>Cookie</vt:lpstr>
      <vt:lpstr>Программы для инспекции HTTP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2019-02-14T19:07:49Z</dcterms:modified>
</cp:coreProperties>
</file>