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 id="2147483672" r:id="rId3"/>
    <p:sldMasterId id="2147483686" r:id="rId4"/>
  </p:sldMasterIdLst>
  <p:sldIdLst>
    <p:sldId id="256" r:id="rId5"/>
    <p:sldId id="257" r:id="rId6"/>
    <p:sldId id="284" r:id="rId7"/>
    <p:sldId id="288" r:id="rId8"/>
    <p:sldId id="259" r:id="rId9"/>
    <p:sldId id="261" r:id="rId10"/>
    <p:sldId id="263" r:id="rId11"/>
    <p:sldId id="264" r:id="rId12"/>
    <p:sldId id="297" r:id="rId13"/>
    <p:sldId id="262" r:id="rId14"/>
    <p:sldId id="291" r:id="rId15"/>
    <p:sldId id="293" r:id="rId16"/>
    <p:sldId id="265" r:id="rId17"/>
    <p:sldId id="296" r:id="rId18"/>
    <p:sldId id="266" r:id="rId19"/>
    <p:sldId id="290" r:id="rId20"/>
    <p:sldId id="292" r:id="rId21"/>
    <p:sldId id="267" r:id="rId22"/>
    <p:sldId id="289" r:id="rId23"/>
    <p:sldId id="268" r:id="rId24"/>
    <p:sldId id="283" r:id="rId25"/>
    <p:sldId id="269" r:id="rId26"/>
    <p:sldId id="270" r:id="rId27"/>
    <p:sldId id="271" r:id="rId28"/>
    <p:sldId id="272" r:id="rId29"/>
    <p:sldId id="298" r:id="rId30"/>
    <p:sldId id="299" r:id="rId31"/>
    <p:sldId id="273" r:id="rId32"/>
    <p:sldId id="274" r:id="rId33"/>
    <p:sldId id="276" r:id="rId34"/>
    <p:sldId id="286" r:id="rId35"/>
    <p:sldId id="277" r:id="rId36"/>
    <p:sldId id="278" r:id="rId37"/>
    <p:sldId id="282" r:id="rId38"/>
    <p:sldId id="285" r:id="rId39"/>
    <p:sldId id="281" r:id="rId40"/>
    <p:sldId id="287" r:id="rId41"/>
    <p:sldId id="279" r:id="rId4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22" autoAdjust="0"/>
    <p:restoredTop sz="94660"/>
  </p:normalViewPr>
  <p:slideViewPr>
    <p:cSldViewPr>
      <p:cViewPr varScale="1">
        <p:scale>
          <a:sx n="69" d="100"/>
          <a:sy n="69" d="100"/>
        </p:scale>
        <p:origin x="-163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23.05.2014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23.05.2014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23.05.2014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3654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23.05.2014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292309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23.05.2014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6660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23.05.2014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6313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23.05.2014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53176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23.05.2014</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20168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23.05.2014</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73277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23.05.2014</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0320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23.05.2014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0793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23.05.2014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44140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23.05.2014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72034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23.05.2014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72340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23.05.2014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828468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prstClr val="white"/>
                </a:solidFill>
              </a:rPr>
              <a:t>Основы программирования на </a:t>
            </a:r>
            <a:r>
              <a:rPr lang="en-US" sz="3600" b="1" i="1" dirty="0" smtClean="0">
                <a:solidFill>
                  <a:prstClr val="white"/>
                </a:solidFill>
              </a:rPr>
              <a:t>C#</a:t>
            </a:r>
            <a:endParaRPr lang="ru-RU" sz="3600" b="1" i="1" dirty="0">
              <a:solidFill>
                <a:prstClr val="white"/>
              </a:solidFill>
            </a:endParaRPr>
          </a:p>
        </p:txBody>
      </p:sp>
      <p:pic>
        <p:nvPicPr>
          <p:cNvPr id="8"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prstClr val="white"/>
                </a:solidFill>
              </a:rPr>
              <a:t>Занятие </a:t>
            </a:r>
            <a:r>
              <a:rPr lang="ru-RU" sz="2400" dirty="0" smtClean="0">
                <a:solidFill>
                  <a:prstClr val="white"/>
                </a:solidFill>
              </a:rPr>
              <a:t>№</a:t>
            </a:r>
            <a:r>
              <a:rPr lang="en-US" sz="2400" dirty="0" smtClean="0">
                <a:solidFill>
                  <a:prstClr val="white"/>
                </a:solidFill>
              </a:rPr>
              <a:t>?</a:t>
            </a:r>
            <a:r>
              <a:rPr lang="ru-RU" sz="2400" dirty="0" smtClean="0">
                <a:solidFill>
                  <a:prstClr val="white"/>
                </a:solidFill>
              </a:rPr>
              <a:t>. Название занятия</a:t>
            </a:r>
            <a:endParaRPr lang="en-US" sz="2400" dirty="0">
              <a:solidFill>
                <a:prstClr val="white"/>
              </a:solidFill>
            </a:endParaRPr>
          </a:p>
        </p:txBody>
      </p:sp>
    </p:spTree>
    <p:extLst>
      <p:ext uri="{BB962C8B-B14F-4D97-AF65-F5344CB8AC3E}">
        <p14:creationId xmlns:p14="http://schemas.microsoft.com/office/powerpoint/2010/main" val="1756217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724042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907733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125052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081011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val="30486077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solidFill>
                  <a:srgbClr val="FFFFFF"/>
                </a:solidFill>
              </a:rPr>
              <a:t>Название. Демонстрация.</a:t>
            </a:r>
          </a:p>
        </p:txBody>
      </p:sp>
    </p:spTree>
    <p:extLst>
      <p:ext uri="{BB962C8B-B14F-4D97-AF65-F5344CB8AC3E}">
        <p14:creationId xmlns:p14="http://schemas.microsoft.com/office/powerpoint/2010/main" val="131565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pPr/>
              <a:t>23.05.2014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7841578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615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9759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97508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0365431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5350924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srgbClr val="FFFFFF">
                    <a:tint val="75000"/>
                  </a:srgbClr>
                </a:solidFill>
              </a:rPr>
              <a:pPr/>
              <a:t>23.05.2014</a:t>
            </a:fld>
            <a:endParaRPr lang="ru-RU" dirty="0">
              <a:solidFill>
                <a:srgbClr val="FFFFFF">
                  <a:tint val="75000"/>
                </a:srgbClr>
              </a:solidFill>
            </a:endParaRPr>
          </a:p>
        </p:txBody>
      </p:sp>
      <p:sp>
        <p:nvSpPr>
          <p:cNvPr id="5" name="Footer Placeholder 4"/>
          <p:cNvSpPr>
            <a:spLocks noGrp="1"/>
          </p:cNvSpPr>
          <p:nvPr>
            <p:ph type="ftr" sz="quarter" idx="11"/>
          </p:nvPr>
        </p:nvSpPr>
        <p:spPr/>
        <p:txBody>
          <a:bodyPr/>
          <a:lstStyle/>
          <a:p>
            <a:endParaRPr lang="ru-RU" dirty="0">
              <a:solidFill>
                <a:srgbClr val="FFFFFF">
                  <a:tint val="75000"/>
                </a:srgb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6275965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23.05.2014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694262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23.05.2014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863457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23.05.2014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346520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23.05.2014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7549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pPr/>
              <a:t>23.05.2014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40188924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23.05.2014</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603806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23.05.2014</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696539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23.05.2014</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019170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23.05.2014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970944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23.05.2014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38732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23.05.2014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762996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23.05.2014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499299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pPr/>
              <a:t>23.05.2014</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40554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pPr/>
              <a:t>23.05.2014</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pPr/>
              <a:t>23.05.2014</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23.05.2014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23.05.2014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pPr/>
              <a:t>23.05.2014</a:t>
            </a:fld>
            <a:endParaRPr lang="ru-RU"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23.05.2014</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86123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solidFill>
                  <a:srgbClr val="FFFFFF">
                    <a:tint val="75000"/>
                  </a:srgbClr>
                </a:solidFill>
              </a:rPr>
              <a:pPr/>
              <a:t>23.05.2014</a:t>
            </a:fld>
            <a:endParaRPr lang="ru-RU" dirty="0">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87985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23.05.2014</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153343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3" cy="461665"/>
          </a:xfrm>
          <a:prstGeom prst="rect">
            <a:avLst/>
          </a:prstGeom>
          <a:noFill/>
        </p:spPr>
        <p:txBody>
          <a:bodyPr wrap="square" rtlCol="0">
            <a:spAutoFit/>
          </a:bodyPr>
          <a:lstStyle/>
          <a:p>
            <a:pPr algn="ctr"/>
            <a:r>
              <a:rPr lang="ru-RU" sz="2400" dirty="0">
                <a:solidFill>
                  <a:schemeClr val="bg1"/>
                </a:solidFill>
              </a:rPr>
              <a:t>Занятие №2. Основы </a:t>
            </a:r>
            <a:r>
              <a:rPr lang="ru-RU" sz="2400" dirty="0" smtClean="0">
                <a:solidFill>
                  <a:schemeClr val="bg1"/>
                </a:solidFill>
              </a:rPr>
              <a:t>ООП</a:t>
            </a:r>
            <a:endParaRPr lang="en-US" sz="2400" dirty="0">
              <a:solidFill>
                <a:schemeClr val="bg1"/>
              </a:solidFill>
            </a:endParaRPr>
          </a:p>
        </p:txBody>
      </p:sp>
    </p:spTree>
    <p:extLst>
      <p:ext uri="{BB962C8B-B14F-4D97-AF65-F5344CB8AC3E}">
        <p14:creationId xmlns:p14="http://schemas.microsoft.com/office/powerpoint/2010/main" val="3809697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rPr>
              <a:t>Функции, предназначенная для инициализации начальных значений класса</a:t>
            </a:r>
            <a:r>
              <a:rPr lang="ru-RU" sz="1400" dirty="0" smtClean="0">
                <a:solidFill>
                  <a:schemeClr val="bg1"/>
                </a:solidFill>
              </a:rPr>
              <a:t>.</a:t>
            </a:r>
            <a:endParaRPr lang="en-US" sz="1400" dirty="0" smtClean="0">
              <a:solidFill>
                <a:schemeClr val="bg1"/>
              </a:solidFill>
            </a:endParaRPr>
          </a:p>
          <a:p>
            <a:pPr eaLnBrk="1" hangingPunct="1"/>
            <a:endParaRPr lang="en-US" sz="1400" dirty="0">
              <a:solidFill>
                <a:schemeClr val="bg1"/>
              </a:solidFill>
              <a:cs typeface="Times New Roman" pitchFamily="18" charset="0"/>
            </a:endParaRPr>
          </a:p>
          <a:p>
            <a:pPr eaLnBrk="1" hangingPunct="1"/>
            <a:r>
              <a:rPr lang="ru-RU" sz="1400" dirty="0" smtClean="0">
                <a:solidFill>
                  <a:schemeClr val="bg1"/>
                </a:solidFill>
                <a:cs typeface="Times New Roman" pitchFamily="18" charset="0"/>
              </a:rPr>
              <a:t>Имя конструктора должно совпдатать с именем класса. Тип возвращаемого значения для конструкторов не указывается.</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r>
              <a:rPr lang="ru-RU" sz="1600" dirty="0" smtClean="0">
                <a:solidFill>
                  <a:schemeClr val="bg1"/>
                </a:solidFill>
              </a:rPr>
              <a:t>).</a:t>
            </a:r>
            <a:endParaRPr lang="en-US" sz="1600" dirty="0" smtClean="0">
              <a:solidFill>
                <a:schemeClr val="bg1"/>
              </a:solidFill>
            </a:endParaRPr>
          </a:p>
          <a:p>
            <a:pPr eaLnBrk="1" hangingPunct="1"/>
            <a:endParaRPr lang="ru-RU" sz="1600" dirty="0">
              <a:solidFill>
                <a:schemeClr val="bg1"/>
              </a:solidFill>
            </a:endParaRP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r>
              <a:rPr lang="ru-RU" sz="1600" dirty="0" smtClean="0">
                <a:solidFill>
                  <a:schemeClr val="bg1"/>
                </a:solidFill>
              </a:rPr>
              <a:t>.</a:t>
            </a:r>
            <a:endParaRPr lang="ru-RU" sz="1600" dirty="0"/>
          </a:p>
        </p:txBody>
      </p:sp>
      <p:sp>
        <p:nvSpPr>
          <p:cNvPr id="38915" name="Rectangle 3"/>
          <p:cNvSpPr>
            <a:spLocks noChangeArrowheads="1"/>
          </p:cNvSpPr>
          <p:nvPr/>
        </p:nvSpPr>
        <p:spPr bwMode="auto">
          <a:xfrm>
            <a:off x="533400" y="1628800"/>
            <a:ext cx="8077200" cy="1631216"/>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a:solidFill>
                  <a:schemeClr val="bg1"/>
                </a:solidFill>
                <a:latin typeface="Courier New" pitchFamily="49" charset="0"/>
                <a:ea typeface="Calibri" pitchFamily="34" charset="0"/>
                <a:cs typeface="Courier New" pitchFamily="49" charset="0"/>
              </a:rPr>
              <a:t>	</a:t>
            </a:r>
            <a:r>
              <a:rPr lang="en-US" sz="100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35809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Вызов </a:t>
            </a:r>
            <a:r>
              <a:rPr lang="ru-RU" sz="2400" b="1" dirty="0" smtClean="0">
                <a:solidFill>
                  <a:schemeClr val="bg1"/>
                </a:solidFill>
              </a:rPr>
              <a:t>другого конструктора</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Если в классе есть несколько конструкторов, то они могут вызывать друг друга. Это помогает сократить объем кода и упростить его.</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845366"/>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данной реализации конструктор без аргументов вызывает другой конструктор передавая значения координат по умолчанию.</a:t>
            </a:r>
            <a:endParaRPr lang="ru-RU" sz="1600" dirty="0"/>
          </a:p>
        </p:txBody>
      </p:sp>
      <p:sp>
        <p:nvSpPr>
          <p:cNvPr id="38915" name="Rectangle 3"/>
          <p:cNvSpPr>
            <a:spLocks noChangeArrowheads="1"/>
          </p:cNvSpPr>
          <p:nvPr/>
        </p:nvSpPr>
        <p:spPr bwMode="auto">
          <a:xfrm>
            <a:off x="533400" y="1251774"/>
            <a:ext cx="8077200" cy="2385268"/>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endParaRPr lang="ru-RU"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 </a:t>
            </a:r>
            <a:endParaRPr lang="en-US"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             : this(</a:t>
            </a:r>
            <a:r>
              <a:rPr lang="ru-RU" sz="1000" dirty="0" smtClean="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 </a:t>
            </a:r>
            <a:r>
              <a:rPr lang="ru-RU" sz="1000" dirty="0" smtClean="0">
                <a:solidFill>
                  <a:schemeClr val="bg1"/>
                </a:solidFill>
                <a:latin typeface="Courier New" pitchFamily="49" charset="0"/>
                <a:ea typeface="Calibri" pitchFamily="34" charset="0"/>
                <a:cs typeface="Courier New" pitchFamily="49" charset="0"/>
              </a:rPr>
              <a:t>Вызов другого конструктора</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4626090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rPr>
              <a:t>Конструкторы </a:t>
            </a:r>
            <a:r>
              <a:rPr lang="ru-RU" sz="2400" b="1" dirty="0">
                <a:solidFill>
                  <a:schemeClr val="bg1"/>
                </a:solidFill>
              </a:rPr>
              <a:t>и</a:t>
            </a:r>
            <a:r>
              <a:rPr lang="en-US" sz="2400" b="1" dirty="0">
                <a:solidFill>
                  <a:schemeClr val="bg1"/>
                </a:solidFill>
              </a:rPr>
              <a:t> </a:t>
            </a:r>
            <a:r>
              <a:rPr lang="en-US" sz="2400" b="1" dirty="0" smtClean="0">
                <a:solidFill>
                  <a:schemeClr val="bg1"/>
                </a:solidFill>
              </a:rPr>
              <a:t>readonly </a:t>
            </a:r>
            <a:r>
              <a:rPr lang="ru-RU" sz="2400" b="1" dirty="0" smtClean="0">
                <a:solidFill>
                  <a:schemeClr val="bg1"/>
                </a:solidFill>
              </a:rPr>
              <a:t>поля</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Иногда возникает необходимость создать класс с полями значения которых нельзя изменить после создания объекта. Для этого применяются </a:t>
            </a:r>
            <a:r>
              <a:rPr lang="en-US" sz="1400" dirty="0" smtClean="0">
                <a:solidFill>
                  <a:schemeClr val="bg1"/>
                </a:solidFill>
                <a:cs typeface="Times New Roman" pitchFamily="18" charset="0"/>
              </a:rPr>
              <a:t>readonly </a:t>
            </a:r>
            <a:r>
              <a:rPr lang="ru-RU" sz="1400" dirty="0" smtClean="0">
                <a:solidFill>
                  <a:schemeClr val="bg1"/>
                </a:solidFill>
                <a:cs typeface="Times New Roman" pitchFamily="18" charset="0"/>
              </a:rPr>
              <a:t>поля. Допускается присваивать им значения при объявлении или в конструкторе.</a:t>
            </a:r>
            <a:endParaRPr lang="en-US" sz="1400" dirty="0">
              <a:solidFill>
                <a:schemeClr val="bg1"/>
              </a:solidFill>
              <a:cs typeface="Times New Roman" pitchFamily="18" charset="0"/>
            </a:endParaRPr>
          </a:p>
        </p:txBody>
      </p:sp>
      <p:sp>
        <p:nvSpPr>
          <p:cNvPr id="38915" name="Rectangle 3"/>
          <p:cNvSpPr>
            <a:spLocks noChangeArrowheads="1"/>
          </p:cNvSpPr>
          <p:nvPr/>
        </p:nvSpPr>
        <p:spPr bwMode="auto">
          <a:xfrm>
            <a:off x="533400" y="1542271"/>
            <a:ext cx="8077200" cy="2246769"/>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class Point</a:t>
            </a:r>
            <a:r>
              <a:rPr lang="en-US" sz="1400" dirty="0" smtClean="0">
                <a:solidFill>
                  <a:schemeClr val="bg1"/>
                </a:solidFill>
                <a:latin typeface="Courier New" pitchFamily="49" charset="0"/>
                <a:ea typeface="Calibri" pitchFamily="34" charset="0"/>
                <a:cs typeface="Courier New" pitchFamily="49" charset="0"/>
              </a:rPr>
              <a:t>2D</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private </a:t>
            </a:r>
            <a:r>
              <a:rPr lang="en-US" sz="1400" dirty="0" smtClean="0">
                <a:solidFill>
                  <a:srgbClr val="FFFF00"/>
                </a:solidFill>
                <a:latin typeface="Courier New" pitchFamily="49" charset="0"/>
                <a:ea typeface="Calibri" pitchFamily="34" charset="0"/>
                <a:cs typeface="Courier New" pitchFamily="49" charset="0"/>
              </a:rPr>
              <a:t>readonly</a:t>
            </a: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int x</a:t>
            </a:r>
            <a:r>
              <a:rPr lang="en-US" sz="1400" dirty="0" smtClean="0">
                <a:solidFill>
                  <a:schemeClr val="bg1"/>
                </a:solidFill>
                <a:latin typeface="Courier New" pitchFamily="49" charset="0"/>
                <a:ea typeface="Calibri" pitchFamily="34" charset="0"/>
                <a:cs typeface="Courier New" pitchFamily="49" charset="0"/>
              </a:rPr>
              <a:t>, y</a:t>
            </a:r>
            <a:r>
              <a:rPr lang="be-BY" sz="14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1400" dirty="0" smtClean="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public </a:t>
            </a:r>
            <a:r>
              <a:rPr lang="be-BY" sz="1400" dirty="0" smtClean="0">
                <a:solidFill>
                  <a:schemeClr val="bg1"/>
                </a:solidFill>
                <a:latin typeface="Courier New" pitchFamily="49" charset="0"/>
                <a:ea typeface="Calibri" pitchFamily="34" charset="0"/>
                <a:cs typeface="Courier New" pitchFamily="49" charset="0"/>
              </a:rPr>
              <a:t>Point</a:t>
            </a:r>
            <a:r>
              <a:rPr lang="en-US" sz="1400" dirty="0" smtClean="0">
                <a:solidFill>
                  <a:schemeClr val="bg1"/>
                </a:solidFill>
                <a:latin typeface="Courier New" pitchFamily="49" charset="0"/>
                <a:ea typeface="Calibri" pitchFamily="34" charset="0"/>
                <a:cs typeface="Courier New" pitchFamily="49" charset="0"/>
              </a:rPr>
              <a:t>2D</a:t>
            </a:r>
            <a:r>
              <a:rPr lang="be-BY" sz="1400" dirty="0" smtClean="0">
                <a:solidFill>
                  <a:schemeClr val="bg1"/>
                </a:solidFill>
                <a:latin typeface="Courier New" pitchFamily="49" charset="0"/>
                <a:ea typeface="Calibri" pitchFamily="34" charset="0"/>
                <a:cs typeface="Courier New" pitchFamily="49" charset="0"/>
              </a:rPr>
              <a:t>(int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 int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en-US" sz="1400" dirty="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anose="02070309020205020404" pitchFamily="49" charset="0"/>
                <a:ea typeface="Calibri" pitchFamily="34" charset="0"/>
                <a:cs typeface="Courier New" panose="02070309020205020404"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x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y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64325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val="4216445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Автоматические свойства</a:t>
            </a:r>
            <a:r>
              <a:rPr lang="en-US" dirty="0" smtClean="0"/>
              <a:t/>
            </a:r>
            <a:br>
              <a:rPr lang="en-US" dirty="0" smtClean="0"/>
            </a:br>
            <a:r>
              <a:rPr lang="en-US" dirty="0" smtClean="0"/>
              <a:t>(auto-properties)</a:t>
            </a:r>
            <a:endParaRPr lang="en-US" dirty="0"/>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smtClean="0"/>
              <a:t>Авто-свойства позволяют быстро </a:t>
            </a:r>
            <a:r>
              <a:rPr lang="ru-RU" sz="2000" dirty="0"/>
              <a:t>объявлять </a:t>
            </a:r>
            <a:r>
              <a:rPr lang="ru-RU" sz="2000" dirty="0" smtClean="0"/>
              <a:t>простые свойства с </a:t>
            </a:r>
            <a:r>
              <a:rPr lang="en-US" sz="2000" dirty="0" smtClean="0"/>
              <a:t>private </a:t>
            </a:r>
            <a:r>
              <a:rPr lang="ru-RU" sz="2000" dirty="0" smtClean="0"/>
              <a:t>полем и с </a:t>
            </a:r>
            <a:r>
              <a:rPr lang="en-US" sz="2000" dirty="0" smtClean="0"/>
              <a:t>get/set. </a:t>
            </a:r>
            <a:r>
              <a:rPr lang="ru-RU" sz="2000" dirty="0" smtClean="0"/>
              <a:t>Это сокращает код программы улучшая читабельность. Например, вместо кода:</a:t>
            </a:r>
            <a:endParaRPr lang="en-US" sz="2000" dirty="0"/>
          </a:p>
        </p:txBody>
      </p:sp>
      <p:sp>
        <p:nvSpPr>
          <p:cNvPr id="5" name="Rectangle 4"/>
          <p:cNvSpPr/>
          <p:nvPr/>
        </p:nvSpPr>
        <p:spPr>
          <a:xfrm>
            <a:off x="539552" y="2636912"/>
            <a:ext cx="7992888" cy="2862322"/>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a:xfrm>
            <a:off x="573348" y="5920293"/>
            <a:ext cx="2888866" cy="4320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smtClean="0"/>
              <a:t>Мы можем написать:</a:t>
            </a:r>
            <a:endParaRPr lang="en-US" sz="2000" dirty="0"/>
          </a:p>
        </p:txBody>
      </p:sp>
      <p:sp>
        <p:nvSpPr>
          <p:cNvPr id="8" name="Rectangle 7"/>
          <p:cNvSpPr/>
          <p:nvPr/>
        </p:nvSpPr>
        <p:spPr>
          <a:xfrm>
            <a:off x="3059832" y="5628485"/>
            <a:ext cx="5472608" cy="1015663"/>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36191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685800"/>
            <a:ext cx="8534400" cy="5294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Vector</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//Встроенный тип в класс </a:t>
            </a:r>
            <a:r>
              <a:rPr lang="en-US" sz="1000" dirty="0">
                <a:solidFill>
                  <a:schemeClr val="bg1"/>
                </a:solidFill>
                <a:latin typeface="Courier New" pitchFamily="49" charset="0"/>
                <a:ea typeface="Calibri" pitchFamily="34" charset="0"/>
                <a:cs typeface="Courier New" pitchFamily="49" charset="0"/>
              </a:rPr>
              <a:t>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points = new int[100];</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this[int 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get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points[a];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points[a] = value;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Vector vec = new Vector();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vec[0] = 10;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vec[1] =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vec[-2] = 17;   //Неверный индекс, аварийного завершения не произойдет</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Console.WriteLine(vec[0].ToString());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Console.WriteLine(vec[1].ToString());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smtClean="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val="15088295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Механизм наследования дает возможность использовать ранее написанный класс путем расширения. Механизм наследования упрощает повторное использование кода ускоряя разработку приложений.</a:t>
            </a:r>
            <a:endParaRPr lang="en-US" dirty="0"/>
          </a:p>
        </p:txBody>
      </p:sp>
      <p:sp>
        <p:nvSpPr>
          <p:cNvPr id="4" name="Rectangle 2"/>
          <p:cNvSpPr>
            <a:spLocks noChangeArrowheads="1"/>
          </p:cNvSpPr>
          <p:nvPr/>
        </p:nvSpPr>
        <p:spPr bwMode="auto">
          <a:xfrm>
            <a:off x="520761" y="4509120"/>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 </a:t>
            </a:r>
            <a:r>
              <a:rPr lang="en-US" sz="1200" dirty="0" smtClean="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Tree>
    <p:extLst>
      <p:ext uri="{BB962C8B-B14F-4D97-AF65-F5344CB8AC3E}">
        <p14:creationId xmlns:p14="http://schemas.microsoft.com/office/powerpoint/2010/main" val="2384880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 и конструкторы</a:t>
            </a:r>
            <a:endParaRPr lang="en-US" dirty="0">
              <a:solidFill>
                <a:schemeClr val="bg1"/>
              </a:solidFill>
            </a:endParaRPr>
          </a:p>
        </p:txBody>
      </p:sp>
      <p:sp>
        <p:nvSpPr>
          <p:cNvPr id="3" name="Content Placeholder 2"/>
          <p:cNvSpPr>
            <a:spLocks noGrp="1"/>
          </p:cNvSpPr>
          <p:nvPr>
            <p:ph idx="1"/>
          </p:nvPr>
        </p:nvSpPr>
        <p:spPr>
          <a:xfrm>
            <a:off x="457200" y="1484784"/>
            <a:ext cx="8229600" cy="1396751"/>
          </a:xfrm>
        </p:spPr>
        <p:txBody>
          <a:bodyPr>
            <a:normAutofit/>
          </a:bodyPr>
          <a:lstStyle/>
          <a:p>
            <a:pPr marL="0" indent="0">
              <a:buNone/>
            </a:pPr>
            <a:r>
              <a:rPr lang="ru-RU" sz="2800" dirty="0" smtClean="0">
                <a:solidFill>
                  <a:schemeClr val="bg1"/>
                </a:solidFill>
              </a:rPr>
              <a:t>Если дочернему классу необходимо вызвать конструктор базого класса, то надо использовать ключевое слово </a:t>
            </a:r>
            <a:r>
              <a:rPr lang="en-US" sz="2800" dirty="0" smtClean="0">
                <a:solidFill>
                  <a:schemeClr val="bg1"/>
                </a:solidFill>
              </a:rPr>
              <a:t>base()</a:t>
            </a:r>
            <a:endParaRPr lang="en-US" sz="2800" dirty="0"/>
          </a:p>
        </p:txBody>
      </p:sp>
      <p:sp>
        <p:nvSpPr>
          <p:cNvPr id="6" name="Rectangle 5"/>
          <p:cNvSpPr/>
          <p:nvPr/>
        </p:nvSpPr>
        <p:spPr>
          <a:xfrm>
            <a:off x="539552" y="2996952"/>
            <a:ext cx="8064896" cy="3600986"/>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y;</a:t>
            </a:r>
          </a:p>
          <a:p>
            <a:r>
              <a:rPr lang="fr-FR"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fr-FR"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fr-FR" sz="1200" dirty="0">
                <a:solidFill>
                  <a:srgbClr val="000000"/>
                </a:solidFill>
                <a:highlight>
                  <a:srgbClr val="FFFFFF"/>
                </a:highlight>
                <a:latin typeface="Courier New" panose="02070309020205020404" pitchFamily="49" charset="0"/>
                <a:cs typeface="Courier New" panose="02070309020205020404" pitchFamily="49" charset="0"/>
              </a:rPr>
              <a:t>Point2D(</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x, </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.x </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.y </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 </a:t>
            </a:r>
            <a:r>
              <a:rPr lang="en-US" sz="1200" dirty="0">
                <a:solidFill>
                  <a:srgbClr val="008000"/>
                </a:solidFill>
                <a:highlight>
                  <a:srgbClr val="FFFFFF"/>
                </a:highlight>
                <a:latin typeface="Courier New" panose="02070309020205020404" pitchFamily="49" charset="0"/>
                <a:cs typeface="Courier New" panose="02070309020205020404" pitchFamily="49" charset="0"/>
              </a:rPr>
              <a:t>// System.Drawing.Color</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base</a:t>
            </a:r>
            <a:r>
              <a:rPr lang="en-US" sz="1200" dirty="0">
                <a:solidFill>
                  <a:srgbClr val="000000"/>
                </a:solidFill>
                <a:highlight>
                  <a:srgbClr val="FFFFFF"/>
                </a:highlight>
                <a:latin typeface="Courier New" panose="02070309020205020404" pitchFamily="49" charset="0"/>
                <a:cs typeface="Courier New" panose="02070309020205020404" pitchFamily="49" charset="0"/>
              </a:rPr>
              <a:t>(x,y)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.color </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26332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Наследование</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1378973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Наследование. Модифи</a:t>
            </a:r>
            <a:r>
              <a:rPr lang="ru-RU" dirty="0">
                <a:solidFill>
                  <a:schemeClr val="bg1"/>
                </a:solidFill>
              </a:rPr>
              <a:t>к</a:t>
            </a:r>
            <a:r>
              <a:rPr lang="ru-RU" dirty="0" smtClean="0">
                <a:solidFill>
                  <a:schemeClr val="bg1"/>
                </a:solidFill>
              </a:rPr>
              <a:t>атор доступа </a:t>
            </a:r>
            <a:r>
              <a:rPr lang="en-US" dirty="0" smtClean="0">
                <a:solidFill>
                  <a:schemeClr val="bg1"/>
                </a:solidFill>
              </a:rPr>
              <a:t>protected.</a:t>
            </a:r>
            <a:endParaRPr lang="en-US" dirty="0">
              <a:solidFill>
                <a:schemeClr val="bg1"/>
              </a:solidFill>
            </a:endParaRPr>
          </a:p>
        </p:txBody>
      </p:sp>
      <p:sp>
        <p:nvSpPr>
          <p:cNvPr id="3" name="Content Placeholder 2"/>
          <p:cNvSpPr>
            <a:spLocks noGrp="1"/>
          </p:cNvSpPr>
          <p:nvPr>
            <p:ph idx="1"/>
          </p:nvPr>
        </p:nvSpPr>
        <p:spPr>
          <a:xfrm>
            <a:off x="457200" y="1600201"/>
            <a:ext cx="8229600" cy="1612776"/>
          </a:xfrm>
        </p:spPr>
        <p:txBody>
          <a:bodyPr/>
          <a:lstStyle/>
          <a:p>
            <a:pPr marL="0" indent="0">
              <a:buNone/>
            </a:pPr>
            <a:r>
              <a:rPr lang="ru-RU" dirty="0" smtClean="0">
                <a:solidFill>
                  <a:schemeClr val="bg1"/>
                </a:solidFill>
              </a:rPr>
              <a:t>Члены классы с модификатором </a:t>
            </a:r>
            <a:r>
              <a:rPr lang="en-US" dirty="0" smtClean="0">
                <a:solidFill>
                  <a:schemeClr val="bg1"/>
                </a:solidFill>
              </a:rPr>
              <a:t>protected </a:t>
            </a:r>
            <a:r>
              <a:rPr lang="ru-RU" dirty="0" smtClean="0">
                <a:solidFill>
                  <a:schemeClr val="bg1"/>
                </a:solidFill>
              </a:rPr>
              <a:t>доступны всем членам данного класса и всем его наследникам.</a:t>
            </a:r>
            <a:endParaRPr lang="ru-RU" dirty="0">
              <a:solidFill>
                <a:schemeClr val="bg1"/>
              </a:solidFill>
            </a:endParaRPr>
          </a:p>
          <a:p>
            <a:endParaRPr lang="en-US" dirty="0"/>
          </a:p>
        </p:txBody>
      </p:sp>
    </p:spTree>
    <p:extLst>
      <p:ext uri="{BB962C8B-B14F-4D97-AF65-F5344CB8AC3E}">
        <p14:creationId xmlns:p14="http://schemas.microsoft.com/office/powerpoint/2010/main" val="2089068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1969770"/>
          </a:xfrm>
          <a:prstGeom prst="rect">
            <a:avLst/>
          </a:prstGeom>
        </p:spPr>
        <p:txBody>
          <a:bodyPr wrap="square">
            <a:spAutoFit/>
          </a:bodyPr>
          <a:lstStyle/>
          <a:p>
            <a:pPr lvl="0"/>
            <a:r>
              <a:rPr lang="ru-RU" sz="3200" dirty="0" smtClean="0">
                <a:solidFill>
                  <a:schemeClr val="bg1"/>
                </a:solidFill>
              </a:rPr>
              <a:t>Литература</a:t>
            </a:r>
          </a:p>
          <a:p>
            <a:pPr lvl="0"/>
            <a:endParaRPr lang="en-US" dirty="0" smtClean="0">
              <a:solidFill>
                <a:schemeClr val="bg1"/>
              </a:solidFill>
            </a:endParaRPr>
          </a:p>
          <a:p>
            <a:pPr marL="285750" lvl="0" indent="-285750">
              <a:buFont typeface="Arial" pitchFamily="34" charset="0"/>
              <a:buChar char="•"/>
            </a:pPr>
            <a:r>
              <a:rPr lang="ru-RU" dirty="0">
                <a:solidFill>
                  <a:schemeClr val="bg1"/>
                </a:solidFill>
              </a:rPr>
              <a:t>Гради </a:t>
            </a:r>
            <a:r>
              <a:rPr lang="ru-RU" dirty="0" smtClean="0">
                <a:solidFill>
                  <a:schemeClr val="bg1"/>
                </a:solidFill>
              </a:rPr>
              <a:t>Буч</a:t>
            </a:r>
            <a:r>
              <a:rPr lang="en-US" dirty="0" smtClean="0">
                <a:solidFill>
                  <a:schemeClr val="bg1"/>
                </a:solidFill>
              </a:rPr>
              <a:t>. </a:t>
            </a:r>
            <a:r>
              <a:rPr lang="ru-RU" dirty="0" smtClean="0">
                <a:solidFill>
                  <a:schemeClr val="bg1"/>
                </a:solidFill>
              </a:rPr>
              <a:t>Объектно-ориентированный </a:t>
            </a:r>
            <a:r>
              <a:rPr lang="ru-RU" dirty="0">
                <a:solidFill>
                  <a:schemeClr val="bg1"/>
                </a:solidFill>
              </a:rPr>
              <a:t>анализ и проектирование с примерами </a:t>
            </a:r>
            <a:r>
              <a:rPr lang="ru-RU" dirty="0" smtClean="0">
                <a:solidFill>
                  <a:schemeClr val="bg1"/>
                </a:solidFill>
              </a:rPr>
              <a:t>приложений</a:t>
            </a:r>
            <a:r>
              <a:rPr lang="en-US" dirty="0" smtClean="0">
                <a:solidFill>
                  <a:schemeClr val="bg1"/>
                </a:solidFill>
              </a:rPr>
              <a:t> (Object-Oriented </a:t>
            </a:r>
            <a:r>
              <a:rPr lang="en-US" dirty="0">
                <a:solidFill>
                  <a:schemeClr val="bg1"/>
                </a:solidFill>
              </a:rPr>
              <a:t>Analysis and Design with </a:t>
            </a:r>
            <a:r>
              <a:rPr lang="en-US" dirty="0" smtClean="0">
                <a:solidFill>
                  <a:schemeClr val="bg1"/>
                </a:solidFill>
              </a:rPr>
              <a:t>Application)</a:t>
            </a:r>
            <a:r>
              <a:rPr lang="en-US" dirty="0">
                <a:solidFill>
                  <a:schemeClr val="bg1"/>
                </a:solidFill>
              </a:rPr>
              <a:t/>
            </a:r>
            <a:br>
              <a:rPr lang="en-US" dirty="0">
                <a:solidFill>
                  <a:schemeClr val="bg1"/>
                </a:solidFill>
              </a:rPr>
            </a:br>
            <a:r>
              <a:rPr lang="en-US" dirty="0">
                <a:solidFill>
                  <a:schemeClr val="bg1"/>
                </a:solidFill>
                <a:hlinkClick r:id="rId3"/>
              </a:rPr>
              <a:t>http://</a:t>
            </a:r>
            <a:r>
              <a:rPr lang="en-US" dirty="0" smtClean="0">
                <a:solidFill>
                  <a:schemeClr val="bg1"/>
                </a:solidFill>
                <a:hlinkClick r:id="rId3"/>
              </a:rPr>
              <a:t>oz.by/books/more101944.html</a:t>
            </a: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3145694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1066800"/>
            <a:ext cx="8382000" cy="50006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virtual void Print()     //virtual - задает </a:t>
            </a:r>
            <a:r>
              <a:rPr lang="ru-RU" sz="1000" dirty="0">
                <a:solidFill>
                  <a:schemeClr val="bg1"/>
                </a:solidFill>
                <a:latin typeface="Courier New" pitchFamily="49" charset="0"/>
                <a:ea typeface="Calibri" pitchFamily="34" charset="0"/>
                <a:cs typeface="Courier New" pitchFamily="49" charset="0"/>
              </a:rPr>
              <a:t>метод</a:t>
            </a: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как виртуальный</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void Print()     //override - виртуальное "переопределение" метода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//Полиморфный вызов функции "I'm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val="40686831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154984"/>
          </a:xfrm>
          <a:prstGeom prst="rect">
            <a:avLst/>
          </a:prstGeom>
          <a:noFill/>
        </p:spPr>
        <p:txBody>
          <a:bodyPr wrap="square" rtlCol="0">
            <a:spAutoFit/>
          </a:bodyPr>
          <a:lstStyle/>
          <a:p>
            <a:r>
              <a:rPr lang="en-US" sz="1100" dirty="0" smtClean="0">
                <a:solidFill>
                  <a:schemeClr val="bg1"/>
                </a:solidFill>
                <a:latin typeface="Courier New" pitchFamily="49" charset="0"/>
                <a:cs typeface="Courier New" pitchFamily="49" charset="0"/>
              </a:rPr>
              <a:t>// </a:t>
            </a:r>
            <a:r>
              <a:rPr lang="ru-RU" sz="1100" dirty="0" smtClean="0">
                <a:solidFill>
                  <a:schemeClr val="bg1"/>
                </a:solidFill>
                <a:latin typeface="Courier New" pitchFamily="49" charset="0"/>
                <a:cs typeface="Courier New" pitchFamily="49" charset="0"/>
              </a:rPr>
              <a:t>ВНИМАНИЕ!</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r>
              <a:rPr lang="ru-RU" sz="1100" dirty="0" smtClean="0">
                <a:solidFill>
                  <a:schemeClr val="bg1"/>
                </a:solidFill>
                <a:latin typeface="Courier New" pitchFamily="49" charset="0"/>
                <a:cs typeface="Courier New" pitchFamily="49" charset="0"/>
              </a:rPr>
              <a:t> Никогда не пишите такой код!</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internal </a:t>
            </a:r>
            <a:r>
              <a:rPr lang="en-US" sz="1100" dirty="0">
                <a:solidFill>
                  <a:schemeClr val="bg1"/>
                </a:solidFill>
                <a:latin typeface="Courier New" pitchFamily="49" charset="0"/>
                <a:cs typeface="Courier New" pitchFamily="49" charset="0"/>
              </a:rPr>
              <a:t>class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Parent()</a:t>
            </a:r>
          </a:p>
          <a:p>
            <a:r>
              <a:rPr lang="en-US" sz="1100" dirty="0">
                <a:solidFill>
                  <a:schemeClr val="bg1"/>
                </a:solidFill>
                <a:latin typeface="Courier New" pitchFamily="49" charset="0"/>
                <a:cs typeface="Courier New" pitchFamily="49" charset="0"/>
              </a:rPr>
              <a:t> </a:t>
            </a:r>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r>
              <a:rPr lang="en-US" sz="1100" dirty="0">
                <a:solidFill>
                  <a:schemeClr val="bg1"/>
                </a:solidFill>
                <a:latin typeface="Courier New" pitchFamily="49" charset="0"/>
                <a:cs typeface="Courier New" pitchFamily="49" charset="0"/>
              </a:rPr>
              <a:t>     </a:t>
            </a:r>
            <a:r>
              <a:rPr lang="en-US" sz="1100" dirty="0" smtClean="0">
                <a:solidFill>
                  <a:schemeClr val="bg1"/>
                </a:solidFill>
                <a:latin typeface="Courier New" pitchFamily="49" charset="0"/>
                <a:cs typeface="Courier New" pitchFamily="49" charset="0"/>
              </a:rPr>
              <a:t>VirtualFunc();</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virtual void VirtualFunc()</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a:t>
            </a:r>
          </a:p>
          <a:p>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internal class Child :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private </a:t>
            </a:r>
            <a:r>
              <a:rPr lang="en-US" sz="1100" dirty="0">
                <a:solidFill>
                  <a:schemeClr val="bg1"/>
                </a:solidFill>
                <a:latin typeface="Courier New" pitchFamily="49" charset="0"/>
                <a:cs typeface="Courier New" pitchFamily="49" charset="0"/>
              </a:rPr>
              <a:t>string _foo;</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Child() { _foo = "HELLO"; }</a:t>
            </a: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override void VirtualFunc()</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Console.WriteLine</a:t>
            </a:r>
            <a:r>
              <a:rPr lang="en-US" sz="1100" dirty="0">
                <a:solidFill>
                  <a:schemeClr val="bg1"/>
                </a:solidFill>
                <a:latin typeface="Courier New" pitchFamily="49" charset="0"/>
                <a:cs typeface="Courier New" pitchFamily="49" charset="0"/>
              </a:rPr>
              <a:t>(_foo.ToLower());</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endParaRPr lang="en-US" sz="11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smtClean="0">
                <a:solidFill>
                  <a:schemeClr val="bg1"/>
                </a:solidFill>
                <a:cs typeface="Courier New" pitchFamily="49" charset="0"/>
              </a:rPr>
              <a:t>Обращение к виртуальным членам класса из конструктора</a:t>
            </a:r>
            <a:r>
              <a:rPr lang="en-US" dirty="0" smtClean="0">
                <a:solidFill>
                  <a:schemeClr val="bg1"/>
                </a:solidFill>
                <a:cs typeface="Courier New" pitchFamily="49" charset="0"/>
              </a:rPr>
              <a:t> </a:t>
            </a:r>
            <a:r>
              <a:rPr lang="ru-RU" dirty="0" smtClean="0">
                <a:solidFill>
                  <a:schemeClr val="bg1"/>
                </a:solidFill>
                <a:cs typeface="Courier New" pitchFamily="49" charset="0"/>
              </a:rPr>
              <a:t>потенциально опасная операция</a:t>
            </a:r>
            <a:r>
              <a:rPr lang="en-US" dirty="0" smtClean="0">
                <a:solidFill>
                  <a:schemeClr val="bg1"/>
                </a:solidFill>
                <a:cs typeface="Courier New" pitchFamily="49" charset="0"/>
              </a:rPr>
              <a:t> </a:t>
            </a:r>
            <a:r>
              <a:rPr lang="ru-RU" dirty="0" smtClean="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a:t>
            </a:r>
            <a:r>
              <a:rPr lang="ru-RU" dirty="0">
                <a:solidFill>
                  <a:schemeClr val="bg1"/>
                </a:solidFill>
                <a:cs typeface="Courier New" pitchFamily="49" charset="0"/>
              </a:rPr>
              <a:t>е</a:t>
            </a:r>
            <a:r>
              <a:rPr lang="ru-RU" dirty="0" smtClean="0">
                <a:solidFill>
                  <a:schemeClr val="bg1"/>
                </a:solidFill>
                <a:cs typeface="Courier New" pitchFamily="49" charset="0"/>
              </a:rPr>
              <a:t> последние». В примере ниже вызов </a:t>
            </a:r>
            <a:r>
              <a:rPr lang="en-US" dirty="0" smtClean="0">
                <a:solidFill>
                  <a:schemeClr val="bg1"/>
                </a:solidFill>
                <a:cs typeface="Courier New" pitchFamily="49" charset="0"/>
              </a:rPr>
              <a:t>VirtualFunc() </a:t>
            </a:r>
            <a:r>
              <a:rPr lang="ru-RU" dirty="0" smtClean="0">
                <a:solidFill>
                  <a:schemeClr val="bg1"/>
                </a:solidFill>
                <a:cs typeface="Courier New" pitchFamily="49" charset="0"/>
              </a:rPr>
              <a:t>из конструктора </a:t>
            </a:r>
            <a:r>
              <a:rPr lang="en-US" dirty="0" smtClean="0">
                <a:solidFill>
                  <a:schemeClr val="bg1"/>
                </a:solidFill>
                <a:cs typeface="Courier New" pitchFamily="49" charset="0"/>
              </a:rPr>
              <a:t>Parent </a:t>
            </a:r>
            <a:r>
              <a:rPr lang="ru-RU" dirty="0" smtClean="0">
                <a:solidFill>
                  <a:schemeClr val="bg1"/>
                </a:solidFill>
                <a:cs typeface="Courier New" pitchFamily="49" charset="0"/>
              </a:rPr>
              <a:t>приведет к </a:t>
            </a:r>
            <a:r>
              <a:rPr lang="en-US" dirty="0" smtClean="0">
                <a:solidFill>
                  <a:schemeClr val="bg1"/>
                </a:solidFill>
                <a:cs typeface="Courier New" pitchFamily="49" charset="0"/>
              </a:rPr>
              <a:t>NullReferenceException</a:t>
            </a:r>
            <a:r>
              <a:rPr lang="en-US" dirty="0">
                <a:solidFill>
                  <a:schemeClr val="bg1"/>
                </a:solidFill>
                <a:cs typeface="Courier New" pitchFamily="49" charset="0"/>
              </a:rPr>
              <a:t>.</a:t>
            </a:r>
          </a:p>
        </p:txBody>
      </p:sp>
    </p:spTree>
    <p:extLst>
      <p:ext uri="{BB962C8B-B14F-4D97-AF65-F5344CB8AC3E}">
        <p14:creationId xmlns:p14="http://schemas.microsoft.com/office/powerpoint/2010/main" val="9064028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smtClean="0">
                <a:solidFill>
                  <a:schemeClr val="bg1"/>
                </a:solidFill>
                <a:cs typeface="Times New Roman" pitchFamily="18" charset="0"/>
              </a:rPr>
              <a:t>System.Object</a:t>
            </a:r>
            <a:r>
              <a:rPr lang="ru-RU" sz="2400" b="1" dirty="0" smtClean="0">
                <a:solidFill>
                  <a:schemeClr val="bg1"/>
                </a:solidFill>
                <a:cs typeface="Times New Roman" pitchFamily="18" charset="0"/>
              </a:rPr>
              <a:t> – базовый класс для всех типов</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600101"/>
            <a:ext cx="88392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bool Equals(object obj)</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структурных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bool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a:solidFill>
                  <a:schemeClr val="bg1"/>
                </a:solidFill>
                <a:latin typeface="Consolas" pitchFamily="49" charset="0"/>
                <a:cs typeface="Times New Roman" pitchFamily="18" charset="0"/>
              </a:rPr>
              <a:t>protected virtual void Finalize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Используется для освобождения ресурсов перед сборкой мусора.</a:t>
            </a:r>
            <a:endParaRPr lang="be-BY" sz="1400" dirty="0">
              <a:solidFill>
                <a:schemeClr val="bg1"/>
              </a:solidFill>
            </a:endParaRPr>
          </a:p>
          <a:p>
            <a:pPr eaLnBrk="0" hangingPunct="0"/>
            <a:endParaRPr lang="ru-RU" sz="1400" dirty="0">
              <a:solidFill>
                <a:schemeClr val="bg1"/>
              </a:solidFill>
              <a:cs typeface="Times New Roman" pitchFamily="18" charset="0"/>
            </a:endParaRPr>
          </a:p>
          <a:p>
            <a:pPr eaLnBrk="0" hangingPunct="0"/>
            <a:r>
              <a:rPr lang="en-US" sz="1400" dirty="0">
                <a:solidFill>
                  <a:schemeClr val="bg1"/>
                </a:solidFill>
                <a:latin typeface="Consolas" pitchFamily="49" charset="0"/>
                <a:cs typeface="Times New Roman" pitchFamily="18" charset="0"/>
              </a:rPr>
              <a:t>public virtual int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bool ReferenceEquals(object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val="22211266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26628" name="Rectangle 4"/>
          <p:cNvSpPr>
            <a:spLocks noChangeArrowheads="1"/>
          </p:cNvSpPr>
          <p:nvPr/>
        </p:nvSpPr>
        <p:spPr bwMode="auto">
          <a:xfrm>
            <a:off x="228600" y="457200"/>
            <a:ext cx="8686800" cy="315436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string ToString()</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Переопределяем виртуальный метод </a:t>
            </a:r>
            <a:r>
              <a:rPr lang="en-US" sz="1000" dirty="0">
                <a:solidFill>
                  <a:schemeClr val="bg1"/>
                </a:solidFill>
                <a:latin typeface="Courier New" pitchFamily="49" charset="0"/>
                <a:ea typeface="Calibri" pitchFamily="34" charset="0"/>
                <a:cs typeface="Courier New" pitchFamily="49" charset="0"/>
              </a:rPr>
              <a:t>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string.Format("X={0}, Y={1}", x,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 : {0}", point);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a:t>
            </a:r>
            <a:r>
              <a:rPr lang="be-BY" sz="1000" dirty="0">
                <a:solidFill>
                  <a:schemeClr val="bg1"/>
                </a:solidFill>
                <a:latin typeface="Courier New" pitchFamily="49" charset="0"/>
                <a:ea typeface="Calibri" pitchFamily="34" charset="0"/>
                <a:cs typeface="Courier New" pitchFamily="49" charset="0"/>
              </a:rPr>
              <a:t>"</a:t>
            </a:r>
            <a:r>
              <a:rPr lang="en-US" sz="1000" dirty="0">
                <a:solidFill>
                  <a:schemeClr val="bg1"/>
                </a:solidFill>
                <a:latin typeface="Courier New" pitchFamily="49" charset="0"/>
                <a:ea typeface="Calibri" pitchFamily="34" charset="0"/>
                <a:cs typeface="Courier New" pitchFamily="49" charset="0"/>
              </a:rPr>
              <a:t>Point : </a:t>
            </a:r>
            <a:r>
              <a:rPr lang="be-BY" sz="1000" dirty="0">
                <a:solidFill>
                  <a:schemeClr val="bg1"/>
                </a:solidFill>
                <a:latin typeface="Courier New" pitchFamily="49" charset="0"/>
                <a:ea typeface="Calibri" pitchFamily="34" charset="0"/>
                <a:cs typeface="Courier New" pitchFamily="49" charset="0"/>
              </a:rPr>
              <a:t>"X=</a:t>
            </a:r>
            <a:r>
              <a:rPr lang="en-US" sz="1000" dirty="0">
                <a:solidFill>
                  <a:schemeClr val="bg1"/>
                </a:solidFill>
                <a:latin typeface="Courier New" pitchFamily="49" charset="0"/>
                <a:ea typeface="Calibri" pitchFamily="34" charset="0"/>
                <a:cs typeface="Courier New" pitchFamily="49" charset="0"/>
              </a:rPr>
              <a:t>10</a:t>
            </a:r>
            <a:r>
              <a:rPr lang="be-BY" sz="1000" dirty="0">
                <a:solidFill>
                  <a:schemeClr val="bg1"/>
                </a:solidFill>
                <a:latin typeface="Courier New" pitchFamily="49" charset="0"/>
                <a:ea typeface="Calibri" pitchFamily="34" charset="0"/>
                <a:cs typeface="Courier New" pitchFamily="49" charset="0"/>
              </a:rPr>
              <a:t>, Y=</a:t>
            </a:r>
            <a:r>
              <a:rPr lang="en-US" sz="1000" dirty="0">
                <a:solidFill>
                  <a:schemeClr val="bg1"/>
                </a:solidFill>
                <a:latin typeface="Courier New" pitchFamily="49" charset="0"/>
                <a:ea typeface="Calibri" pitchFamily="34" charset="0"/>
                <a:cs typeface="Courier New" pitchFamily="49" charset="0"/>
              </a:rPr>
              <a:t>24</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6629" name="Rectangle 5"/>
          <p:cNvSpPr>
            <a:spLocks noChangeArrowheads="1"/>
          </p:cNvSpPr>
          <p:nvPr/>
        </p:nvSpPr>
        <p:spPr bwMode="auto">
          <a:xfrm>
            <a:off x="228600" y="3862388"/>
            <a:ext cx="8686800" cy="2386012"/>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Printer(params object[]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obj in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Printer(10, 14.23, "Some string", new Point(100, 200), new Arc(1, 2, 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cs typeface="Courier New" pitchFamily="49" charset="0"/>
              </a:rPr>
              <a:t>    //</a:t>
            </a:r>
            <a:r>
              <a:rPr lang="ru-RU" sz="1000" dirty="0">
                <a:solidFill>
                  <a:schemeClr val="bg1"/>
                </a:solidFill>
                <a:latin typeface="Courier New" pitchFamily="49" charset="0"/>
                <a:cs typeface="Courier New" pitchFamily="49" charset="0"/>
              </a:rPr>
              <a:t>Что выведет программа? Прокомментируйте вывод объекта </a:t>
            </a:r>
            <a:r>
              <a:rPr lang="en-US" sz="1000" dirty="0">
                <a:solidFill>
                  <a:schemeClr val="bg1"/>
                </a:solidFill>
                <a:latin typeface="Courier New" pitchFamily="49" charset="0"/>
                <a:cs typeface="Courier New" pitchFamily="49" charset="0"/>
              </a:rPr>
              <a:t>Arc.</a:t>
            </a:r>
            <a:endParaRPr lang="be-BY" dirty="0">
              <a:solidFill>
                <a:schemeClr val="bg1"/>
              </a:solidFill>
              <a:latin typeface="Arial" pitchFamily="34" charset="0"/>
            </a:endParaRPr>
          </a:p>
        </p:txBody>
      </p:sp>
    </p:spTree>
    <p:extLst>
      <p:ext uri="{BB962C8B-B14F-4D97-AF65-F5344CB8AC3E}">
        <p14:creationId xmlns:p14="http://schemas.microsoft.com/office/powerpoint/2010/main" val="15947851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a:t>
            </a:r>
            <a:r>
              <a:rPr lang="ru-RU" sz="1600" dirty="0" smtClean="0">
                <a:solidFill>
                  <a:schemeClr val="bg1"/>
                </a:solidFill>
              </a:rPr>
              <a:t>. Другое название – контракт.</a:t>
            </a:r>
            <a:endParaRPr lang="ru-RU" sz="1600" dirty="0">
              <a:solidFill>
                <a:schemeClr val="bg1"/>
              </a:solidFill>
            </a:endParaRPr>
          </a:p>
        </p:txBody>
      </p:sp>
      <p:sp>
        <p:nvSpPr>
          <p:cNvPr id="15364" name="Rectangle 1"/>
          <p:cNvSpPr>
            <a:spLocks noChangeArrowheads="1"/>
          </p:cNvSpPr>
          <p:nvPr/>
        </p:nvSpPr>
        <p:spPr bwMode="auto">
          <a:xfrm>
            <a:off x="1905000" y="1403231"/>
            <a:ext cx="4953000" cy="16004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Производный 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Все поля интерфейса имеют модификатор </a:t>
            </a:r>
            <a:r>
              <a:rPr lang="en-US" sz="1600" dirty="0">
                <a:solidFill>
                  <a:schemeClr val="bg1"/>
                </a:solidFill>
              </a:rPr>
              <a:t>public, </a:t>
            </a:r>
            <a:r>
              <a:rPr lang="ru-RU" sz="1600" dirty="0">
                <a:solidFill>
                  <a:schemeClr val="bg1"/>
                </a:solidFill>
              </a:rPr>
              <a:t>а также являются виртуальными! </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Класс, унаследованный от интерфейса должен реализовать все его методы( свойства и т.д.)</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может быть реализован структурой.</a:t>
            </a:r>
          </a:p>
        </p:txBody>
      </p:sp>
    </p:spTree>
    <p:extLst>
      <p:ext uri="{BB962C8B-B14F-4D97-AF65-F5344CB8AC3E}">
        <p14:creationId xmlns:p14="http://schemas.microsoft.com/office/powerpoint/2010/main" val="42583269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Создание  и реализация интерфейса </a:t>
            </a:r>
            <a:r>
              <a:rPr lang="ru-RU" sz="2400" b="1" dirty="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394990"/>
            <a:ext cx="8839200" cy="646330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900" dirty="0">
                <a:solidFill>
                  <a:schemeClr val="bg1"/>
                </a:solidFill>
                <a:ea typeface="Calibri" pitchFamily="34" charset="0"/>
                <a:cs typeface="Courier New" pitchFamily="49" charset="0"/>
              </a:rPr>
              <a:t>interface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void Print();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 :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public int X { get; private set; }</a:t>
            </a:r>
          </a:p>
          <a:p>
            <a:pPr eaLnBrk="0" hangingPunct="0">
              <a:defRPr/>
            </a:pPr>
            <a:r>
              <a:rPr lang="en-US" sz="900" dirty="0">
                <a:solidFill>
                  <a:schemeClr val="bg1"/>
                </a:solidFill>
                <a:ea typeface="Calibri" pitchFamily="34" charset="0"/>
                <a:cs typeface="Courier New" pitchFamily="49" charset="0"/>
              </a:rPr>
              <a:t>    public int Y { get; private set; }</a:t>
            </a:r>
          </a:p>
          <a:p>
            <a:pPr eaLnBrk="0" hangingPunct="0">
              <a:defRPr/>
            </a:pPr>
            <a:r>
              <a:rPr lang="en-US" sz="900" dirty="0">
                <a:solidFill>
                  <a:schemeClr val="bg1"/>
                </a:solidFill>
                <a:ea typeface="Calibri" pitchFamily="34" charset="0"/>
                <a:cs typeface="Courier New" pitchFamily="49" charset="0"/>
              </a:rPr>
              <a:t>    public Point(int x, int y) { X = x; Y = y;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virtual void Print() // </a:t>
            </a:r>
            <a:r>
              <a:rPr lang="be-BY" sz="900" dirty="0">
                <a:solidFill>
                  <a:schemeClr val="bg1"/>
                </a:solidFill>
                <a:ea typeface="Calibri" pitchFamily="34" charset="0"/>
                <a:cs typeface="Courier New" pitchFamily="49" charset="0"/>
              </a:rPr>
              <a:t>Обязательная реализация функции!</a:t>
            </a:r>
          </a:p>
          <a:p>
            <a:pPr eaLnBrk="0" hangingPunct="0">
              <a:defRPr/>
            </a:pPr>
            <a:r>
              <a:rPr lang="be-BY" sz="900" dirty="0">
                <a:solidFill>
                  <a:schemeClr val="bg1"/>
                </a:solidFill>
                <a:ea typeface="Calibri" pitchFamily="34" charset="0"/>
                <a:cs typeface="Courier New" pitchFamily="49" charset="0"/>
              </a:rPr>
              <a:t>    {</a:t>
            </a:r>
          </a:p>
          <a:p>
            <a:pPr eaLnBrk="0" hangingPunct="0">
              <a:defRPr/>
            </a:pPr>
            <a:r>
              <a:rPr lang="be-BY" sz="900" dirty="0">
                <a:solidFill>
                  <a:schemeClr val="bg1"/>
                </a:solidFill>
                <a:ea typeface="Calibri" pitchFamily="34" charset="0"/>
                <a:cs typeface="Courier New" pitchFamily="49" charset="0"/>
              </a:rPr>
              <a:t>        </a:t>
            </a:r>
            <a:r>
              <a:rPr lang="en-US" sz="900" dirty="0">
                <a:solidFill>
                  <a:schemeClr val="bg1"/>
                </a:solidFill>
                <a:ea typeface="Calibri" pitchFamily="34" charset="0"/>
                <a:cs typeface="Courier New" pitchFamily="49" charset="0"/>
              </a:rPr>
              <a:t>Console.WriteLine("I'm Point at X={0};Y={1}",X,Y);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Arc : Point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private double _radius;</a:t>
            </a:r>
          </a:p>
          <a:p>
            <a:pPr eaLnBrk="0" hangingPunct="0">
              <a:defRPr/>
            </a:pPr>
            <a:r>
              <a:rPr lang="en-US" sz="900" dirty="0">
                <a:solidFill>
                  <a:schemeClr val="bg1"/>
                </a:solidFill>
                <a:ea typeface="Calibri" pitchFamily="34" charset="0"/>
                <a:cs typeface="Courier New" pitchFamily="49" charset="0"/>
              </a:rPr>
              <a:t>    public Arc(int x, int y, double radius) : base(x, y) { _radius = radius; }</a:t>
            </a:r>
          </a:p>
          <a:p>
            <a:pPr eaLnBrk="0" hangingPunct="0">
              <a:defRPr/>
            </a:pPr>
            <a:r>
              <a:rPr lang="en-US" sz="900" dirty="0">
                <a:solidFill>
                  <a:schemeClr val="bg1"/>
                </a:solidFill>
                <a:ea typeface="Calibri" pitchFamily="34" charset="0"/>
                <a:cs typeface="Courier New" pitchFamily="49" charset="0"/>
              </a:rPr>
              <a:t>    public override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Console.WriteLine("I'm Arc with Radius {0} at point {1}; {2}", _radius, base.X, base.Y);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Point3D :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int _x, _y, _z;</a:t>
            </a:r>
          </a:p>
          <a:p>
            <a:pPr eaLnBrk="0" hangingPunct="0">
              <a:defRPr/>
            </a:pPr>
            <a:r>
              <a:rPr lang="en-US" sz="900" dirty="0">
                <a:solidFill>
                  <a:schemeClr val="bg1"/>
                </a:solidFill>
                <a:ea typeface="Calibri" pitchFamily="34" charset="0"/>
                <a:cs typeface="Courier New" pitchFamily="49" charset="0"/>
              </a:rPr>
              <a:t>    public Point3D(int x, int y, int z) { _x = x; _y = y; _z = z;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Console.WriteLine("I'm Point 3D at X={0};Y={1};Z={2}", _x, _y, _z);</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Program</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static void Printer(params IPrintable[] vals)</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foreach (IPrintable obj in vals) obj.Print();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static void Main(string[] args)</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Printer(new Point(1,2),new Arc(10,20,30),new Point3D(100,200,300));</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smtClean="0">
                <a:solidFill>
                  <a:schemeClr val="bg1"/>
                </a:solidFill>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0516119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ru-RU" dirty="0" smtClean="0">
                <a:solidFill>
                  <a:schemeClr val="bg1"/>
                </a:solidFill>
              </a:rPr>
              <a:t>Полезные интерфейсы в </a:t>
            </a:r>
            <a:r>
              <a:rPr lang="en-US" dirty="0" smtClean="0">
                <a:solidFill>
                  <a:schemeClr val="bg1"/>
                </a:solidFill>
              </a:rPr>
              <a:t>.NET</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725291825"/>
              </p:ext>
            </p:extLst>
          </p:nvPr>
        </p:nvGraphicFramePr>
        <p:xfrm>
          <a:off x="572970" y="1472018"/>
          <a:ext cx="7700910" cy="3901286"/>
        </p:xfrm>
        <a:graphic>
          <a:graphicData uri="http://schemas.openxmlformats.org/drawingml/2006/table">
            <a:tbl>
              <a:tblPr/>
              <a:tblGrid>
                <a:gridCol w="2630878"/>
                <a:gridCol w="1584176"/>
                <a:gridCol w="3485856"/>
              </a:tblGrid>
              <a:tr h="320018">
                <a:tc>
                  <a:txBody>
                    <a:bodyPr/>
                    <a:lstStyle/>
                    <a:p>
                      <a:pPr algn="l"/>
                      <a:r>
                        <a:rPr lang="ru-RU" sz="1600" b="1" dirty="0" smtClean="0">
                          <a:solidFill>
                            <a:schemeClr val="accent1">
                              <a:lumMod val="75000"/>
                            </a:schemeClr>
                          </a:solidFill>
                        </a:rPr>
                        <a:t>Пространство</a:t>
                      </a:r>
                      <a:r>
                        <a:rPr lang="ru-RU" sz="1600" b="1" baseline="0" dirty="0" smtClean="0">
                          <a:solidFill>
                            <a:schemeClr val="accent1">
                              <a:lumMod val="75000"/>
                            </a:schemeClr>
                          </a:solidFill>
                        </a:rPr>
                        <a:t> имен </a:t>
                      </a:r>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Название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Назначение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Одноправленная неизменяемая последовательность элементов.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27730">
                <a:tc rowSpan="2">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err="1" smtClean="0">
                          <a:solidFill>
                            <a:schemeClr val="bg1"/>
                          </a:solidFill>
                        </a:rPr>
                        <a:t>IComparable</a:t>
                      </a:r>
                      <a:endParaRPr lang="en-US" sz="1600" b="0" dirty="0" smtClean="0">
                        <a:solidFill>
                          <a:schemeClr val="bg1"/>
                        </a:solidFill>
                      </a:endParaRPr>
                    </a:p>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 самим</a:t>
                      </a:r>
                      <a:r>
                        <a:rPr lang="ru-RU" sz="1600" b="0" baseline="0" dirty="0" smtClean="0">
                          <a:solidFill>
                            <a:schemeClr val="bg1"/>
                          </a:solidFill>
                        </a:rPr>
                        <a:t> типом.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vMerge="1">
                  <a:txBody>
                    <a:bodyPr/>
                    <a:lstStyle/>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IComparable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a:t>
                      </a:r>
                      <a:r>
                        <a:rPr lang="ru-RU" sz="1600" b="0" baseline="0" dirty="0" smtClean="0">
                          <a:solidFill>
                            <a:schemeClr val="bg1"/>
                          </a:solidFill>
                        </a:rPr>
                        <a:t> внешним классом.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9424">
                <a:tc>
                  <a:txBody>
                    <a:bodyPr/>
                    <a:lstStyle/>
                    <a:p>
                      <a:pPr algn="l"/>
                      <a:r>
                        <a:rPr lang="ru-RU"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IEquatable&lt;T&gt;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smtClean="0">
                          <a:solidFill>
                            <a:schemeClr val="bg1"/>
                          </a:solidFill>
                        </a:rPr>
                        <a:t>C</a:t>
                      </a:r>
                      <a:r>
                        <a:rPr lang="ru-RU" sz="1600" b="0" dirty="0" smtClean="0">
                          <a:solidFill>
                            <a:schemeClr val="bg1"/>
                          </a:solidFill>
                        </a:rPr>
                        <a:t>равнение элементов на равенство</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IDisposable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Освобождение внешних ресурсов.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en-US" sz="1600" b="0" dirty="0" err="1" smtClean="0">
                          <a:solidFill>
                            <a:schemeClr val="bg1"/>
                          </a:solidFill>
                        </a:rPr>
                        <a:t>System.Runtime.Serialization</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ISerializable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Управление бинарной сериализацией.</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bl>
          </a:graphicData>
        </a:graphic>
      </p:graphicFrame>
    </p:spTree>
    <p:extLst>
      <p:ext uri="{BB962C8B-B14F-4D97-AF65-F5344CB8AC3E}">
        <p14:creationId xmlns:p14="http://schemas.microsoft.com/office/powerpoint/2010/main" val="16248537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ru-RU" dirty="0" smtClean="0">
                <a:solidFill>
                  <a:schemeClr val="bg1"/>
                </a:solidFill>
              </a:rPr>
              <a:t>Интерфейсы </a:t>
            </a:r>
            <a:r>
              <a:rPr lang="en-US" dirty="0" smtClean="0">
                <a:solidFill>
                  <a:schemeClr val="bg1"/>
                </a:solidFill>
              </a:rPr>
              <a:t>vs </a:t>
            </a:r>
            <a:r>
              <a:rPr lang="ru-RU" dirty="0" smtClean="0">
                <a:solidFill>
                  <a:schemeClr val="bg1"/>
                </a:solidFill>
              </a:rPr>
              <a:t>Абстрактные классы</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124991797"/>
              </p:ext>
            </p:extLst>
          </p:nvPr>
        </p:nvGraphicFramePr>
        <p:xfrm>
          <a:off x="572970" y="1472018"/>
          <a:ext cx="7700910" cy="4404322"/>
        </p:xfrm>
        <a:graphic>
          <a:graphicData uri="http://schemas.openxmlformats.org/drawingml/2006/table">
            <a:tbl>
              <a:tblPr/>
              <a:tblGrid>
                <a:gridCol w="2630878"/>
                <a:gridCol w="1584176"/>
                <a:gridCol w="3485856"/>
              </a:tblGrid>
              <a:tr h="320018">
                <a:tc>
                  <a:txBody>
                    <a:bodyPr/>
                    <a:lstStyle/>
                    <a:p>
                      <a:pPr algn="l"/>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Интерфейсы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Абстрактные классы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ru-RU" sz="1600" b="0" dirty="0" smtClean="0">
                          <a:solidFill>
                            <a:schemeClr val="bg1"/>
                          </a:solidFill>
                        </a:rPr>
                        <a:t>Допустимые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Только методы,</a:t>
                      </a:r>
                      <a:r>
                        <a:rPr lang="ru-RU" sz="1600" b="0" baseline="0" dirty="0" smtClean="0">
                          <a:solidFill>
                            <a:schemeClr val="bg1"/>
                          </a:solidFill>
                        </a:rPr>
                        <a:t> свойства, индексаторы, события.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Все.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Частичная реализация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Абстрактный</a:t>
                      </a:r>
                      <a:r>
                        <a:rPr lang="ru-RU" sz="1600" b="0" baseline="0" dirty="0" smtClean="0">
                          <a:solidFill>
                            <a:schemeClr val="bg1"/>
                          </a:solidFill>
                        </a:rPr>
                        <a:t> класс может одновременно содержать абстрактные и конкретные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Множественное</a:t>
                      </a:r>
                      <a:r>
                        <a:rPr lang="ru-RU" sz="1600" b="0" baseline="0" dirty="0" smtClean="0">
                          <a:solidFill>
                            <a:schemeClr val="bg1"/>
                          </a:solidFill>
                        </a:rPr>
                        <a:t> «наследование»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Тип может</a:t>
                      </a:r>
                      <a:r>
                        <a:rPr lang="ru-RU" sz="1600" b="0" baseline="0" dirty="0" smtClean="0">
                          <a:solidFill>
                            <a:schemeClr val="bg1"/>
                          </a:solidFill>
                        </a:rPr>
                        <a:t> реализовывать неограниченное кол-во интерфейсов.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Класс</a:t>
                      </a:r>
                      <a:r>
                        <a:rPr lang="ru-RU" sz="1600" b="0" baseline="0" dirty="0" smtClean="0">
                          <a:solidFill>
                            <a:schemeClr val="bg1"/>
                          </a:solidFill>
                        </a:rPr>
                        <a:t> может наследовать только один класс.</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Наследование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т.к. интерфейсы</a:t>
                      </a:r>
                      <a:r>
                        <a:rPr lang="ru-RU" sz="1600" b="0" baseline="0" dirty="0" smtClean="0">
                          <a:solidFill>
                            <a:schemeClr val="bg1"/>
                          </a:solidFill>
                        </a:rPr>
                        <a:t> не содержат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Как в</a:t>
                      </a:r>
                      <a:r>
                        <a:rPr lang="ru-RU" sz="1600" b="0" baseline="0" dirty="0" smtClean="0">
                          <a:solidFill>
                            <a:schemeClr val="bg1"/>
                          </a:solidFill>
                        </a:rPr>
                        <a:t> обычном классе.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544974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IComparable</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для сортировки в массивах и т.д</a:t>
            </a:r>
            <a:r>
              <a:rPr lang="ru-RU" sz="1200" dirty="0" smtClean="0">
                <a:solidFill>
                  <a:schemeClr val="bg1"/>
                </a:solidFill>
                <a:cs typeface="Times New Roman" pitchFamily="18" charset="0"/>
              </a:rPr>
              <a:t>. Реализуется в том типе который необходимо будет упорядочивать.</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1475656" y="663645"/>
            <a:ext cx="4925144" cy="70788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0" hangingPunct="0"/>
            <a:r>
              <a:rPr lang="be-BY" sz="1000" dirty="0" smtClean="0">
                <a:solidFill>
                  <a:schemeClr val="bg1"/>
                </a:solidFill>
                <a:latin typeface="Courier New" pitchFamily="49" charset="0"/>
                <a:ea typeface="Calibri" pitchFamily="34" charset="0"/>
                <a:cs typeface="Courier New" pitchFamily="49" charset="0"/>
              </a:rPr>
              <a:t>interface 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&lt;T&gt; // </a:t>
            </a:r>
            <a:r>
              <a:rPr lang="en-US" sz="900" dirty="0" smtClean="0">
                <a:solidFill>
                  <a:schemeClr val="bg1"/>
                </a:solidFill>
                <a:latin typeface="Courier New" pitchFamily="49" charset="0"/>
                <a:ea typeface="Calibri" pitchFamily="34" charset="0"/>
                <a:cs typeface="Courier New" pitchFamily="49" charset="0"/>
              </a:rPr>
              <a:t>System.Collections.Generic</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int CompareTo(</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other</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17412" name="TextBox 7"/>
          <p:cNvSpPr txBox="1">
            <a:spLocks noChangeArrowheads="1"/>
          </p:cNvSpPr>
          <p:nvPr/>
        </p:nvSpPr>
        <p:spPr bwMode="auto">
          <a:xfrm>
            <a:off x="228600" y="1340768"/>
            <a:ext cx="8839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Метод </a:t>
            </a:r>
            <a:r>
              <a:rPr lang="en-US" sz="1600" dirty="0">
                <a:solidFill>
                  <a:schemeClr val="bg1"/>
                </a:solidFill>
              </a:rPr>
              <a:t>CompareTo()</a:t>
            </a:r>
            <a:r>
              <a:rPr lang="ru-RU" sz="1600" dirty="0">
                <a:solidFill>
                  <a:schemeClr val="bg1"/>
                </a:solidFill>
              </a:rPr>
              <a:t> должен возвращать </a:t>
            </a:r>
            <a:r>
              <a:rPr lang="ru-RU" sz="1600" dirty="0" smtClean="0">
                <a:solidFill>
                  <a:schemeClr val="bg1"/>
                </a:solidFill>
              </a:rPr>
              <a:t>отрицательное значение </a:t>
            </a:r>
            <a:r>
              <a:rPr lang="ru-RU" sz="1600" dirty="0">
                <a:solidFill>
                  <a:schemeClr val="bg1"/>
                </a:solidFill>
              </a:rPr>
              <a:t>если текущий объект меньше принимаемого, 0 – если они равны, </a:t>
            </a:r>
            <a:r>
              <a:rPr lang="ru-RU" sz="1600" dirty="0" smtClean="0">
                <a:solidFill>
                  <a:schemeClr val="bg1"/>
                </a:solidFill>
              </a:rPr>
              <a:t>положительное </a:t>
            </a:r>
            <a:r>
              <a:rPr lang="ru-RU" sz="1600" dirty="0">
                <a:solidFill>
                  <a:schemeClr val="bg1"/>
                </a:solidFill>
              </a:rPr>
              <a:t>– если текущий </a:t>
            </a:r>
            <a:r>
              <a:rPr lang="ru-RU" sz="1600" dirty="0" smtClean="0">
                <a:solidFill>
                  <a:schemeClr val="bg1"/>
                </a:solidFill>
              </a:rPr>
              <a:t>больше </a:t>
            </a:r>
            <a:r>
              <a:rPr lang="ru-RU" sz="1600" dirty="0">
                <a:solidFill>
                  <a:schemeClr val="bg1"/>
                </a:solidFill>
              </a:rPr>
              <a:t>принимаемого</a:t>
            </a:r>
            <a:r>
              <a:rPr lang="ru-RU" sz="1600" dirty="0" smtClean="0">
                <a:solidFill>
                  <a:schemeClr val="bg1"/>
                </a:solidFill>
              </a:rPr>
              <a:t>. При сравнении с </a:t>
            </a:r>
            <a:r>
              <a:rPr lang="en-US" sz="1600" dirty="0" smtClean="0">
                <a:solidFill>
                  <a:schemeClr val="bg1"/>
                </a:solidFill>
              </a:rPr>
              <a:t>null </a:t>
            </a:r>
            <a:r>
              <a:rPr lang="ru-RU" sz="1600" dirty="0" smtClean="0">
                <a:solidFill>
                  <a:schemeClr val="bg1"/>
                </a:solidFill>
              </a:rPr>
              <a:t>нужно возвращать положительное число.</a:t>
            </a:r>
            <a:endParaRPr lang="ru-RU" sz="1600" dirty="0">
              <a:solidFill>
                <a:schemeClr val="bg1"/>
              </a:solidFill>
            </a:endParaRPr>
          </a:p>
        </p:txBody>
      </p:sp>
      <p:sp>
        <p:nvSpPr>
          <p:cNvPr id="17413" name="Rectangle 2"/>
          <p:cNvSpPr>
            <a:spLocks noChangeArrowheads="1"/>
          </p:cNvSpPr>
          <p:nvPr/>
        </p:nvSpPr>
        <p:spPr bwMode="auto">
          <a:xfrm>
            <a:off x="304800" y="2186275"/>
            <a:ext cx="86868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using System.Collections</a:t>
            </a:r>
            <a:r>
              <a:rPr lang="en-US" sz="1000" dirty="0">
                <a:solidFill>
                  <a:schemeClr val="bg1"/>
                </a:solidFill>
                <a:latin typeface="Courier New" pitchFamily="49" charset="0"/>
                <a:ea typeface="Calibri" pitchFamily="34" charset="0"/>
                <a:cs typeface="Courier New" pitchFamily="49" charset="0"/>
              </a:rPr>
              <a:t>.Generic</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endParaRPr lang="en-US" sz="1000" dirty="0" smtClean="0">
              <a:solidFill>
                <a:schemeClr val="bg1"/>
              </a:solidFill>
              <a:latin typeface="Courier New" pitchFamily="49" charset="0"/>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r>
              <a:rPr lang="ru-RU" sz="1000" dirty="0">
                <a:solidFill>
                  <a:schemeClr val="bg1"/>
                </a:solidFill>
                <a:latin typeface="Courier New" pitchFamily="49" charset="0"/>
                <a:ea typeface="Calibri" pitchFamily="34" charset="0"/>
                <a:cs typeface="Courier New" pitchFamily="49" charset="0"/>
              </a:rPr>
              <a:t>        . . . . . . . . . . . . . . . . . . . . . . . . . . . . . .</a:t>
            </a:r>
            <a:endParaRPr lang="be-BY" sz="1000" dirty="0">
              <a:solidFill>
                <a:schemeClr val="bg1"/>
              </a:solidFill>
              <a:latin typeface="Courier New" pitchFamily="49" charset="0"/>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public int </a:t>
            </a:r>
            <a:r>
              <a:rPr lang="be-BY" sz="1000" dirty="0" smtClean="0">
                <a:solidFill>
                  <a:schemeClr val="bg1"/>
                </a:solidFill>
                <a:latin typeface="Courier New" pitchFamily="49" charset="0"/>
                <a:ea typeface="Calibri" pitchFamily="34" charset="0"/>
                <a:cs typeface="Courier New" pitchFamily="49" charset="0"/>
              </a:rPr>
              <a:t>CompareTo(</a:t>
            </a:r>
            <a:r>
              <a:rPr lang="en-US" sz="1000" dirty="0" smtClean="0">
                <a:solidFill>
                  <a:schemeClr val="bg1"/>
                </a:solidFill>
                <a:latin typeface="Courier New" pitchFamily="49" charset="0"/>
                <a:ea typeface="Calibri" pitchFamily="34" charset="0"/>
                <a:cs typeface="Courier New" pitchFamily="49" charset="0"/>
              </a:rPr>
              <a:t>Point p</a:t>
            </a:r>
            <a:r>
              <a:rPr lang="be-BY" sz="1000" dirty="0" smtClean="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//Реализация интерфейса</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x - p.x;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Array.Sort(array);		//Сортировка массива точек</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59423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9720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IComparer</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a:t>
            </a:r>
            <a:r>
              <a:rPr lang="ru-RU" sz="1200" dirty="0" smtClean="0">
                <a:solidFill>
                  <a:schemeClr val="bg1"/>
                </a:solidFill>
                <a:cs typeface="Times New Roman" pitchFamily="18" charset="0"/>
              </a:rPr>
              <a:t>для сортировки классов у которых уже есть реализация </a:t>
            </a:r>
            <a:r>
              <a:rPr lang="en-US" sz="1200" dirty="0" smtClean="0">
                <a:solidFill>
                  <a:schemeClr val="bg1"/>
                </a:solidFill>
                <a:cs typeface="Times New Roman" pitchFamily="18" charset="0"/>
              </a:rPr>
              <a:t>IComparable </a:t>
            </a:r>
            <a:r>
              <a:rPr lang="ru-RU" sz="1200" dirty="0" smtClean="0">
                <a:solidFill>
                  <a:schemeClr val="bg1"/>
                </a:solidFill>
                <a:cs typeface="Times New Roman" pitchFamily="18" charset="0"/>
              </a:rPr>
              <a:t> или если есть классы нелья модифицировать. Реализуется в отдельном классе.</a:t>
            </a:r>
            <a:endParaRPr lang="en-US" sz="1200" dirty="0">
              <a:solidFill>
                <a:schemeClr val="bg1"/>
              </a:solidFill>
              <a:cs typeface="Times New Roman" pitchFamily="18" charset="0"/>
            </a:endParaRPr>
          </a:p>
        </p:txBody>
      </p:sp>
      <p:sp>
        <p:nvSpPr>
          <p:cNvPr id="18435" name="Rectangle 1"/>
          <p:cNvSpPr>
            <a:spLocks noChangeArrowheads="1"/>
          </p:cNvSpPr>
          <p:nvPr/>
        </p:nvSpPr>
        <p:spPr bwMode="auto">
          <a:xfrm>
            <a:off x="2667000" y="848767"/>
            <a:ext cx="3733800" cy="708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interface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t>
            </a:r>
            <a:r>
              <a:rPr lang="en-US" sz="1000" dirty="0" smtClean="0">
                <a:solidFill>
                  <a:schemeClr val="bg1"/>
                </a:solidFill>
                <a:latin typeface="Courier New" pitchFamily="49" charset="0"/>
                <a:ea typeface="Calibri" pitchFamily="34" charset="0"/>
                <a:cs typeface="Courier New" pitchFamily="49" charset="0"/>
              </a:rPr>
              <a:t>er&lt;T&gt;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Compare(</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x,</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 y</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5297" name="Rectangle 1"/>
          <p:cNvSpPr>
            <a:spLocks noChangeArrowheads="1"/>
          </p:cNvSpPr>
          <p:nvPr/>
        </p:nvSpPr>
        <p:spPr bwMode="auto">
          <a:xfrm>
            <a:off x="304800" y="1755303"/>
            <a:ext cx="8534400" cy="469359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a:t>
            </a:r>
            <a:r>
              <a:rPr lang="be-BY" sz="1000" dirty="0" smtClean="0">
                <a:solidFill>
                  <a:schemeClr val="bg1"/>
                </a:solidFill>
                <a:latin typeface="Courier New" pitchFamily="49" charset="0"/>
                <a:ea typeface="Calibri" pitchFamily="34" charset="0"/>
                <a:cs typeface="Courier New" pitchFamily="49" charset="0"/>
              </a:rPr>
              <a:t>System.Collections</a:t>
            </a:r>
            <a:r>
              <a:rPr lang="en-US" sz="1000" dirty="0" smtClean="0">
                <a:solidFill>
                  <a:schemeClr val="bg1"/>
                </a:solidFill>
                <a:latin typeface="Courier New" pitchFamily="49" charset="0"/>
                <a:ea typeface="Calibri" pitchFamily="34" charset="0"/>
                <a:cs typeface="Courier New" pitchFamily="49" charset="0"/>
              </a:rPr>
              <a:t>.Generic</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SortPointsByY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omparer</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IComparer.Compare(</a:t>
            </a:r>
            <a:r>
              <a:rPr lang="en-US" sz="1000" dirty="0" smtClean="0">
                <a:solidFill>
                  <a:schemeClr val="bg1"/>
                </a:solidFill>
                <a:latin typeface="Courier New" pitchFamily="49" charset="0"/>
                <a:ea typeface="Calibri" pitchFamily="34" charset="0"/>
                <a:cs typeface="Courier New" pitchFamily="49" charset="0"/>
              </a:rPr>
              <a:t>Point first</a:t>
            </a:r>
            <a:r>
              <a:rPr lang="be-BY" sz="1000" dirty="0" smtClean="0">
                <a:solidFill>
                  <a:schemeClr val="bg1"/>
                </a:solidFill>
                <a:latin typeface="Courier New" pitchFamily="49" charset="0"/>
                <a:ea typeface="Calibri" pitchFamily="34" charset="0"/>
                <a:cs typeface="Courier New" pitchFamily="49" charset="0"/>
              </a:rPr>
              <a:t>,</a:t>
            </a:r>
            <a:r>
              <a:rPr lang="en-US" sz="1000" dirty="0" smtClean="0">
                <a:solidFill>
                  <a:schemeClr val="bg1"/>
                </a:solidFill>
                <a:latin typeface="Courier New" pitchFamily="49" charset="0"/>
                <a:ea typeface="Calibri" pitchFamily="34" charset="0"/>
                <a:cs typeface="Courier New" pitchFamily="49" charset="0"/>
              </a:rPr>
              <a:t> Point second</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p1.Y - p2.Y;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Array.Sort(array,new SortPointsByY());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537645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24320920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Перегрузка операторов </a:t>
            </a:r>
            <a:r>
              <a:rPr lang="en-US" b="1" dirty="0" smtClean="0">
                <a:solidFill>
                  <a:schemeClr val="bg1"/>
                </a:solidFill>
                <a:cs typeface="Courier New" pitchFamily="49" charset="0"/>
              </a:rPr>
              <a:t>(operator overload) </a:t>
            </a:r>
            <a:r>
              <a:rPr lang="ru-RU" b="1" dirty="0" smtClean="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поведение программы может стать плохо предсказуемым.</a:t>
            </a:r>
            <a:endParaRPr lang="en-US" b="1" dirty="0" smtClean="0">
              <a:solidFill>
                <a:schemeClr val="bg1"/>
              </a:solidFill>
              <a:cs typeface="Courier New" pitchFamily="49" charset="0"/>
            </a:endParaRPr>
          </a:p>
          <a:p>
            <a:endParaRPr lang="en-US" b="1" dirty="0" smtClean="0">
              <a:solidFill>
                <a:schemeClr val="bg1"/>
              </a:solidFill>
              <a:cs typeface="Courier New" pitchFamily="49" charset="0"/>
            </a:endParaRPr>
          </a:p>
          <a:p>
            <a:r>
              <a:rPr lang="ru-RU" b="1" dirty="0" smtClean="0">
                <a:solidFill>
                  <a:schemeClr val="bg1"/>
                </a:solidFill>
                <a:cs typeface="Courier New" pitchFamily="49" charset="0"/>
              </a:rPr>
              <a:t>Если вы перегружаете операторы равно (==) и неравно (!=)</a:t>
            </a:r>
            <a:r>
              <a:rPr lang="en-US" b="1" dirty="0" smtClean="0">
                <a:solidFill>
                  <a:schemeClr val="bg1"/>
                </a:solidFill>
                <a:cs typeface="Courier New" pitchFamily="49" charset="0"/>
              </a:rPr>
              <a:t>, </a:t>
            </a:r>
            <a:r>
              <a:rPr lang="ru-RU" b="1" dirty="0" smtClean="0">
                <a:solidFill>
                  <a:schemeClr val="bg1"/>
                </a:solidFill>
                <a:cs typeface="Courier New" pitchFamily="49" charset="0"/>
              </a:rPr>
              <a:t>то рекомендуется также перегрузить метод </a:t>
            </a:r>
            <a:r>
              <a:rPr lang="en-US" b="1" dirty="0" smtClean="0">
                <a:solidFill>
                  <a:schemeClr val="bg1"/>
                </a:solidFill>
                <a:cs typeface="Courier New" pitchFamily="49" charset="0"/>
              </a:rPr>
              <a:t>bool Equals(object obj). </a:t>
            </a:r>
            <a:r>
              <a:rPr lang="ru-RU" b="1" dirty="0" smtClean="0">
                <a:solidFill>
                  <a:schemeClr val="bg1"/>
                </a:solidFill>
                <a:cs typeface="Courier New" pitchFamily="49" charset="0"/>
              </a:rPr>
              <a:t>Не забудьте убедиться что ваши методы позволяют выполнять сравнение с </a:t>
            </a:r>
            <a:r>
              <a:rPr lang="en-US" b="1" dirty="0" smtClean="0">
                <a:solidFill>
                  <a:schemeClr val="bg1"/>
                </a:solidFill>
                <a:cs typeface="Courier New" pitchFamily="49" charset="0"/>
              </a:rPr>
              <a:t>null </a:t>
            </a:r>
            <a:r>
              <a:rPr lang="ru-RU" b="1" dirty="0" smtClean="0">
                <a:solidFill>
                  <a:schemeClr val="bg1"/>
                </a:solidFill>
                <a:cs typeface="Courier New" pitchFamily="49" charset="0"/>
              </a:rPr>
              <a:t>значениями.</a:t>
            </a:r>
            <a:endParaRPr lang="ru-RU" b="1" dirty="0">
              <a:solidFill>
                <a:schemeClr val="bg1"/>
              </a:solidFill>
              <a:cs typeface="Courier New" pitchFamily="49" charset="0"/>
            </a:endParaRPr>
          </a:p>
        </p:txBody>
      </p:sp>
    </p:spTree>
    <p:extLst>
      <p:ext uri="{BB962C8B-B14F-4D97-AF65-F5344CB8AC3E}">
        <p14:creationId xmlns:p14="http://schemas.microsoft.com/office/powerpoint/2010/main" val="8221240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&lt;=.</a:t>
            </a: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202244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64446"/>
            <a:ext cx="86868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latin typeface="Consolas"/>
              </a:rPr>
              <a:t>class</a:t>
            </a:r>
            <a:r>
              <a:rPr lang="en-US" sz="900" dirty="0">
                <a:solidFill>
                  <a:prstClr val="black"/>
                </a:solidFill>
                <a:latin typeface="Consolas"/>
              </a:rPr>
              <a:t> </a:t>
            </a:r>
            <a:r>
              <a:rPr lang="en-US" sz="900" dirty="0">
                <a:solidFill>
                  <a:srgbClr val="2B91AF"/>
                </a:solidFill>
                <a:latin typeface="Consolas"/>
              </a:rPr>
              <a:t>Point</a:t>
            </a:r>
            <a:endParaRPr lang="en-US" sz="900" dirty="0">
              <a:solidFill>
                <a:prstClr val="black"/>
              </a:solidFill>
              <a:latin typeface="Consolas"/>
            </a:endParaRPr>
          </a:p>
          <a:p>
            <a:r>
              <a:rPr lang="en-US" sz="900" dirty="0">
                <a:solidFill>
                  <a:prstClr val="black"/>
                </a:solidFill>
                <a:latin typeface="Consolas"/>
              </a:rPr>
              <a:t>{</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(point1.x + point2.x, point1.y + point2.y);</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a:t>
            </a:r>
            <a:r>
              <a:rPr lang="en-US" sz="900" dirty="0">
                <a:solidFill>
                  <a:srgbClr val="0000FF"/>
                </a:solidFill>
                <a:latin typeface="Consolas"/>
              </a:rPr>
              <a:t>int</a:t>
            </a:r>
            <a:r>
              <a:rPr lang="en-US" sz="900" dirty="0">
                <a:solidFill>
                  <a:prstClr val="black"/>
                </a:solidFill>
                <a:latin typeface="Consolas"/>
              </a:rPr>
              <a:t>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 delta, point.y +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-point.y);</a:t>
            </a:r>
          </a:p>
          <a:p>
            <a:r>
              <a:rPr lang="en-US" sz="900" dirty="0">
                <a:solidFill>
                  <a:prstClr val="black"/>
                </a:solidFill>
                <a:latin typeface="Consolas"/>
              </a:rPr>
              <a:t>    </a:t>
            </a:r>
            <a:r>
              <a:rPr lang="en-US" sz="900" dirty="0" smtClean="0">
                <a:solidFill>
                  <a:prstClr val="black"/>
                </a:solidFill>
                <a:latin typeface="Consolas"/>
              </a:rPr>
              <a:t>}</a:t>
            </a:r>
          </a:p>
          <a:p>
            <a:r>
              <a:rPr lang="en-US" sz="900" dirty="0" smtClean="0">
                <a:solidFill>
                  <a:srgbClr val="008000"/>
                </a:solidFill>
                <a:latin typeface="Consolas"/>
              </a:rPr>
              <a:t>    </a:t>
            </a:r>
            <a:r>
              <a:rPr lang="ru-RU" sz="900" dirty="0" smtClean="0">
                <a:solidFill>
                  <a:srgbClr val="008000"/>
                </a:solidFill>
                <a:latin typeface="Consolas"/>
              </a:rPr>
              <a:t>// </a:t>
            </a:r>
            <a:r>
              <a:rPr lang="ru-RU" sz="900" dirty="0">
                <a:solidFill>
                  <a:srgbClr val="008000"/>
                </a:solidFill>
                <a:latin typeface="Consolas"/>
              </a:rPr>
              <a:t>Операторы == и != должны перегружаться совместно с переопределением </a:t>
            </a:r>
            <a:r>
              <a:rPr lang="ru-RU" sz="900" dirty="0" smtClean="0">
                <a:solidFill>
                  <a:srgbClr val="008000"/>
                </a:solidFill>
                <a:latin typeface="Consolas"/>
              </a:rPr>
              <a:t>Equals</a:t>
            </a:r>
            <a:r>
              <a:rPr lang="en-US" sz="900" dirty="0" smtClean="0">
                <a:solidFill>
                  <a:srgbClr val="008000"/>
                </a:solidFill>
                <a:latin typeface="Consolas"/>
              </a:rPr>
              <a:t>()</a:t>
            </a:r>
            <a:r>
              <a:rPr lang="ru-RU" sz="900" dirty="0" smtClean="0">
                <a:solidFill>
                  <a:srgbClr val="008000"/>
                </a:solidFill>
                <a:latin typeface="Consolas"/>
              </a:rPr>
              <a:t> </a:t>
            </a:r>
            <a:r>
              <a:rPr lang="ru-RU" sz="900" dirty="0">
                <a:solidFill>
                  <a:srgbClr val="008000"/>
                </a:solidFill>
                <a:latin typeface="Consolas"/>
              </a:rPr>
              <a:t>чтобы сравнение всегда вело себя одинаково</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override</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Equals(</a:t>
            </a:r>
            <a:r>
              <a:rPr lang="en-US" sz="900" dirty="0">
                <a:solidFill>
                  <a:srgbClr val="0000FF"/>
                </a:solidFill>
                <a:latin typeface="Consolas"/>
              </a:rPr>
              <a:t>object</a:t>
            </a:r>
            <a:r>
              <a:rPr lang="en-US" sz="900" dirty="0">
                <a:solidFill>
                  <a:prstClr val="black"/>
                </a:solidFill>
                <a:latin typeface="Consolas"/>
              </a:rPr>
              <a:t> obj)</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 obj </a:t>
            </a:r>
            <a:r>
              <a:rPr lang="en-US" sz="900" dirty="0">
                <a:solidFill>
                  <a:srgbClr val="0000FF"/>
                </a:solidFill>
                <a:latin typeface="Consolas"/>
              </a:rPr>
              <a:t>as</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)point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false</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(x == point.x &amp;&amp; y == point.y);</a:t>
            </a:r>
          </a:p>
          <a:p>
            <a:r>
              <a:rPr lang="en-US" sz="900" dirty="0">
                <a:solidFill>
                  <a:prstClr val="black"/>
                </a:solidFill>
                <a:latin typeface="Consolas"/>
              </a:rPr>
              <a:t>    }</a:t>
            </a:r>
          </a:p>
          <a:p>
            <a:r>
              <a:rPr lang="en-US" sz="900" dirty="0" smtClean="0">
                <a:solidFill>
                  <a:prstClr val="black"/>
                </a:solidFill>
                <a:latin typeface="Consolas"/>
              </a:rPr>
              <a:t>}</a:t>
            </a:r>
            <a:endParaRPr lang="en-US" sz="900" dirty="0">
              <a:solidFill>
                <a:prstClr val="black"/>
              </a:solidFill>
              <a:latin typeface="Consolas"/>
            </a:endParaRPr>
          </a:p>
          <a:p>
            <a:r>
              <a:rPr lang="en-US" sz="900" dirty="0" smtClean="0">
                <a:solidFill>
                  <a:prstClr val="black"/>
                </a:solidFill>
                <a:latin typeface="Consolas"/>
              </a:rPr>
              <a:t>...</a:t>
            </a: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Main()</a:t>
            </a:r>
          </a:p>
          <a:p>
            <a:r>
              <a:rPr lang="en-US" sz="900" dirty="0">
                <a:solidFill>
                  <a:prstClr val="black"/>
                </a:solidFill>
                <a:latin typeface="Consolas"/>
              </a:rPr>
              <a:t>{</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p1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 2);</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p2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(10, 20);</a:t>
            </a:r>
          </a:p>
          <a:p>
            <a:r>
              <a:rPr lang="fr-FR" sz="900" dirty="0">
                <a:solidFill>
                  <a:prstClr val="black"/>
                </a:solidFill>
                <a:latin typeface="Consolas"/>
              </a:rPr>
              <a:t>    </a:t>
            </a:r>
            <a:r>
              <a:rPr lang="fr-FR" sz="900" dirty="0">
                <a:solidFill>
                  <a:srgbClr val="2B91AF"/>
                </a:solidFill>
                <a:latin typeface="Consolas"/>
              </a:rPr>
              <a:t>Point</a:t>
            </a:r>
            <a:r>
              <a:rPr lang="fr-FR" sz="900" dirty="0">
                <a:solidFill>
                  <a:prstClr val="black"/>
                </a:solidFill>
                <a:latin typeface="Consolas"/>
              </a:rPr>
              <a:t> p3 = p1 + p2 + 10;</a:t>
            </a:r>
          </a:p>
          <a:p>
            <a:r>
              <a:rPr lang="en-US" sz="900" dirty="0">
                <a:solidFill>
                  <a:prstClr val="black"/>
                </a:solidFill>
                <a:latin typeface="Consolas"/>
              </a:rPr>
              <a:t>    p3.Print();</a:t>
            </a:r>
          </a:p>
          <a:p>
            <a:r>
              <a:rPr lang="en-US" sz="900" dirty="0">
                <a:solidFill>
                  <a:prstClr val="black"/>
                </a:solidFill>
                <a:latin typeface="Consolas"/>
              </a:rPr>
              <a:t>    p2 += p1;</a:t>
            </a:r>
          </a:p>
          <a:p>
            <a:r>
              <a:rPr lang="en-US" sz="900" dirty="0">
                <a:solidFill>
                  <a:prstClr val="black"/>
                </a:solidFill>
                <a:latin typeface="Consolas"/>
              </a:rPr>
              <a:t>    p2.Print();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p3)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p3"</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null"</a:t>
            </a:r>
            <a:r>
              <a:rPr lang="en-US" sz="900" dirty="0">
                <a:solidFill>
                  <a:prstClr val="black"/>
                </a:solidFill>
                <a:latin typeface="Consolas"/>
              </a:rPr>
              <a:t>);</a:t>
            </a:r>
          </a:p>
          <a:p>
            <a:r>
              <a:rPr lang="en-US" sz="900" dirty="0">
                <a:solidFill>
                  <a:prstClr val="black"/>
                </a:solidFill>
                <a:latin typeface="Consolas"/>
              </a:rPr>
              <a:t>    p1 = -p1;</a:t>
            </a:r>
          </a:p>
          <a:p>
            <a:r>
              <a:rPr lang="en-US" sz="900" dirty="0">
                <a:solidFill>
                  <a:prstClr val="black"/>
                </a:solidFill>
                <a:latin typeface="Consolas"/>
              </a:rPr>
              <a:t>    p1.Print();</a:t>
            </a:r>
          </a:p>
          <a:p>
            <a:r>
              <a:rPr lang="en-US" sz="900" dirty="0" smtClean="0">
                <a:solidFill>
                  <a:prstClr val="black"/>
                </a:solidFill>
                <a:latin typeface="Consolas"/>
              </a:rPr>
              <a:t>}</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Коллекции</a:t>
            </a:r>
            <a:r>
              <a:rPr lang="en-US" sz="2400" b="1" dirty="0" smtClean="0">
                <a:solidFill>
                  <a:schemeClr val="bg1"/>
                </a:solidFill>
                <a:cs typeface="Times New Roman" pitchFamily="18" charset="0"/>
              </a:rPr>
              <a:t> – 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gridCol w="4975820"/>
              </a:tblGrid>
              <a:tr h="370840">
                <a:tc>
                  <a:txBody>
                    <a:bodyPr/>
                    <a:lstStyle/>
                    <a:p>
                      <a:pPr algn="l"/>
                      <a:r>
                        <a:rPr lang="ru-RU" dirty="0" smtClean="0"/>
                        <a:t>Класс</a:t>
                      </a:r>
                      <a:endParaRPr lang="en-US" dirty="0"/>
                    </a:p>
                  </a:txBody>
                  <a:tcPr/>
                </a:tc>
                <a:tc>
                  <a:txBody>
                    <a:bodyPr/>
                    <a:lstStyle/>
                    <a:p>
                      <a:pPr algn="l"/>
                      <a:r>
                        <a:rPr lang="ru-RU" dirty="0" smtClean="0"/>
                        <a:t>Описание</a:t>
                      </a:r>
                      <a:endParaRPr lang="en-US" dirty="0"/>
                    </a:p>
                  </a:txBody>
                  <a:tcPr/>
                </a:tc>
              </a:tr>
              <a:tr h="370840">
                <a:tc>
                  <a:txBody>
                    <a:bodyPr/>
                    <a:lstStyle/>
                    <a:p>
                      <a:pPr algn="l"/>
                      <a:r>
                        <a:rPr lang="en-US" dirty="0" smtClean="0"/>
                        <a:t>List&lt;T&gt;</a:t>
                      </a:r>
                      <a:endParaRPr lang="en-US" dirty="0"/>
                    </a:p>
                  </a:txBody>
                  <a:tcPr/>
                </a:tc>
                <a:tc>
                  <a:txBody>
                    <a:bodyPr/>
                    <a:lstStyle/>
                    <a:p>
                      <a:pPr algn="l"/>
                      <a:r>
                        <a:rPr lang="ru-RU" dirty="0" smtClean="0"/>
                        <a:t>Список</a:t>
                      </a:r>
                      <a:r>
                        <a:rPr lang="ru-RU" baseline="0" dirty="0" smtClean="0"/>
                        <a:t> с доступом по индексу.</a:t>
                      </a:r>
                      <a:endParaRPr lang="en-US" dirty="0"/>
                    </a:p>
                  </a:txBody>
                  <a:tcPr/>
                </a:tc>
              </a:tr>
              <a:tr h="370840">
                <a:tc>
                  <a:txBody>
                    <a:bodyPr/>
                    <a:lstStyle/>
                    <a:p>
                      <a:pPr algn="l"/>
                      <a:r>
                        <a:rPr lang="en-US" dirty="0" smtClean="0"/>
                        <a:t>Queue&lt;T&gt;</a:t>
                      </a:r>
                      <a:endParaRPr lang="en-US" dirty="0"/>
                    </a:p>
                  </a:txBody>
                  <a:tcPr/>
                </a:tc>
                <a:tc>
                  <a:txBody>
                    <a:bodyPr/>
                    <a:lstStyle/>
                    <a:p>
                      <a:pPr algn="l"/>
                      <a:r>
                        <a:rPr lang="ru-RU" dirty="0" smtClean="0"/>
                        <a:t>Очередь</a:t>
                      </a:r>
                      <a:endParaRPr lang="en-US" dirty="0"/>
                    </a:p>
                  </a:txBody>
                  <a:tcPr/>
                </a:tc>
              </a:tr>
              <a:tr h="370840">
                <a:tc>
                  <a:txBody>
                    <a:bodyPr/>
                    <a:lstStyle/>
                    <a:p>
                      <a:pPr algn="l"/>
                      <a:r>
                        <a:rPr lang="en-US" dirty="0" smtClean="0"/>
                        <a:t>Dictionary&lt;TKey, TValue&gt;</a:t>
                      </a:r>
                      <a:endParaRPr lang="en-US" dirty="0"/>
                    </a:p>
                  </a:txBody>
                  <a:tcPr/>
                </a:tc>
                <a:tc>
                  <a:txBody>
                    <a:bodyPr/>
                    <a:lstStyle/>
                    <a:p>
                      <a:pPr algn="l"/>
                      <a:r>
                        <a:rPr lang="ru-RU" dirty="0" smtClean="0"/>
                        <a:t>Коллекция элементов с доступом</a:t>
                      </a:r>
                      <a:r>
                        <a:rPr lang="ru-RU" baseline="0" dirty="0" smtClean="0"/>
                        <a:t> по ключу</a:t>
                      </a:r>
                      <a:endParaRPr lang="en-US" dirty="0"/>
                    </a:p>
                  </a:txBody>
                  <a:tcPr/>
                </a:tc>
              </a:tr>
              <a:tr h="370840">
                <a:tc>
                  <a:txBody>
                    <a:bodyPr/>
                    <a:lstStyle/>
                    <a:p>
                      <a:pPr algn="l"/>
                      <a:r>
                        <a:rPr lang="en-US" dirty="0" smtClean="0"/>
                        <a:t>HashSet&lt;T&gt;</a:t>
                      </a:r>
                      <a:endParaRPr lang="en-US" dirty="0"/>
                    </a:p>
                  </a:txBody>
                  <a:tcPr/>
                </a:tc>
                <a:tc>
                  <a:txBody>
                    <a:bodyPr/>
                    <a:lstStyle/>
                    <a:p>
                      <a:pPr algn="l"/>
                      <a:r>
                        <a:rPr lang="ru-RU" dirty="0" smtClean="0"/>
                        <a:t>Множество элементов. Каждый элемент является уникальным.</a:t>
                      </a:r>
                      <a:r>
                        <a:rPr lang="ru-RU" baseline="0" dirty="0" smtClean="0"/>
                        <a:t> Порядок элементов не определен.</a:t>
                      </a:r>
                      <a:endParaRPr lang="en-US" dirty="0"/>
                    </a:p>
                  </a:txBody>
                  <a:tcPr/>
                </a:tc>
              </a:tr>
              <a:tr h="370840">
                <a:tc>
                  <a:txBody>
                    <a:bodyPr/>
                    <a:lstStyle/>
                    <a:p>
                      <a:pPr algn="l"/>
                      <a:r>
                        <a:rPr lang="en-US" dirty="0" smtClean="0"/>
                        <a:t>LinkedList&lt;T&gt;</a:t>
                      </a:r>
                      <a:endParaRPr lang="en-US" dirty="0"/>
                    </a:p>
                  </a:txBody>
                  <a:tcPr/>
                </a:tc>
                <a:tc>
                  <a:txBody>
                    <a:bodyPr/>
                    <a:lstStyle/>
                    <a:p>
                      <a:pPr algn="l"/>
                      <a:r>
                        <a:rPr lang="ru-RU" dirty="0" smtClean="0"/>
                        <a:t>Связанный список.</a:t>
                      </a:r>
                      <a:endParaRPr lang="en-US" dirty="0"/>
                    </a:p>
                  </a:txBody>
                  <a:tcPr/>
                </a:tc>
              </a:tr>
              <a:tr h="370840">
                <a:tc>
                  <a:txBody>
                    <a:bodyPr/>
                    <a:lstStyle/>
                    <a:p>
                      <a:pPr algn="l"/>
                      <a:r>
                        <a:rPr lang="en-US" dirty="0" smtClean="0"/>
                        <a:t>Stack&lt;T&gt;</a:t>
                      </a:r>
                      <a:endParaRPr lang="en-US" dirty="0"/>
                    </a:p>
                  </a:txBody>
                  <a:tcPr/>
                </a:tc>
                <a:tc>
                  <a:txBody>
                    <a:bodyPr/>
                    <a:lstStyle/>
                    <a:p>
                      <a:pPr algn="l"/>
                      <a:r>
                        <a:rPr lang="ru-RU" dirty="0" smtClean="0"/>
                        <a:t>Стек</a:t>
                      </a:r>
                      <a:endParaRPr lang="en-US" dirty="0"/>
                    </a:p>
                  </a:txBody>
                  <a:tcPr/>
                </a:tc>
              </a:tr>
              <a:tr h="370840">
                <a:tc>
                  <a:txBody>
                    <a:bodyPr/>
                    <a:lstStyle/>
                    <a:p>
                      <a:pPr algn="l"/>
                      <a:r>
                        <a:rPr lang="en-US" dirty="0" smtClean="0"/>
                        <a:t>SortedDictionary&lt;TKey, TValue&gt;</a:t>
                      </a:r>
                    </a:p>
                  </a:txBody>
                  <a:tcPr/>
                </a:tc>
                <a:tc>
                  <a:txBody>
                    <a:bodyPr/>
                    <a:lstStyle/>
                    <a:p>
                      <a:pPr algn="l"/>
                      <a:r>
                        <a:rPr lang="ru-RU" dirty="0" smtClean="0"/>
                        <a:t>Коллекция элементов с доступом</a:t>
                      </a:r>
                      <a:r>
                        <a:rPr lang="ru-RU" baseline="0" dirty="0" smtClean="0"/>
                        <a:t> по ключу</a:t>
                      </a:r>
                      <a:r>
                        <a:rPr lang="en-US" baseline="0" dirty="0" smtClean="0"/>
                        <a:t>. </a:t>
                      </a:r>
                      <a:r>
                        <a:rPr lang="ru-RU" baseline="0" dirty="0" smtClean="0"/>
                        <a:t>Элементы сортируются по значения ключа.</a:t>
                      </a:r>
                      <a:endParaRPr lang="en-US" dirty="0"/>
                    </a:p>
                  </a:txBody>
                  <a:tcPr/>
                </a:tc>
              </a:tr>
              <a:tr h="370840">
                <a:tc>
                  <a:txBody>
                    <a:bodyPr/>
                    <a:lstStyle/>
                    <a:p>
                      <a:pPr algn="l"/>
                      <a:r>
                        <a:rPr lang="en-US" dirty="0" smtClean="0"/>
                        <a:t>SortedSet&lt;T&gt;</a:t>
                      </a:r>
                    </a:p>
                  </a:txBody>
                  <a:tcPr/>
                </a:tc>
                <a:tc>
                  <a:txBody>
                    <a:bodyPr/>
                    <a:lstStyle/>
                    <a:p>
                      <a:pPr algn="l"/>
                      <a:r>
                        <a:rPr lang="ru-RU" dirty="0" smtClean="0"/>
                        <a:t>Сортированное множество.</a:t>
                      </a:r>
                      <a:endParaRPr lang="en-US" dirty="0"/>
                    </a:p>
                  </a:txBody>
                  <a:tcPr/>
                </a:tc>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smtClean="0">
                <a:solidFill>
                  <a:schemeClr val="bg1"/>
                </a:solidFill>
              </a:rPr>
              <a:t>Не пользуемся</a:t>
            </a:r>
            <a:r>
              <a:rPr lang="ru-RU" dirty="0" smtClean="0">
                <a:solidFill>
                  <a:schemeClr val="bg1"/>
                </a:solidFill>
              </a:rPr>
              <a:t> классами из пространства имен </a:t>
            </a:r>
            <a:r>
              <a:rPr lang="en-US" dirty="0" smtClean="0">
                <a:solidFill>
                  <a:schemeClr val="bg1"/>
                </a:solidFill>
              </a:rPr>
              <a:t>System.Collections. </a:t>
            </a:r>
            <a:r>
              <a:rPr lang="ru-RU" dirty="0" smtClean="0">
                <a:solidFill>
                  <a:schemeClr val="bg1"/>
                </a:solidFill>
              </a:rPr>
              <a:t>Они нужны только для совместимости с кодом из </a:t>
            </a:r>
            <a:r>
              <a:rPr lang="en-US" dirty="0" smtClean="0">
                <a:solidFill>
                  <a:schemeClr val="bg1"/>
                </a:solidFill>
              </a:rPr>
              <a:t>.NET 1.x</a:t>
            </a:r>
            <a:endParaRPr lang="en-US" dirty="0">
              <a:solidFill>
                <a:schemeClr val="bg1"/>
              </a:solidFill>
            </a:endParaRPr>
          </a:p>
        </p:txBody>
      </p:sp>
    </p:spTree>
    <p:extLst>
      <p:ext uri="{BB962C8B-B14F-4D97-AF65-F5344CB8AC3E}">
        <p14:creationId xmlns:p14="http://schemas.microsoft.com/office/powerpoint/2010/main" val="19683875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r>
              <a:rPr lang="be-BY" sz="1000" dirty="0" smtClean="0">
                <a:solidFill>
                  <a:schemeClr val="bg1"/>
                </a:solidFill>
                <a:latin typeface="Courier New" pitchFamily="49" charset="0"/>
                <a:ea typeface="Calibri" pitchFamily="34" charset="0"/>
                <a:cs typeface="Courier New" pitchFamily="49" charset="0"/>
              </a:rPr>
              <a:t>;</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3648175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a:t>
            </a:r>
            <a:r>
              <a:rPr lang="ru-RU" sz="2400" b="1" dirty="0">
                <a:solidFill>
                  <a:schemeClr val="bg1"/>
                </a:solidFill>
                <a:cs typeface="Times New Roman" pitchFamily="18" charset="0"/>
              </a:rPr>
              <a:t>к</a:t>
            </a:r>
            <a:r>
              <a:rPr lang="ru-RU" sz="2400" b="1" dirty="0" smtClean="0">
                <a:solidFill>
                  <a:schemeClr val="bg1"/>
                </a:solidFill>
                <a:cs typeface="Times New Roman" pitchFamily="18" charset="0"/>
              </a:rPr>
              <a:t>оллекции</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 </a:t>
            </a:r>
            <a:br>
              <a:rPr lang="ru-RU" sz="2400" b="1" dirty="0" smtClean="0">
                <a:solidFill>
                  <a:schemeClr val="bg1"/>
                </a:solidFill>
                <a:cs typeface="Times New Roman" pitchFamily="18" charset="0"/>
              </a:rPr>
            </a:br>
            <a:r>
              <a:rPr lang="en-US" sz="2400" b="1" dirty="0" smtClean="0">
                <a:solidFill>
                  <a:schemeClr val="bg1"/>
                </a:solidFill>
                <a:cs typeface="Times New Roman" pitchFamily="18" charset="0"/>
              </a:rPr>
              <a:t>The </a:t>
            </a:r>
            <a:r>
              <a:rPr lang="en-US" sz="2400" b="1" dirty="0">
                <a:solidFill>
                  <a:schemeClr val="bg1"/>
                </a:solidFill>
                <a:cs typeface="Times New Roman" pitchFamily="18" charset="0"/>
              </a:rPr>
              <a:t>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dirty="0" smtClean="0">
                <a:solidFill>
                  <a:schemeClr val="bg1"/>
                </a:solidFill>
                <a:cs typeface="Times New Roman" pitchFamily="18" charset="0"/>
              </a:rPr>
              <a:t>Если вам не хватает стандартных коллекций, то можно использовать 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r>
              <a:rPr lang="en-US" dirty="0" smtClean="0">
                <a:solidFill>
                  <a:schemeClr val="bg1"/>
                </a:solidFill>
                <a:cs typeface="Times New Roman" pitchFamily="18" charset="0"/>
                <a:hlinkClick r:id="rId3"/>
              </a:rPr>
              <a:t>/</a:t>
            </a:r>
            <a:endParaRPr lang="en-US" dirty="0" smtClean="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smtClean="0">
                <a:solidFill>
                  <a:schemeClr val="bg1"/>
                </a:solidFill>
                <a:cs typeface="Times New Roman" pitchFamily="18" charset="0"/>
              </a:rPr>
              <a:t>Подключить библиотеку к проекту можно также через </a:t>
            </a:r>
            <a:r>
              <a:rPr lang="en-US" dirty="0" smtClean="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r>
              <a:rPr lang="en-US" dirty="0" smtClean="0">
                <a:solidFill>
                  <a:schemeClr val="bg1"/>
                </a:solidFill>
                <a:cs typeface="Times New Roman" pitchFamily="18" charset="0"/>
                <a:hlinkClick r:id="rId4"/>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7693926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3970318"/>
          </a:xfrm>
          <a:prstGeom prst="rect">
            <a:avLst/>
          </a:prstGeom>
          <a:noFill/>
        </p:spPr>
        <p:txBody>
          <a:bodyPr wrap="square" rtlCol="0">
            <a:spAutoFit/>
          </a:bodyPr>
          <a:lstStyle/>
          <a:p>
            <a:pPr marL="285750" indent="-285750">
              <a:buFont typeface="Arial" pitchFamily="34" charset="0"/>
              <a:buChar char="•"/>
            </a:pPr>
            <a:r>
              <a:rPr lang="en-US" dirty="0" smtClean="0">
                <a:solidFill>
                  <a:schemeClr val="bg1"/>
                </a:solidFill>
              </a:rPr>
              <a:t>static</a:t>
            </a:r>
          </a:p>
          <a:p>
            <a:pPr marL="742950" lvl="1" indent="-285750">
              <a:buFont typeface="Arial" pitchFamily="34" charset="0"/>
              <a:buChar char="•"/>
            </a:pPr>
            <a:r>
              <a:rPr lang="ru-RU" dirty="0" smtClean="0">
                <a:solidFill>
                  <a:schemeClr val="bg1"/>
                </a:solidFill>
              </a:rPr>
              <a:t>Позволяет объявить статический класс то есть класс без </a:t>
            </a:r>
            <a:r>
              <a:rPr lang="en-US" dirty="0" smtClean="0">
                <a:solidFill>
                  <a:schemeClr val="bg1"/>
                </a:solidFill>
              </a:rPr>
              <a:t>instance </a:t>
            </a:r>
            <a:r>
              <a:rPr lang="ru-RU" dirty="0" smtClean="0">
                <a:solidFill>
                  <a:schemeClr val="bg1"/>
                </a:solidFill>
              </a:rPr>
              <a:t>полей, а только со </a:t>
            </a:r>
            <a:r>
              <a:rPr lang="en-US" dirty="0" smtClean="0">
                <a:solidFill>
                  <a:schemeClr val="bg1"/>
                </a:solidFill>
              </a:rPr>
              <a:t>static </a:t>
            </a:r>
            <a:r>
              <a:rPr lang="ru-RU" dirty="0" smtClean="0">
                <a:solidFill>
                  <a:schemeClr val="bg1"/>
                </a:solidFill>
              </a:rPr>
              <a:t>членами</a:t>
            </a:r>
            <a:endParaRPr lang="en-US" dirty="0" smtClean="0">
              <a:solidFill>
                <a:schemeClr val="bg1"/>
              </a:solidFill>
            </a:endParaRPr>
          </a:p>
          <a:p>
            <a:pPr marL="742950" lvl="1" indent="-285750">
              <a:buFont typeface="Arial" pitchFamily="34" charset="0"/>
              <a:buChar char="•"/>
            </a:pPr>
            <a:r>
              <a:rPr lang="ru-RU" dirty="0" smtClean="0">
                <a:solidFill>
                  <a:schemeClr val="bg1"/>
                </a:solidFill>
              </a:rPr>
              <a:t>Применяется для «классов-помошников» и классов с внешними функциями </a:t>
            </a:r>
            <a:r>
              <a:rPr lang="en-US" dirty="0" smtClean="0">
                <a:solidFill>
                  <a:schemeClr val="bg1"/>
                </a:solidFill>
              </a:rPr>
              <a:t>(P/Invoke)</a:t>
            </a: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sealed</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Класс от которого нельзя наследоваться. </a:t>
            </a:r>
            <a:r>
              <a:rPr lang="en-US" dirty="0" smtClean="0">
                <a:solidFill>
                  <a:schemeClr val="bg1"/>
                </a:solidFill>
              </a:rPr>
              <a:t>Static </a:t>
            </a:r>
            <a:r>
              <a:rPr lang="ru-RU" dirty="0">
                <a:solidFill>
                  <a:schemeClr val="bg1"/>
                </a:solidFill>
              </a:rPr>
              <a:t>классы по </a:t>
            </a:r>
            <a:r>
              <a:rPr lang="ru-RU" dirty="0" smtClean="0">
                <a:solidFill>
                  <a:schemeClr val="bg1"/>
                </a:solidFill>
              </a:rPr>
              <a:t>умолчнию являются </a:t>
            </a:r>
            <a:r>
              <a:rPr lang="en-US" dirty="0" smtClean="0">
                <a:solidFill>
                  <a:schemeClr val="bg1"/>
                </a:solidFill>
              </a:rPr>
              <a:t>sealed</a:t>
            </a:r>
          </a:p>
          <a:p>
            <a:pPr marL="742950" lvl="1"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partial</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Позволяет разбить объявление класса на несколько частей</a:t>
            </a:r>
          </a:p>
          <a:p>
            <a:pPr marL="742950" lvl="1" indent="-285750">
              <a:buFont typeface="Arial" pitchFamily="34" charset="0"/>
              <a:buChar char="•"/>
            </a:pPr>
            <a:r>
              <a:rPr lang="ru-RU" dirty="0" smtClean="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val="14876863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1507" name="Rectangle 1"/>
          <p:cNvSpPr>
            <a:spLocks noChangeArrowheads="1"/>
          </p:cNvSpPr>
          <p:nvPr/>
        </p:nvSpPr>
        <p:spPr bwMode="auto">
          <a:xfrm>
            <a:off x="381000" y="-4763"/>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Домашнее задание</a:t>
            </a:r>
            <a:endParaRPr lang="en-US" sz="2400" b="1" dirty="0">
              <a:solidFill>
                <a:schemeClr val="bg1"/>
              </a:solidFill>
              <a:cs typeface="Times New Roman" pitchFamily="18" charset="0"/>
            </a:endParaRPr>
          </a:p>
        </p:txBody>
      </p:sp>
      <p:sp>
        <p:nvSpPr>
          <p:cNvPr id="4" name="TextBox 3"/>
          <p:cNvSpPr txBox="1"/>
          <p:nvPr/>
        </p:nvSpPr>
        <p:spPr>
          <a:xfrm>
            <a:off x="500034" y="928670"/>
            <a:ext cx="8072494" cy="923330"/>
          </a:xfrm>
          <a:prstGeom prst="rect">
            <a:avLst/>
          </a:prstGeom>
          <a:noFill/>
        </p:spPr>
        <p:txBody>
          <a:bodyPr wrap="square" rtlCol="0">
            <a:spAutoFit/>
          </a:bodyPr>
          <a:lstStyle/>
          <a:p>
            <a:r>
              <a:rPr lang="ru-RU" dirty="0">
                <a:solidFill>
                  <a:schemeClr val="bg1"/>
                </a:solidFill>
              </a:rPr>
              <a:t>Создание класса </a:t>
            </a:r>
            <a:r>
              <a:rPr lang="ru-RU" dirty="0" smtClean="0">
                <a:solidFill>
                  <a:schemeClr val="bg1"/>
                </a:solidFill>
              </a:rPr>
              <a:t>для работы с комплексными числами.</a:t>
            </a:r>
            <a:endParaRPr lang="ru-RU" dirty="0">
              <a:solidFill>
                <a:schemeClr val="bg1"/>
              </a:solidFill>
            </a:endParaRPr>
          </a:p>
          <a:p>
            <a:endParaRPr lang="ru-RU" dirty="0">
              <a:solidFill>
                <a:schemeClr val="bg1"/>
              </a:solidFill>
            </a:endParaRPr>
          </a:p>
          <a:p>
            <a:r>
              <a:rPr lang="ru-RU" dirty="0">
                <a:solidFill>
                  <a:schemeClr val="bg1"/>
                </a:solidFill>
              </a:rPr>
              <a:t>Смотрите текст задания в файле </a:t>
            </a:r>
            <a:r>
              <a:rPr lang="en-US" dirty="0" smtClean="0">
                <a:solidFill>
                  <a:schemeClr val="bg1"/>
                </a:solidFill>
              </a:rPr>
              <a:t>complex-number</a:t>
            </a:r>
            <a:r>
              <a:rPr lang="ru-RU" dirty="0" smtClean="0">
                <a:solidFill>
                  <a:schemeClr val="bg1"/>
                </a:solidFill>
              </a:rPr>
              <a:t>.docx</a:t>
            </a:r>
            <a:endParaRPr lang="ru-RU" dirty="0">
              <a:solidFill>
                <a:schemeClr val="bg1"/>
              </a:solidFill>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bg>
      <p:bgPr>
        <a:solidFill>
          <a:srgbClr val="6600CC"/>
        </a:solid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UHugeInt</a:t>
            </a:r>
            <a:r>
              <a:rPr lang="en-US" i="1" strike="sngStrike" dirty="0">
                <a:solidFill>
                  <a:schemeClr val="bg1"/>
                </a:solidFill>
                <a:cs typeface="Arial" charset="0"/>
              </a:rPr>
              <a:t> </a:t>
            </a:r>
            <a:r>
              <a:rPr lang="ru-RU" i="1" strike="sngStrike" dirty="0">
                <a:solidFill>
                  <a:schemeClr val="bg1"/>
                </a:solidFill>
                <a:cs typeface="Arial" charset="0"/>
              </a:rPr>
              <a:t>(беззнаковый большой целый), в котором число хранится как массив байт</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 byte[] digits )</a:t>
            </a:r>
            <a:r>
              <a:rPr lang="ru-RU" i="1" strike="sngStrike" dirty="0">
                <a:solidFill>
                  <a:schemeClr val="bg1"/>
                </a:solidFill>
                <a:cs typeface="Arial" charset="0"/>
              </a:rPr>
              <a:t>, где каждый элемент массива – цифра числа. Для класса реализовать</a:t>
            </a:r>
            <a:r>
              <a:rPr lang="en-US" i="1" strike="sngStrike" dirty="0">
                <a:solidFill>
                  <a:schemeClr val="bg1"/>
                </a:solidFill>
                <a:cs typeface="Arial" charset="0"/>
              </a:rPr>
              <a:t>:</a:t>
            </a:r>
          </a:p>
          <a:p>
            <a:pPr marL="800100" lvl="1" indent="-342900" defTabSz="360000">
              <a:buFont typeface="Arial" pitchFamily="34" charset="0"/>
              <a:buChar char="•"/>
              <a:defRPr/>
            </a:pPr>
            <a:r>
              <a:rPr lang="ru-RU" i="1" strike="sngStrike"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сравнения </a:t>
            </a:r>
            <a:r>
              <a:rPr lang="en-US" i="1" strike="sngStrike" dirty="0">
                <a:solidFill>
                  <a:schemeClr val="bg1"/>
                </a:solidFill>
                <a:cs typeface="Arial" charset="0"/>
              </a:rPr>
              <a:t>“==” “!=” “&gt;” “&lt;” “&gt;=” “&lt;=”.</a:t>
            </a:r>
            <a:r>
              <a:rPr lang="ru-RU" i="1" strike="sngStrike" dirty="0">
                <a:solidFill>
                  <a:schemeClr val="bg1"/>
                </a:solidFill>
                <a:cs typeface="Arial" charset="0"/>
              </a:rPr>
              <a:t> (можно реализовать возможность сравнения с целыми числами типа </a:t>
            </a:r>
            <a:r>
              <a:rPr lang="en-US" i="1" strike="sngStrike" dirty="0">
                <a:solidFill>
                  <a:schemeClr val="bg1"/>
                </a:solidFill>
                <a:cs typeface="Arial" charset="0"/>
              </a:rPr>
              <a:t>int</a:t>
            </a:r>
            <a:r>
              <a:rPr lang="ru-RU" i="1" strike="sngStrike" dirty="0">
                <a:solidFill>
                  <a:schemeClr val="bg1"/>
                </a:solidFill>
                <a:cs typeface="Arial" charset="0"/>
              </a:rPr>
              <a:t>).</a:t>
            </a:r>
            <a:endParaRPr lang="en-US" i="1" strike="sngStrike" dirty="0">
              <a:solidFill>
                <a:schemeClr val="bg1"/>
              </a:solidFill>
              <a:cs typeface="Arial" charset="0"/>
            </a:endParaRPr>
          </a:p>
          <a:p>
            <a:pPr marL="800100" lvl="1" indent="-342900" defTabSz="360000">
              <a:buFont typeface="Arial" pitchFamily="34" charset="0"/>
              <a:buChar char="•"/>
              <a:defRPr/>
            </a:pPr>
            <a:r>
              <a:rPr lang="ru-RU" i="1" strike="sngStrike" dirty="0">
                <a:solidFill>
                  <a:schemeClr val="bg1"/>
                </a:solidFill>
                <a:cs typeface="Arial" charset="0"/>
              </a:rPr>
              <a:t>Метод</a:t>
            </a:r>
            <a:r>
              <a:rPr lang="en-US" i="1" strike="sngStrike" dirty="0">
                <a:solidFill>
                  <a:schemeClr val="bg1"/>
                </a:solidFill>
                <a:cs typeface="Arial" charset="0"/>
              </a:rPr>
              <a:t>ToString() </a:t>
            </a:r>
            <a:r>
              <a:rPr lang="ru-RU" i="1" strike="sngStrike" dirty="0">
                <a:solidFill>
                  <a:schemeClr val="bg1"/>
                </a:solidFill>
                <a:cs typeface="Arial" charset="0"/>
              </a:rPr>
              <a:t>для корректного вывода</a:t>
            </a:r>
            <a:r>
              <a:rPr lang="en-US" i="1" strike="sngStrike" dirty="0">
                <a:solidFill>
                  <a:schemeClr val="bg1"/>
                </a:solidFill>
                <a:cs typeface="Arial" charset="0"/>
              </a:rPr>
              <a:t> </a:t>
            </a:r>
            <a:r>
              <a:rPr lang="ru-RU" i="1" strike="sngStrike" dirty="0">
                <a:solidFill>
                  <a:schemeClr val="bg1"/>
                </a:solidFill>
                <a:cs typeface="Arial" charset="0"/>
              </a:rPr>
              <a:t>числа.</a:t>
            </a:r>
          </a:p>
          <a:p>
            <a:pPr marL="828000" lvl="1" defTabSz="360000">
              <a:defRPr/>
            </a:pPr>
            <a:endParaRPr lang="ru-RU" i="1" strike="sngStrike" dirty="0">
              <a:solidFill>
                <a:schemeClr val="bg1"/>
              </a:solidFill>
              <a:cs typeface="Arial" charset="0"/>
            </a:endParaRPr>
          </a:p>
          <a:p>
            <a:pPr marL="0" lvl="1"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HugeInt </a:t>
            </a:r>
            <a:r>
              <a:rPr lang="ru-RU" i="1" strike="sngStrike" dirty="0">
                <a:solidFill>
                  <a:schemeClr val="bg1"/>
                </a:solidFill>
                <a:cs typeface="Arial" charset="0"/>
              </a:rPr>
              <a:t>(знаковый большой целый), унаследованный от </a:t>
            </a:r>
            <a:r>
              <a:rPr lang="en-US" i="1" strike="sngStrike" dirty="0">
                <a:solidFill>
                  <a:schemeClr val="bg1"/>
                </a:solidFill>
                <a:cs typeface="Arial" charset="0"/>
              </a:rPr>
              <a:t>UHugeInt</a:t>
            </a:r>
            <a:r>
              <a:rPr lang="ru-RU" i="1" strike="sngStrike" dirty="0">
                <a:solidFill>
                  <a:schemeClr val="bg1"/>
                </a:solidFill>
                <a:cs typeface="Arial" charset="0"/>
              </a:rPr>
              <a:t>, в котором большое целое число может принимать отрицательные значения. Для него</a:t>
            </a:r>
            <a:r>
              <a:rPr lang="en-US" i="1" strike="sngStrike" dirty="0">
                <a:solidFill>
                  <a:schemeClr val="bg1"/>
                </a:solidFill>
                <a:cs typeface="Arial" charset="0"/>
              </a:rPr>
              <a:t> </a:t>
            </a:r>
            <a:r>
              <a:rPr lang="ru-RU" i="1" strike="sngStrike" dirty="0">
                <a:solidFill>
                  <a:schemeClr val="bg1"/>
                </a:solidFill>
                <a:cs typeface="Arial" charset="0"/>
              </a:rPr>
              <a:t>реализовать</a:t>
            </a:r>
            <a:r>
              <a:rPr lang="en-US" i="1" strike="sngStrike" dirty="0">
                <a:solidFill>
                  <a:schemeClr val="bg1"/>
                </a:solidFill>
                <a:cs typeface="Arial" charset="0"/>
              </a:rPr>
              <a:t>:</a:t>
            </a:r>
          </a:p>
          <a:p>
            <a:pPr marL="457200" lvl="2" defTabSz="360000">
              <a:buFont typeface="Arial" pitchFamily="34" charset="0"/>
              <a:buChar char="•"/>
              <a:defRPr/>
            </a:pPr>
            <a:r>
              <a:rPr lang="en-US" i="1" strike="sngStrike" dirty="0">
                <a:solidFill>
                  <a:schemeClr val="bg1"/>
                </a:solidFill>
                <a:cs typeface="Arial" charset="0"/>
              </a:rPr>
              <a:t>	</a:t>
            </a:r>
            <a:r>
              <a:rPr lang="ru-RU" i="1" strike="sngStrike" dirty="0">
                <a:solidFill>
                  <a:schemeClr val="bg1"/>
                </a:solidFill>
                <a:cs typeface="Arial" charset="0"/>
              </a:rPr>
              <a:t>Набор операторов из класса-предка </a:t>
            </a:r>
            <a:r>
              <a:rPr lang="en-US" i="1" strike="sngStrike" dirty="0">
                <a:solidFill>
                  <a:schemeClr val="bg1"/>
                </a:solidFill>
                <a:cs typeface="Arial" charset="0"/>
              </a:rPr>
              <a:t>UHugeInt.</a:t>
            </a:r>
          </a:p>
          <a:p>
            <a:pPr marL="457200" lvl="2" defTabSz="360000">
              <a:buFont typeface="Arial" pitchFamily="34" charset="0"/>
              <a:buChar char="•"/>
              <a:defRPr/>
            </a:pPr>
            <a:r>
              <a:rPr lang="ru-RU" i="1" strike="sngStrike" dirty="0">
                <a:solidFill>
                  <a:schemeClr val="bg1"/>
                </a:solidFill>
                <a:cs typeface="Arial" charset="0"/>
              </a:rPr>
              <a:t>	Интерфейс </a:t>
            </a:r>
            <a:r>
              <a:rPr lang="en-US" i="1" strike="sngStrike" dirty="0">
                <a:solidFill>
                  <a:schemeClr val="bg1"/>
                </a:solidFill>
                <a:cs typeface="Arial" charset="0"/>
              </a:rPr>
              <a:t>I</a:t>
            </a:r>
            <a:r>
              <a:rPr lang="ru-RU" i="1" strike="sngStrike" dirty="0">
                <a:solidFill>
                  <a:schemeClr val="bg1"/>
                </a:solidFill>
                <a:cs typeface="Arial" charset="0"/>
              </a:rPr>
              <a:t>С</a:t>
            </a:r>
            <a:r>
              <a:rPr lang="en-US" i="1" strike="sngStrike" dirty="0">
                <a:solidFill>
                  <a:schemeClr val="bg1"/>
                </a:solidFill>
                <a:cs typeface="Arial" charset="0"/>
              </a:rPr>
              <a:t>omparable</a:t>
            </a:r>
            <a:r>
              <a:rPr lang="ru-RU" i="1" strike="sngStrike"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strike="sngStrike"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strike="sngStrike" dirty="0">
                <a:solidFill>
                  <a:schemeClr val="bg1"/>
                </a:solidFill>
                <a:cs typeface="Arial" charset="0"/>
              </a:rPr>
              <a:t>	Любые другие методы, свойства, индексаторы, и т.д. необходимые для решения задачи(унарные </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 </a:t>
            </a:r>
            <a:r>
              <a:rPr lang="ru-RU" i="1" strike="sngStrike" dirty="0">
                <a:solidFill>
                  <a:schemeClr val="bg1"/>
                </a:solidFill>
                <a:cs typeface="Arial" charset="0"/>
              </a:rPr>
              <a:t>бинарный</a:t>
            </a:r>
            <a:r>
              <a:rPr lang="en-US" i="1" strike="sngStrike" dirty="0">
                <a:solidFill>
                  <a:schemeClr val="bg1"/>
                </a:solidFill>
                <a:cs typeface="Arial" charset="0"/>
              </a:rPr>
              <a:t> “%” </a:t>
            </a:r>
            <a:r>
              <a:rPr lang="ru-RU" i="1" strike="sngStrike" dirty="0">
                <a:solidFill>
                  <a:schemeClr val="bg1"/>
                </a:solidFill>
                <a:cs typeface="Arial" charset="0"/>
              </a:rPr>
              <a:t>и др.</a:t>
            </a:r>
            <a:r>
              <a:rPr lang="en-US" i="1" strike="sngStrike" dirty="0">
                <a:solidFill>
                  <a:schemeClr val="bg1"/>
                </a:solidFill>
                <a:cs typeface="Arial" charset="0"/>
              </a:rPr>
              <a:t>)</a:t>
            </a:r>
            <a:r>
              <a:rPr lang="ru-RU" i="1" strike="sngStrike" dirty="0">
                <a:solidFill>
                  <a:schemeClr val="bg1"/>
                </a:solidFill>
                <a:cs typeface="Arial" charset="0"/>
              </a:rPr>
              <a:t>.</a:t>
            </a:r>
          </a:p>
          <a:p>
            <a:pPr marL="457200" lvl="2" defTabSz="360000">
              <a:buFont typeface="Arial" pitchFamily="34" charset="0"/>
              <a:buChar char="•"/>
              <a:defRPr/>
            </a:pPr>
            <a:endParaRPr lang="ru-RU" i="1" strike="sngStrike" dirty="0">
              <a:solidFill>
                <a:schemeClr val="bg1"/>
              </a:solidFill>
              <a:cs typeface="Arial" charset="0"/>
            </a:endParaRPr>
          </a:p>
          <a:p>
            <a:pPr marL="457200" lvl="2" defTabSz="360000">
              <a:buFont typeface="Arial" pitchFamily="34" charset="0"/>
              <a:buChar char="•"/>
              <a:defRPr/>
            </a:pPr>
            <a:r>
              <a:rPr lang="ru-RU" i="1" strike="sngStrike" dirty="0">
                <a:solidFill>
                  <a:schemeClr val="bg1"/>
                </a:solidFill>
                <a:cs typeface="Arial" charset="0"/>
              </a:rPr>
              <a:t>** Попытаться 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и </a:t>
            </a:r>
            <a:r>
              <a:rPr lang="en-US" i="1" strike="sngStrike" dirty="0">
                <a:solidFill>
                  <a:schemeClr val="bg1"/>
                </a:solidFill>
                <a:cs typeface="Arial" charset="0"/>
              </a:rPr>
              <a:t>“/”</a:t>
            </a:r>
            <a:r>
              <a:rPr lang="ru-RU" i="1" strike="sngStrike" dirty="0">
                <a:solidFill>
                  <a:schemeClr val="bg1"/>
                </a:solidFill>
                <a:cs typeface="Arial" charset="0"/>
              </a:rPr>
              <a:t>, для данного числа.</a:t>
            </a:r>
          </a:p>
        </p:txBody>
      </p:sp>
    </p:spTree>
    <p:extLst>
      <p:ext uri="{BB962C8B-B14F-4D97-AF65-F5344CB8AC3E}">
        <p14:creationId xmlns:p14="http://schemas.microsoft.com/office/powerpoint/2010/main" val="3086562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ООП: Объектно-ориентированное программирование.</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smtClean="0">
                <a:solidFill>
                  <a:schemeClr val="bg1"/>
                </a:solidFill>
              </a:rPr>
              <a:t>Три основых концепции:</a:t>
            </a:r>
          </a:p>
          <a:p>
            <a:r>
              <a:rPr lang="ru-RU" dirty="0" smtClean="0">
                <a:solidFill>
                  <a:schemeClr val="bg1"/>
                </a:solidFill>
              </a:rPr>
              <a:t>Инкапсуляция</a:t>
            </a:r>
          </a:p>
          <a:p>
            <a:r>
              <a:rPr lang="ru-RU" dirty="0" smtClean="0">
                <a:solidFill>
                  <a:schemeClr val="bg1"/>
                </a:solidFill>
              </a:rPr>
              <a:t>Наследование</a:t>
            </a:r>
          </a:p>
          <a:p>
            <a:r>
              <a:rPr lang="ru-RU" dirty="0" smtClean="0">
                <a:solidFill>
                  <a:schemeClr val="bg1"/>
                </a:solidFill>
              </a:rPr>
              <a:t>Полиморфизм</a:t>
            </a:r>
            <a:endParaRPr lang="ru-RU" dirty="0">
              <a:solidFill>
                <a:schemeClr val="bg1"/>
              </a:solidFill>
            </a:endParaRPr>
          </a:p>
          <a:p>
            <a:endParaRPr lang="en-US" dirty="0"/>
          </a:p>
        </p:txBody>
      </p:sp>
    </p:spTree>
    <p:extLst>
      <p:ext uri="{BB962C8B-B14F-4D97-AF65-F5344CB8AC3E}">
        <p14:creationId xmlns:p14="http://schemas.microsoft.com/office/powerpoint/2010/main" val="3676425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a:t>
            </a:r>
            <a:r>
              <a:rPr lang="ru-RU" sz="2400" dirty="0" smtClean="0">
                <a:solidFill>
                  <a:schemeClr val="bg1"/>
                </a:solidFill>
                <a:cs typeface="Times New Roman" pitchFamily="18" charset="0"/>
              </a:rPr>
              <a:t>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a:solidFill>
                  <a:schemeClr val="bg1"/>
                </a:solidFill>
                <a:latin typeface="+mj-lt"/>
              </a:rPr>
              <a:t>:</a:t>
            </a:r>
          </a:p>
          <a:p>
            <a:pPr eaLnBrk="1" hangingPunct="1"/>
            <a:r>
              <a:rPr lang="en-US" sz="1400" dirty="0">
                <a:solidFill>
                  <a:schemeClr val="bg1"/>
                </a:solidFill>
                <a:latin typeface="+mj-lt"/>
              </a:rPr>
              <a:t>	</a:t>
            </a:r>
            <a:endParaRPr lang="ru-RU" sz="1400" dirty="0">
              <a:solidFill>
                <a:schemeClr val="bg1"/>
              </a:solidFill>
              <a:latin typeface="+mj-lt"/>
            </a:endParaRPr>
          </a:p>
          <a:p>
            <a:pPr eaLnBrk="1" hangingPunct="1"/>
            <a:r>
              <a:rPr lang="ru-RU" sz="1400" b="1" dirty="0">
                <a:solidFill>
                  <a:schemeClr val="bg1"/>
                </a:solidFill>
                <a:latin typeface="+mj-lt"/>
              </a:rPr>
              <a:t>	Поля</a:t>
            </a:r>
            <a:r>
              <a:rPr lang="en-US" sz="1400" b="1" dirty="0">
                <a:solidFill>
                  <a:schemeClr val="bg1"/>
                </a:solidFill>
                <a:latin typeface="+mj-lt"/>
              </a:rPr>
              <a:t>:</a:t>
            </a:r>
            <a:r>
              <a:rPr lang="en-US" sz="1400" dirty="0">
                <a:solidFill>
                  <a:schemeClr val="bg1"/>
                </a:solidFill>
                <a:latin typeface="+mj-lt"/>
              </a:rPr>
              <a:t> </a:t>
            </a:r>
            <a:r>
              <a:rPr lang="ru-RU" sz="1400" dirty="0">
                <a:solidFill>
                  <a:schemeClr val="bg1"/>
                </a:solidFill>
                <a:latin typeface="+mj-lt"/>
              </a:rPr>
              <a:t>Переменные и объекты любого типа, могут быть константами.</a:t>
            </a:r>
          </a:p>
          <a:p>
            <a:pPr eaLnBrk="1" hangingPunct="1"/>
            <a:r>
              <a:rPr lang="ru-RU" sz="1400" dirty="0">
                <a:solidFill>
                  <a:schemeClr val="bg1"/>
                </a:solidFill>
                <a:latin typeface="+mj-lt"/>
              </a:rPr>
              <a:t>	</a:t>
            </a:r>
          </a:p>
          <a:p>
            <a:pPr eaLnBrk="1" hangingPunct="1"/>
            <a:r>
              <a:rPr lang="ru-RU" sz="1400" b="1" dirty="0">
                <a:solidFill>
                  <a:schemeClr val="bg1"/>
                </a:solidFill>
              </a:rPr>
              <a:t>	Свойства: </a:t>
            </a:r>
            <a:r>
              <a:rPr lang="ru-RU" sz="1400" dirty="0">
                <a:solidFill>
                  <a:schemeClr val="bg1"/>
                </a:solidFill>
              </a:rPr>
              <a:t>Предоставляют доступ к закрытым полям класса.</a:t>
            </a:r>
          </a:p>
          <a:p>
            <a:pPr eaLnBrk="1" hangingPunct="1"/>
            <a:r>
              <a:rPr lang="ru-RU" sz="1400" b="1" dirty="0">
                <a:solidFill>
                  <a:schemeClr val="bg1"/>
                </a:solidFill>
              </a:rPr>
              <a:t>	</a:t>
            </a:r>
          </a:p>
          <a:p>
            <a:pPr eaLnBrk="1" hangingPunct="1"/>
            <a:r>
              <a:rPr lang="ru-RU" sz="1400" b="1" dirty="0">
                <a:solidFill>
                  <a:schemeClr val="bg1"/>
                </a:solidFill>
                <a:latin typeface="+mj-lt"/>
              </a:rPr>
              <a:t>	Методы</a:t>
            </a:r>
            <a:r>
              <a:rPr lang="en-US" sz="1400" b="1" dirty="0">
                <a:solidFill>
                  <a:schemeClr val="bg1"/>
                </a:solidFill>
                <a:latin typeface="+mj-lt"/>
              </a:rPr>
              <a:t>:</a:t>
            </a:r>
            <a:r>
              <a:rPr lang="ru-RU" sz="1400" dirty="0">
                <a:solidFill>
                  <a:schemeClr val="bg1"/>
                </a:solidFill>
                <a:latin typeface="+mj-lt"/>
              </a:rPr>
              <a:t> Пользовательские функции, описывающие функциональность класса.</a:t>
            </a:r>
          </a:p>
          <a:p>
            <a:pPr eaLnBrk="1" hangingPunct="1"/>
            <a:r>
              <a:rPr lang="ru-RU" sz="1400" dirty="0">
                <a:solidFill>
                  <a:schemeClr val="bg1"/>
                </a:solidFill>
                <a:latin typeface="+mj-lt"/>
              </a:rPr>
              <a:t>	</a:t>
            </a:r>
          </a:p>
          <a:p>
            <a:pPr eaLnBrk="1" hangingPunct="1"/>
            <a:r>
              <a:rPr lang="ru-RU" sz="1400" b="1" dirty="0">
                <a:solidFill>
                  <a:schemeClr val="bg1"/>
                </a:solidFill>
                <a:latin typeface="+mj-lt"/>
              </a:rPr>
              <a:t>	Конструкторы</a:t>
            </a:r>
            <a:r>
              <a:rPr lang="en-US" sz="1400" b="1" dirty="0">
                <a:solidFill>
                  <a:schemeClr val="bg1"/>
                </a:solidFill>
                <a:latin typeface="+mj-lt"/>
              </a:rPr>
              <a:t>: </a:t>
            </a:r>
            <a:r>
              <a:rPr lang="ru-RU" sz="1400" dirty="0">
                <a:solidFill>
                  <a:schemeClr val="bg1"/>
                </a:solidFill>
                <a:latin typeface="+mj-lt"/>
              </a:rPr>
              <a:t>Функции, предназначенная для инициализации начальных значений класса.</a:t>
            </a: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Индексаторы</a:t>
            </a:r>
            <a:r>
              <a:rPr lang="en-US" sz="1400" b="1" dirty="0">
                <a:solidFill>
                  <a:schemeClr val="bg1"/>
                </a:solidFill>
                <a:latin typeface="+mj-lt"/>
              </a:rPr>
              <a:t>: </a:t>
            </a:r>
            <a:r>
              <a:rPr lang="ru-RU" sz="1400" dirty="0">
                <a:solidFill>
                  <a:schemeClr val="bg1"/>
                </a:solidFill>
                <a:latin typeface="+mj-lt"/>
              </a:rPr>
              <a:t>Особое свойство, принимающее в качестве дополнительного параметра 		индекс элемента.</a:t>
            </a:r>
            <a:endParaRPr lang="be-BY" sz="1400" dirty="0">
              <a:solidFill>
                <a:schemeClr val="bg1"/>
              </a:solidFill>
              <a:latin typeface="+mj-lt"/>
            </a:endParaRP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Вложенные типы</a:t>
            </a:r>
            <a:r>
              <a:rPr lang="en-US" sz="1400" b="1" dirty="0">
                <a:solidFill>
                  <a:schemeClr val="bg1"/>
                </a:solidFill>
                <a:latin typeface="+mj-lt"/>
              </a:rPr>
              <a:t>: </a:t>
            </a:r>
            <a:r>
              <a:rPr lang="ru-RU" sz="1400" dirty="0">
                <a:solidFill>
                  <a:schemeClr val="bg1"/>
                </a:solidFill>
                <a:latin typeface="+mj-lt"/>
              </a:rPr>
              <a:t>В классе могут описываться другие классы, а также структуры и 			перечисления, предназначенные для вспомогательных целей</a:t>
            </a:r>
            <a:r>
              <a:rPr lang="ru-RU" sz="1400" dirty="0" smtClean="0">
                <a:solidFill>
                  <a:schemeClr val="bg1"/>
                </a:solidFill>
                <a:latin typeface="+mj-lt"/>
              </a:rPr>
              <a:t>.</a:t>
            </a:r>
          </a:p>
          <a:p>
            <a:pPr eaLnBrk="1" hangingPunct="1"/>
            <a:endParaRPr lang="ru-RU" sz="1400" dirty="0" smtClean="0">
              <a:solidFill>
                <a:schemeClr val="bg1"/>
              </a:solidFill>
              <a:latin typeface="+mj-lt"/>
            </a:endParaRPr>
          </a:p>
          <a:p>
            <a:pPr eaLnBrk="1" hangingPunct="1"/>
            <a:r>
              <a:rPr lang="ru-RU" sz="1400" b="1" dirty="0">
                <a:solidFill>
                  <a:schemeClr val="bg1"/>
                </a:solidFill>
              </a:rPr>
              <a:t>	Финализатор</a:t>
            </a:r>
            <a:r>
              <a:rPr lang="en-US" sz="1400" b="1" dirty="0">
                <a:solidFill>
                  <a:schemeClr val="bg1"/>
                </a:solidFill>
              </a:rPr>
              <a:t>:</a:t>
            </a:r>
            <a:r>
              <a:rPr lang="ru-RU" sz="1400" dirty="0">
                <a:solidFill>
                  <a:schemeClr val="bg1"/>
                </a:solidFill>
              </a:rPr>
              <a:t> Специальный метод предназначенный для освобождения ресурсов при 		удалении класса</a:t>
            </a:r>
            <a:r>
              <a:rPr lang="ru-RU" sz="1400" dirty="0" smtClean="0">
                <a:solidFill>
                  <a:schemeClr val="bg1"/>
                </a:solidFill>
              </a:rPr>
              <a:t>.</a:t>
            </a:r>
            <a:endParaRPr lang="ru-RU" sz="1400" dirty="0">
              <a:solidFill>
                <a:schemeClr val="bg1"/>
              </a:solidFill>
              <a:latin typeface="+mj-lt"/>
            </a:endParaRPr>
          </a:p>
        </p:txBody>
      </p:sp>
    </p:spTree>
    <p:extLst>
      <p:ext uri="{BB962C8B-B14F-4D97-AF65-F5344CB8AC3E}">
        <p14:creationId xmlns:p14="http://schemas.microsoft.com/office/powerpoint/2010/main" val="2459865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//Констанда 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a:t>
            </a:r>
            <a:r>
              <a:rPr lang="ru-RU" sz="1600" dirty="0" smtClean="0">
                <a:solidFill>
                  <a:schemeClr val="bg1"/>
                </a:solidFill>
              </a:rPr>
              <a:t>доступа</a:t>
            </a:r>
            <a:r>
              <a:rPr lang="en-US" sz="1600" dirty="0" smtClean="0">
                <a:solidFill>
                  <a:schemeClr val="bg1"/>
                </a:solidFill>
              </a:rPr>
              <a:t> (access modifier)</a:t>
            </a:r>
            <a:r>
              <a:rPr lang="ru-RU" sz="1600" dirty="0" smtClean="0">
                <a:solidFill>
                  <a:schemeClr val="bg1"/>
                </a:solidFill>
              </a:rPr>
              <a:t>. </a:t>
            </a:r>
            <a:r>
              <a:rPr lang="ru-RU" sz="1600" dirty="0">
                <a:solidFill>
                  <a:schemeClr val="bg1"/>
                </a:solidFill>
              </a:rPr>
              <a:t>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r>
              <a:rPr lang="en-US" sz="1600" b="1" dirty="0" smtClean="0">
                <a:solidFill>
                  <a:schemeClr val="bg1"/>
                </a:solidFill>
                <a:latin typeface="Courier New" pitchFamily="49" charset="0"/>
                <a:cs typeface="Courier New" pitchFamily="49" charset="0"/>
              </a:rPr>
              <a:t>.</a:t>
            </a:r>
            <a:r>
              <a:rPr lang="ru-RU" sz="1600" dirty="0">
                <a:solidFill>
                  <a:schemeClr val="bg1"/>
                </a:solidFill>
              </a:rPr>
              <a:t> Перед каждой </a:t>
            </a:r>
            <a:r>
              <a:rPr lang="ru-RU" sz="1600" dirty="0" smtClean="0">
                <a:solidFill>
                  <a:schemeClr val="bg1"/>
                </a:solidFill>
              </a:rPr>
              <a:t>Всего в языке определено 5 модификаторов доступа (</a:t>
            </a:r>
            <a:r>
              <a:rPr lang="en-US" sz="1600" dirty="0" smtClean="0">
                <a:solidFill>
                  <a:schemeClr val="bg1"/>
                </a:solidFill>
              </a:rPr>
              <a:t>public, protected, private, internal, protected internal</a:t>
            </a:r>
            <a:r>
              <a:rPr lang="ru-RU" sz="1600" dirty="0" smtClean="0">
                <a:solidFill>
                  <a:schemeClr val="bg1"/>
                </a:solidFill>
              </a:rPr>
              <a:t>), но мы начнем всего с двух:</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private </a:t>
            </a:r>
            <a:r>
              <a:rPr lang="ru-RU" sz="1600" dirty="0">
                <a:solidFill>
                  <a:schemeClr val="bg1"/>
                </a:solidFill>
                <a:cs typeface="Arial" charset="0"/>
              </a:rPr>
              <a:t>Элемент доступен только в том типе, в котором он определен</a:t>
            </a:r>
            <a:r>
              <a:rPr lang="ru-RU" sz="1600" dirty="0" smtClean="0">
                <a:solidFill>
                  <a:schemeClr val="bg1"/>
                </a:solidFill>
                <a:cs typeface="Arial" charset="0"/>
              </a:rPr>
              <a:t>.</a:t>
            </a:r>
            <a:endParaRPr lang="ru-RU" sz="1600" b="1" dirty="0">
              <a:solidFill>
                <a:schemeClr val="bg1"/>
              </a:solidFill>
            </a:endParaRPr>
          </a:p>
        </p:txBody>
      </p:sp>
    </p:spTree>
    <p:extLst>
      <p:ext uri="{BB962C8B-B14F-4D97-AF65-F5344CB8AC3E}">
        <p14:creationId xmlns:p14="http://schemas.microsoft.com/office/powerpoint/2010/main" val="637846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&lt;</a:t>
            </a:r>
            <a:r>
              <a:rPr lang="ru-RU" sz="1600" dirty="0">
                <a:solidFill>
                  <a:schemeClr val="bg1"/>
                </a:solidFill>
              </a:rPr>
              <a:t>Описание 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657225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 name="TextBox 6"/>
          <p:cNvSpPr txBox="1"/>
          <p:nvPr/>
        </p:nvSpPr>
        <p:spPr>
          <a:xfrm>
            <a:off x="152400" y="215900"/>
            <a:ext cx="8839200" cy="1569660"/>
          </a:xfrm>
          <a:prstGeom prst="rect">
            <a:avLst/>
          </a:prstGeom>
          <a:noFill/>
        </p:spPr>
        <p:txBody>
          <a:bodyPr>
            <a:spAutoFit/>
          </a:bodyPr>
          <a:lstStyle/>
          <a:p>
            <a:pPr defTabSz="360000">
              <a:defRPr/>
            </a:pPr>
            <a:r>
              <a:rPr lang="en-US" sz="1200" dirty="0"/>
              <a:t>	</a:t>
            </a:r>
            <a:r>
              <a:rPr lang="ru-RU" sz="1200" dirty="0">
                <a:solidFill>
                  <a:schemeClr val="bg1"/>
                </a:solidFill>
              </a:rPr>
              <a:t>Существует 4 способа передать параметры в метод.</a:t>
            </a:r>
          </a:p>
          <a:p>
            <a:pPr marL="342900" indent="-342900" defTabSz="360000">
              <a:buFontTx/>
              <a:buAutoNum type="arabicPeriod"/>
              <a:defRPr/>
            </a:pPr>
            <a:r>
              <a:rPr lang="ru-RU" sz="1200" dirty="0">
                <a:solidFill>
                  <a:schemeClr val="bg1"/>
                </a:solidFill>
              </a:rPr>
              <a:t>По значению. В метод передается значение параметра.</a:t>
            </a:r>
          </a:p>
          <a:p>
            <a:pPr marL="342900" indent="-342900" defTabSz="360000">
              <a:buFontTx/>
              <a:buAutoNum type="arabicPeriod"/>
              <a:defRPr/>
            </a:pPr>
            <a:r>
              <a:rPr lang="ru-RU" sz="1200" dirty="0">
                <a:solidFill>
                  <a:schemeClr val="bg1"/>
                </a:solidFill>
              </a:rPr>
              <a:t>По ссылке (</a:t>
            </a:r>
            <a:r>
              <a:rPr lang="en-US" sz="1200" b="1" dirty="0">
                <a:solidFill>
                  <a:schemeClr val="bg1"/>
                </a:solidFill>
                <a:latin typeface="Courier New" pitchFamily="49" charset="0"/>
                <a:cs typeface="Courier New" pitchFamily="49" charset="0"/>
              </a:rPr>
              <a:t>ref</a:t>
            </a:r>
            <a:r>
              <a:rPr lang="ru-RU" sz="1200" dirty="0">
                <a:solidFill>
                  <a:schemeClr val="bg1"/>
                </a:solidFill>
              </a:rPr>
              <a:t>). В</a:t>
            </a:r>
            <a:r>
              <a:rPr lang="en-US" sz="1200" dirty="0">
                <a:solidFill>
                  <a:schemeClr val="bg1"/>
                </a:solidFill>
              </a:rPr>
              <a:t> </a:t>
            </a:r>
            <a:r>
              <a:rPr lang="ru-RU" sz="1200" dirty="0">
                <a:solidFill>
                  <a:schemeClr val="bg1"/>
                </a:solidFill>
              </a:rPr>
              <a:t>метод передается ссылка на параметр. При изменении значения параметра в вызванном методе, оно изменится и в вызывающем.</a:t>
            </a:r>
            <a:endParaRPr lang="ru-RU" sz="1200" b="1" dirty="0">
              <a:solidFill>
                <a:schemeClr val="bg1"/>
              </a:solidFill>
              <a:latin typeface="Courier New" pitchFamily="49" charset="0"/>
              <a:cs typeface="Courier New" pitchFamily="49" charset="0"/>
            </a:endParaRPr>
          </a:p>
          <a:p>
            <a:pPr marL="342900" indent="-342900" defTabSz="360000">
              <a:buFontTx/>
              <a:buAutoNum type="arabicPeriod"/>
              <a:defRPr/>
            </a:pPr>
            <a:r>
              <a:rPr lang="ru-RU" sz="1200" dirty="0">
                <a:solidFill>
                  <a:schemeClr val="bg1"/>
                </a:solidFill>
                <a:latin typeface="Arial" pitchFamily="34" charset="0"/>
                <a:cs typeface="Arial" pitchFamily="34" charset="0"/>
              </a:rPr>
              <a:t>Как выходной параметр (</a:t>
            </a:r>
            <a:r>
              <a:rPr lang="en-US" sz="1200" b="1" dirty="0">
                <a:solidFill>
                  <a:schemeClr val="bg1"/>
                </a:solidFill>
                <a:latin typeface="Courier New" pitchFamily="49" charset="0"/>
                <a:cs typeface="Courier New" pitchFamily="49" charset="0"/>
              </a:rPr>
              <a:t>out</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Работает как ссылка, но метод должен проинициализировать такой параметр, а также не может прочитать его значения.</a:t>
            </a:r>
          </a:p>
          <a:p>
            <a:pPr marL="342900" indent="-342900" defTabSz="360000">
              <a:buFontTx/>
              <a:buAutoNum type="arabicPeriod"/>
              <a:defRPr/>
            </a:pPr>
            <a:r>
              <a:rPr lang="ru-RU" sz="1200" dirty="0">
                <a:solidFill>
                  <a:schemeClr val="bg1"/>
                </a:solidFill>
                <a:latin typeface="Arial" pitchFamily="34" charset="0"/>
                <a:cs typeface="Arial" pitchFamily="34" charset="0"/>
              </a:rPr>
              <a:t>Как список параметров (</a:t>
            </a:r>
            <a:r>
              <a:rPr lang="en-US" sz="1200" b="1" dirty="0">
                <a:solidFill>
                  <a:schemeClr val="bg1"/>
                </a:solidFill>
                <a:latin typeface="Courier New" pitchFamily="49" charset="0"/>
                <a:cs typeface="Courier New" pitchFamily="49" charset="0"/>
              </a:rPr>
              <a:t>params</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Метод может принмать неограниченное число параметров данного типа</a:t>
            </a:r>
            <a:r>
              <a:rPr lang="ru-RU" sz="1200" dirty="0" smtClean="0">
                <a:solidFill>
                  <a:schemeClr val="bg1"/>
                </a:solidFill>
                <a:latin typeface="Arial" pitchFamily="34" charset="0"/>
                <a:cs typeface="Arial" pitchFamily="34" charset="0"/>
              </a:rPr>
              <a:t>.</a:t>
            </a:r>
            <a:endParaRPr lang="en-US" sz="1200" dirty="0" smtClean="0">
              <a:solidFill>
                <a:schemeClr val="bg1"/>
              </a:solidFill>
              <a:latin typeface="Arial" pitchFamily="34" charset="0"/>
              <a:cs typeface="Arial" pitchFamily="34" charset="0"/>
            </a:endParaRPr>
          </a:p>
          <a:p>
            <a:pPr marL="342900" indent="-342900" defTabSz="360000">
              <a:buFontTx/>
              <a:buAutoNum type="arabicPeriod"/>
              <a:defRPr/>
            </a:pPr>
            <a:r>
              <a:rPr lang="en-US" sz="1200" dirty="0" smtClean="0">
                <a:solidFill>
                  <a:schemeClr val="bg1"/>
                </a:solidFill>
                <a:latin typeface="Arial" pitchFamily="34" charset="0"/>
                <a:cs typeface="Arial" pitchFamily="34" charset="0"/>
              </a:rPr>
              <a:t>Optional </a:t>
            </a:r>
            <a:r>
              <a:rPr lang="ru-RU" sz="1200" dirty="0" smtClean="0">
                <a:solidFill>
                  <a:schemeClr val="bg1"/>
                </a:solidFill>
                <a:latin typeface="Arial" pitchFamily="34" charset="0"/>
                <a:cs typeface="Arial" pitchFamily="34" charset="0"/>
              </a:rPr>
              <a:t>параметры</a:t>
            </a:r>
            <a:endParaRPr lang="ru-RU" sz="1200" dirty="0">
              <a:solidFill>
                <a:schemeClr val="bg1"/>
              </a:solidFill>
              <a:latin typeface="Arial" pitchFamily="34" charset="0"/>
              <a:cs typeface="Arial" pitchFamily="34" charset="0"/>
            </a:endParaRPr>
          </a:p>
        </p:txBody>
      </p:sp>
      <p:sp>
        <p:nvSpPr>
          <p:cNvPr id="40961" name="Rectangle 1"/>
          <p:cNvSpPr>
            <a:spLocks noChangeArrowheads="1"/>
          </p:cNvSpPr>
          <p:nvPr/>
        </p:nvSpPr>
        <p:spPr bwMode="auto">
          <a:xfrm>
            <a:off x="304800" y="1754009"/>
            <a:ext cx="8610600" cy="486287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SimleParams(int x,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RefParams(int x, int y, ref int z</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z = x * y * z;</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OutParams(int x, int y, out int res</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res =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SumOfParamsList(params int[] list)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sum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(int val in </a:t>
            </a:r>
            <a:r>
              <a:rPr lang="be-BY" sz="1000" dirty="0" smtClean="0">
                <a:solidFill>
                  <a:schemeClr val="bg1"/>
                </a:solidFill>
                <a:latin typeface="Courier New" pitchFamily="49" charset="0"/>
                <a:ea typeface="Calibri" pitchFamily="34" charset="0"/>
                <a:cs typeface="Courier New" pitchFamily="49" charset="0"/>
              </a:rPr>
              <a:t>list) sum </a:t>
            </a:r>
            <a:r>
              <a:rPr lang="be-BY" sz="1000" dirty="0">
                <a:solidFill>
                  <a:schemeClr val="bg1"/>
                </a:solidFill>
                <a:latin typeface="Courier New" pitchFamily="49" charset="0"/>
                <a:ea typeface="Calibri" pitchFamily="34" charset="0"/>
                <a:cs typeface="Courier New" pitchFamily="49" charset="0"/>
              </a:rPr>
              <a:t>+= val;</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sum;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a=5, b=15, c=2;</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Console.WriteLine("Simple params : " + SimleParams(a, b).ToString());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RefParams(a, b, ref c);              //Передача ссылка на С</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Console.WriteLine("Reference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OutParams(a, b, out c);              //Передача ссылки на С как выходного параметра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Console.WriteLine("Out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 = SumOfParamsList(a, b, c, 10, 20, 30, 40);  //Использование списка параметров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Console.WriteLine("Sum = " + s.ToString());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544702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dirty="0" smtClean="0">
                <a:solidFill>
                  <a:prstClr val="white"/>
                </a:solidFill>
                <a:cs typeface="Times New Roman" pitchFamily="18" charset="0"/>
              </a:rPr>
              <a:t>Static </a:t>
            </a:r>
            <a:r>
              <a:rPr lang="ru-RU" sz="2400" dirty="0" smtClean="0">
                <a:solidFill>
                  <a:prstClr val="white"/>
                </a:solidFill>
                <a:cs typeface="Times New Roman" pitchFamily="18" charset="0"/>
              </a:rPr>
              <a:t>члены класса.</a:t>
            </a:r>
            <a:endParaRPr lang="en-US" sz="2400" dirty="0">
              <a:solidFill>
                <a:prstClr val="white"/>
              </a:solidFill>
              <a:cs typeface="Times New Roman" pitchFamily="18" charset="0"/>
            </a:endParaRPr>
          </a:p>
        </p:txBody>
      </p:sp>
      <p:sp>
        <p:nvSpPr>
          <p:cNvPr id="37890" name="Rectangle 2"/>
          <p:cNvSpPr>
            <a:spLocks noChangeArrowheads="1"/>
          </p:cNvSpPr>
          <p:nvPr/>
        </p:nvSpPr>
        <p:spPr bwMode="auto">
          <a:xfrm>
            <a:off x="381000" y="499901"/>
            <a:ext cx="8382000" cy="206210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600" dirty="0" smtClean="0">
                <a:solidFill>
                  <a:prstClr val="white"/>
                </a:solidFill>
                <a:latin typeface="Courier New" pitchFamily="49" charset="0"/>
                <a:ea typeface="Calibri" pitchFamily="34" charset="0"/>
                <a:cs typeface="Courier New" pitchFamily="49" charset="0"/>
              </a:rPr>
              <a:t>class </a:t>
            </a:r>
            <a:r>
              <a:rPr lang="be-BY" sz="1600" dirty="0">
                <a:solidFill>
                  <a:prstClr val="white"/>
                </a:solidFill>
                <a:latin typeface="Courier New" pitchFamily="49" charset="0"/>
                <a:ea typeface="Calibri" pitchFamily="34" charset="0"/>
                <a:cs typeface="Courier New" pitchFamily="49" charset="0"/>
              </a:rPr>
              <a:t>MyClass</a:t>
            </a:r>
          </a:p>
          <a:p>
            <a:pPr eaLnBrk="0" hangingPunct="0">
              <a:defRPr/>
            </a:pP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SomeText = "... ..."</a:t>
            </a:r>
            <a:r>
              <a:rPr lang="be-BY" sz="1600" dirty="0" smtClean="0">
                <a:solidFill>
                  <a:prstClr val="white"/>
                </a:solidFill>
                <a:latin typeface="Courier New" pitchFamily="49" charset="0"/>
                <a:ea typeface="Calibri" pitchFamily="34" charset="0"/>
                <a:cs typeface="Courier New" pitchFamily="49" charset="0"/>
              </a:rPr>
              <a:t>;</a:t>
            </a:r>
            <a:endParaRPr lang="en-US" sz="1600" dirty="0" smtClean="0">
              <a:solidFill>
                <a:prstClr val="white"/>
              </a:solidFill>
              <a:latin typeface="Courier New" pitchFamily="49" charset="0"/>
              <a:ea typeface="Calibri" pitchFamily="34" charset="0"/>
              <a:cs typeface="Courier New" pitchFamily="49" charset="0"/>
            </a:endParaRP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public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GetText()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return SomeText;</a:t>
            </a: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endParaRPr lang="be-BY" sz="1600" dirty="0">
              <a:solidFill>
                <a:prstClr val="white"/>
              </a:solidFill>
              <a:latin typeface="Courier New" pitchFamily="49" charset="0"/>
              <a:ea typeface="Calibri" pitchFamily="34" charset="0"/>
              <a:cs typeface="Courier New" pitchFamily="49" charset="0"/>
            </a:endParaRPr>
          </a:p>
          <a:p>
            <a:pPr eaLnBrk="0" hangingPunct="0">
              <a:defRPr/>
            </a:pPr>
            <a:r>
              <a:rPr lang="be-BY" sz="1600" dirty="0">
                <a:solidFill>
                  <a:prstClr val="white"/>
                </a:solidFill>
                <a:latin typeface="Courier New" pitchFamily="49" charset="0"/>
                <a:ea typeface="Calibri" pitchFamily="34" charset="0"/>
                <a:cs typeface="Courier New" pitchFamily="49" charset="0"/>
              </a:rPr>
              <a:t> </a:t>
            </a: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p:txBody>
      </p:sp>
      <p:sp>
        <p:nvSpPr>
          <p:cNvPr id="5125" name="TextBox 6"/>
          <p:cNvSpPr txBox="1">
            <a:spLocks noChangeArrowheads="1"/>
          </p:cNvSpPr>
          <p:nvPr/>
        </p:nvSpPr>
        <p:spPr bwMode="auto">
          <a:xfrm>
            <a:off x="381000" y="2753633"/>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prstClr val="white"/>
                </a:solidFill>
              </a:rPr>
              <a:t>Значения </a:t>
            </a:r>
            <a:r>
              <a:rPr lang="en-US" sz="1600" dirty="0" smtClean="0">
                <a:solidFill>
                  <a:prstClr val="white"/>
                </a:solidFill>
              </a:rPr>
              <a:t>static </a:t>
            </a:r>
            <a:r>
              <a:rPr lang="ru-RU" sz="1600" dirty="0" smtClean="0">
                <a:solidFill>
                  <a:prstClr val="white"/>
                </a:solidFill>
              </a:rPr>
              <a:t>полей хранятся в одном экземпляре для каждого класса.</a:t>
            </a:r>
          </a:p>
          <a:p>
            <a:pPr eaLnBrk="1" hangingPunct="1"/>
            <a:endParaRPr lang="ru-RU" sz="1600" dirty="0">
              <a:solidFill>
                <a:prstClr val="white"/>
              </a:solidFill>
            </a:endParaRPr>
          </a:p>
          <a:p>
            <a:pPr eaLnBrk="1" hangingPunct="1"/>
            <a:r>
              <a:rPr lang="ru-RU" sz="1600" dirty="0" smtClean="0">
                <a:solidFill>
                  <a:prstClr val="white"/>
                </a:solidFill>
              </a:rPr>
              <a:t>К </a:t>
            </a:r>
            <a:r>
              <a:rPr lang="en-US" sz="1600" dirty="0" smtClean="0">
                <a:solidFill>
                  <a:prstClr val="white"/>
                </a:solidFill>
              </a:rPr>
              <a:t>static </a:t>
            </a:r>
            <a:r>
              <a:rPr lang="ru-RU" sz="1600" dirty="0" smtClean="0">
                <a:solidFill>
                  <a:prstClr val="white"/>
                </a:solidFill>
              </a:rPr>
              <a:t>полям могут обращаться только </a:t>
            </a:r>
            <a:r>
              <a:rPr lang="en-US" sz="1600" dirty="0" smtClean="0">
                <a:solidFill>
                  <a:prstClr val="white"/>
                </a:solidFill>
              </a:rPr>
              <a:t>static </a:t>
            </a:r>
            <a:r>
              <a:rPr lang="ru-RU" sz="1600" dirty="0" smtClean="0">
                <a:solidFill>
                  <a:prstClr val="white"/>
                </a:solidFill>
              </a:rPr>
              <a:t>методы.</a:t>
            </a:r>
            <a:r>
              <a:rPr lang="en-US" sz="1600" dirty="0" smtClean="0">
                <a:solidFill>
                  <a:prstClr val="white"/>
                </a:solidFill>
              </a:rPr>
              <a:t> </a:t>
            </a:r>
            <a:r>
              <a:rPr lang="ru-RU" sz="1600" dirty="0" smtClean="0">
                <a:solidFill>
                  <a:prstClr val="white"/>
                </a:solidFill>
              </a:rPr>
              <a:t>В свою очередь </a:t>
            </a:r>
            <a:r>
              <a:rPr lang="en-US" sz="1600" dirty="0" smtClean="0">
                <a:solidFill>
                  <a:prstClr val="white"/>
                </a:solidFill>
              </a:rPr>
              <a:t>static </a:t>
            </a:r>
            <a:r>
              <a:rPr lang="ru-RU" sz="1600" dirty="0" smtClean="0">
                <a:solidFill>
                  <a:prstClr val="white"/>
                </a:solidFill>
              </a:rPr>
              <a:t>методы не могут обращаться к экземплярным полям класса (без наличия экземляра своего класса)</a:t>
            </a:r>
            <a:endParaRPr lang="ru-RU" sz="1600" dirty="0">
              <a:solidFill>
                <a:prstClr val="white"/>
              </a:solidFill>
            </a:endParaRPr>
          </a:p>
        </p:txBody>
      </p:sp>
    </p:spTree>
    <p:extLst>
      <p:ext uri="{BB962C8B-B14F-4D97-AF65-F5344CB8AC3E}">
        <p14:creationId xmlns:p14="http://schemas.microsoft.com/office/powerpoint/2010/main" val="23848071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4.xml><?xml version="1.0" encoding="utf-8"?>
<a:theme xmlns:a="http://schemas.openxmlformats.org/drawingml/2006/main" name="2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3110</Words>
  <Application>Microsoft Office PowerPoint</Application>
  <PresentationFormat>On-screen Show (4:3)</PresentationFormat>
  <Paragraphs>797</Paragraphs>
  <Slides>38</Slides>
  <Notes>0</Notes>
  <HiddenSlides>1</HiddenSlides>
  <MMClips>0</MMClips>
  <ScaleCrop>false</ScaleCrop>
  <HeadingPairs>
    <vt:vector size="4" baseType="variant">
      <vt:variant>
        <vt:lpstr>Theme</vt:lpstr>
      </vt:variant>
      <vt:variant>
        <vt:i4>4</vt:i4>
      </vt:variant>
      <vt:variant>
        <vt:lpstr>Slide Titles</vt:lpstr>
      </vt:variant>
      <vt:variant>
        <vt:i4>38</vt:i4>
      </vt:variant>
    </vt:vector>
  </HeadingPairs>
  <TitlesOfParts>
    <vt:vector size="42" baseType="lpstr">
      <vt:lpstr>Office Theme</vt:lpstr>
      <vt:lpstr>1_Office Theme</vt:lpstr>
      <vt:lpstr>bel-hard-training</vt:lpstr>
      <vt:lpstr>2_Office Theme</vt:lpstr>
      <vt:lpstr>PowerPoint Presentation</vt:lpstr>
      <vt:lpstr>PowerPoint Presentation</vt:lpstr>
      <vt:lpstr>Материалы для обучения</vt:lpstr>
      <vt:lpstr>ООП: Объектно-ориентированное программирование.</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Автоматические свойства (auto-properties)</vt:lpstr>
      <vt:lpstr>PowerPoint Presentation</vt:lpstr>
      <vt:lpstr>Наследование</vt:lpstr>
      <vt:lpstr>Наследование и конструкторы</vt:lpstr>
      <vt:lpstr>PowerPoint Presentation</vt:lpstr>
      <vt:lpstr>Наследование. Модификатор доступа protected.</vt:lpstr>
      <vt:lpstr>PowerPoint Presentation</vt:lpstr>
      <vt:lpstr>PowerPoint Presentation</vt:lpstr>
      <vt:lpstr>PowerPoint Presentation</vt:lpstr>
      <vt:lpstr>PowerPoint Presentation</vt:lpstr>
      <vt:lpstr>PowerPoint Presentation</vt:lpstr>
      <vt:lpstr>PowerPoint Presentation</vt:lpstr>
      <vt:lpstr>Полезные интерфейсы в .NET</vt:lpstr>
      <vt:lpstr>Интерфейсы vs Абстрактные классы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2014-05-22T21:23:03Z</dcterms:modified>
</cp:coreProperties>
</file>