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9" r:id="rId4"/>
    <p:sldId id="266" r:id="rId5"/>
    <p:sldId id="259" r:id="rId6"/>
    <p:sldId id="284" r:id="rId7"/>
    <p:sldId id="285" r:id="rId8"/>
    <p:sldId id="277" r:id="rId9"/>
    <p:sldId id="270" r:id="rId10"/>
    <p:sldId id="271" r:id="rId11"/>
    <p:sldId id="265" r:id="rId12"/>
    <p:sldId id="292" r:id="rId13"/>
    <p:sldId id="272" r:id="rId14"/>
    <p:sldId id="267" r:id="rId15"/>
    <p:sldId id="291" r:id="rId16"/>
    <p:sldId id="287" r:id="rId17"/>
    <p:sldId id="288" r:id="rId18"/>
    <p:sldId id="289" r:id="rId19"/>
    <p:sldId id="290" r:id="rId20"/>
    <p:sldId id="261" r:id="rId21"/>
    <p:sldId id="274" r:id="rId22"/>
    <p:sldId id="281" r:id="rId23"/>
    <p:sldId id="275" r:id="rId24"/>
    <p:sldId id="276" r:id="rId25"/>
    <p:sldId id="268" r:id="rId26"/>
    <p:sldId id="286" r:id="rId27"/>
    <p:sldId id="279" r:id="rId28"/>
    <p:sldId id="283" r:id="rId29"/>
    <p:sldId id="278" r:id="rId30"/>
    <p:sldId id="280" r:id="rId31"/>
    <p:sldId id="273" r:id="rId32"/>
    <p:sldId id="260" r:id="rId33"/>
    <p:sldId id="282" r:id="rId34"/>
    <p:sldId id="264" r:id="rId35"/>
    <p:sldId id="262" r:id="rId36"/>
    <p:sldId id="263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16.07.2015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16.07.2015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16.07.2015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ArithmeticProgression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start,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 умолчанию компилятор C# игнорирует арифметическое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Использование checked блока заставляет выполнять проверку на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    для всех операций внутри него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Здесь это необходимо для правильной генерации последовательности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В случае переполнения генерируется System.OverflowException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checked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 = start;; current +=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).Take(10))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return </a:t>
            </a:r>
            <a:r>
              <a:rPr lang="ru-RU" sz="1600" dirty="0" smtClean="0"/>
              <a:t>возращает текущее значение из итерации. При следующеем обращении выполнение продолжится </a:t>
            </a:r>
            <a:r>
              <a:rPr lang="ru-RU" sz="1600" smtClean="0"/>
              <a:t>с последнего места.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break </a:t>
            </a:r>
            <a:r>
              <a:rPr lang="ru-RU" sz="1600" dirty="0" smtClean="0"/>
              <a:t>служит сигналом конца последовательности.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</a:t>
            </a:r>
            <a:r>
              <a:rPr lang="ru-RU" dirty="0" smtClean="0"/>
              <a:t>и рекурсия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Используем </a:t>
            </a:r>
            <a:r>
              <a:rPr lang="en-US" dirty="0" err="1" smtClean="0"/>
              <a:t>foreach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Позволяют добавлять методы к уже существующим классам без нарушения инкапсуляции.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Extensions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///&lt;summary&gt;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Вернет строку вида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2008-04-10T06:30:00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///&lt;/summary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ToIso8601String(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dt.ToString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s");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today = DateTime.UtcNow.ToIso8601String();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4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en-US" dirty="0" smtClean="0"/>
              <a:t>extension </a:t>
            </a:r>
            <a:r>
              <a:rPr lang="ru-RU" dirty="0" smtClean="0"/>
              <a:t>метод для класса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AppendFormatLine</a:t>
            </a:r>
            <a:r>
              <a:rPr lang="en-US" dirty="0" smtClean="0"/>
              <a:t>(string format, object[]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r>
              <a:rPr lang="ru-RU" dirty="0" smtClean="0"/>
              <a:t> – форматированный вывод строки заканчивающийся переводом строки.</a:t>
            </a:r>
            <a:r>
              <a:rPr lang="en-US" dirty="0" smtClean="0"/>
              <a:t> </a:t>
            </a:r>
            <a:r>
              <a:rPr lang="ru-RU" dirty="0" smtClean="0"/>
              <a:t>Он должен делать то же самое что и стандартный метод </a:t>
            </a:r>
            <a:r>
              <a:rPr lang="en-US" dirty="0" err="1" smtClean="0"/>
              <a:t>AppendFormat</a:t>
            </a:r>
            <a:r>
              <a:rPr lang="ru-RU" dirty="0"/>
              <a:t> </a:t>
            </a:r>
            <a:r>
              <a:rPr lang="ru-RU" dirty="0" smtClean="0"/>
              <a:t> с добавлением символов перевода строки </a:t>
            </a:r>
            <a:r>
              <a:rPr lang="en-US" dirty="0" smtClean="0"/>
              <a:t>(\r\n) </a:t>
            </a:r>
            <a:r>
              <a:rPr lang="ru-RU" dirty="0" smtClean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16632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Выведение тип-аргументов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(</a:t>
            </a:r>
            <a:r>
              <a:rPr lang="en-US" sz="3200" dirty="0" smtClean="0"/>
              <a:t>inference of type arguments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268760"/>
            <a:ext cx="83581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Для обобщенных </a:t>
            </a:r>
            <a:r>
              <a:rPr lang="en-US" sz="2000" dirty="0" smtClean="0"/>
              <a:t>(generic) </a:t>
            </a:r>
            <a:r>
              <a:rPr lang="ru-RU" sz="2000" dirty="0" smtClean="0"/>
              <a:t>методов компилятор автоматически определяет тип для тип-аргумента на основании аргументов метода. Например, метод </a:t>
            </a:r>
            <a:r>
              <a:rPr lang="en-US" sz="2000" dirty="0" smtClean="0"/>
              <a:t>Choose </a:t>
            </a:r>
            <a:r>
              <a:rPr lang="ru-RU" sz="2000" dirty="0" smtClean="0"/>
              <a:t>может быть вызван с явным указанием тип-аргумента, но это не обязательно: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376592" y="2560836"/>
            <a:ext cx="83581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Chooser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fr-FR" sz="1200" dirty="0" err="1">
                <a:solidFill>
                  <a:prstClr val="black"/>
                </a:solidFill>
                <a:latin typeface="Consolas"/>
              </a:rPr>
              <a:t>Choose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&lt;T&gt;(T first, T second)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rnd.Next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()%2 == 0 ? first : second;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Явное указание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тип-аргумента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избыточно т.к. компилятор может «угадать» его</a:t>
            </a:r>
            <a:endParaRPr lang="ru-RU" sz="1200" dirty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&gt;(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364" y="5013176"/>
            <a:ext cx="83581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 smtClean="0"/>
              <a:t>Короткий вариант </a:t>
            </a:r>
            <a:r>
              <a:rPr lang="ru-RU" sz="2200" dirty="0" smtClean="0"/>
              <a:t>вызова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7" name="Rectangle 6"/>
          <p:cNvSpPr/>
          <p:nvPr/>
        </p:nvSpPr>
        <p:spPr>
          <a:xfrm>
            <a:off x="395536" y="5373216"/>
            <a:ext cx="83581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29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Objects: </a:t>
            </a:r>
            <a:r>
              <a:rPr lang="ru-RU" dirty="0" smtClean="0"/>
              <a:t>Два синтаксиса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LINQ </a:t>
            </a:r>
            <a:r>
              <a:rPr lang="ru-RU" dirty="0" smtClean="0"/>
              <a:t>выражения можно писать используя специальный </a:t>
            </a:r>
            <a:r>
              <a:rPr lang="ru-RU" dirty="0" smtClean="0">
                <a:solidFill>
                  <a:srgbClr val="FFFF00"/>
                </a:solidFill>
              </a:rPr>
              <a:t>язык запросов</a:t>
            </a:r>
            <a:r>
              <a:rPr lang="ru-RU" dirty="0" smtClean="0"/>
              <a:t> и/или </a:t>
            </a:r>
            <a:r>
              <a:rPr lang="ru-RU" dirty="0" smtClean="0">
                <a:solidFill>
                  <a:srgbClr val="FFFF00"/>
                </a:solidFill>
              </a:rPr>
              <a:t>методы расширения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Они не отличаются по эффективности, а только по компактности записи. Поэтому выбирайте тот синтаксис который удобен лично вам.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3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LINQ </a:t>
            </a:r>
            <a:r>
              <a:rPr lang="ru-RU" sz="2400" dirty="0" smtClean="0"/>
              <a:t>нередко дает возможность решить задачу с помощью гораздо более короткого кода.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Для примера решим следующую задачу: Напишите функцию которая возвращает массив с информацией о расширениях файлов в указанной папке. При этом массив должен быть отсортирован по убыванию количества файлов с этим расширением, а если количество совпадает, то расшире</a:t>
            </a:r>
            <a:r>
              <a:rPr lang="ru-RU" sz="2400" dirty="0"/>
              <a:t>н</a:t>
            </a:r>
            <a:r>
              <a:rPr lang="ru-RU" sz="2400" dirty="0" smtClean="0"/>
              <a:t>ия должы идти в алфавитном порядке. Хранить данные будем в следующем классе: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5301208"/>
            <a:ext cx="8291264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ExtensioInfo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Extension;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Count;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97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без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48936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Собираем информацию о файлах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Dictionary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extCount.ContainsKey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(extension))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[extension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]++;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extCount.Add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1);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Копируем данные из хеш таблицы в массив и сортируем его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extensions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KeyValuePair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entry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extensions[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entry.Value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};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Array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.Sort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inf1, inf2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=&gt;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inf2.Count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 inf1.Count != 0 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inf2.Count - inf1.Count :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inf1.Extension.CompareTo(inf2.Extension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extensions;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97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используя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descending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}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ToArray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07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in C#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Enumerable.Where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Where() </a:t>
            </a:r>
            <a:r>
              <a:rPr lang="ru-RU" dirty="0" smtClean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Enumerable.Select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Any() </a:t>
            </a:r>
            <a:r>
              <a:rPr lang="ru-RU" dirty="0" smtClean="0"/>
              <a:t>и </a:t>
            </a:r>
            <a:r>
              <a:rPr lang="en-US" dirty="0" smtClean="0"/>
              <a:t>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Any() </a:t>
            </a:r>
            <a:r>
              <a:rPr lang="ru-RU" dirty="0" smtClean="0"/>
              <a:t>вызванный без аргументов вернет </a:t>
            </a:r>
            <a:r>
              <a:rPr lang="en-US" dirty="0" smtClean="0"/>
              <a:t>true </a:t>
            </a:r>
            <a:r>
              <a:rPr lang="ru-RU" dirty="0" smtClean="0"/>
              <a:t>если последовательность содержит хотя бы один элемент (то есть является не пустой) и </a:t>
            </a:r>
            <a:r>
              <a:rPr lang="en-US" dirty="0" smtClean="0"/>
              <a:t>false </a:t>
            </a:r>
            <a:r>
              <a:rPr lang="ru-RU" dirty="0" smtClean="0"/>
              <a:t>в </a:t>
            </a:r>
            <a:r>
              <a:rPr lang="ru-RU" smtClean="0"/>
              <a:t>противном случае;</a:t>
            </a:r>
            <a:endParaRPr lang="en-US" dirty="0" smtClean="0"/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</a:t>
            </a:r>
            <a:r>
              <a:rPr lang="en-US" dirty="0" smtClean="0"/>
              <a:t>) </a:t>
            </a:r>
            <a:r>
              <a:rPr lang="ru-RU" dirty="0" smtClean="0"/>
              <a:t>вернет </a:t>
            </a:r>
            <a:r>
              <a:rPr lang="en-US" dirty="0" smtClean="0"/>
              <a:t>true </a:t>
            </a:r>
            <a:r>
              <a:rPr lang="ru-RU" dirty="0" smtClean="0"/>
              <a:t>если </a:t>
            </a:r>
            <a:r>
              <a:rPr lang="ru-RU" dirty="0"/>
              <a:t>последовательность содержит хотя бы один </a:t>
            </a:r>
            <a:r>
              <a:rPr lang="ru-RU" dirty="0" smtClean="0"/>
              <a:t>элемент для которого предикат вернул </a:t>
            </a:r>
            <a:r>
              <a:rPr lang="en-US" dirty="0" smtClean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 smtClean="0"/>
          </a:p>
          <a:p>
            <a:r>
              <a:rPr lang="en-US" dirty="0" smtClean="0"/>
              <a:t>All()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All(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</a:t>
            </a:r>
            <a:r>
              <a:rPr lang="ru-RU" dirty="0" smtClean="0"/>
              <a:t>для всех элементов последовательности предикат </a:t>
            </a:r>
            <a:r>
              <a:rPr lang="ru-RU" dirty="0"/>
              <a:t>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First() </a:t>
            </a:r>
            <a:r>
              <a:rPr lang="ru-RU" dirty="0" smtClean="0"/>
              <a:t>и </a:t>
            </a:r>
            <a:r>
              <a:rPr lang="en-US" dirty="0" smtClean="0"/>
              <a:t>Last()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Возвращают первый или последний элемент.</a:t>
            </a:r>
            <a:r>
              <a:rPr lang="en-US" dirty="0" smtClean="0"/>
              <a:t> </a:t>
            </a:r>
            <a:r>
              <a:rPr lang="ru-RU" dirty="0" smtClean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 smtClean="0"/>
              <a:t>FirstOrDefault</a:t>
            </a:r>
            <a:r>
              <a:rPr lang="en-US" dirty="0" smtClean="0"/>
              <a:t>()/</a:t>
            </a:r>
            <a:r>
              <a:rPr lang="en-US" dirty="0" err="1" smtClean="0"/>
              <a:t>Last</a:t>
            </a:r>
            <a:r>
              <a:rPr lang="en-US" dirty="0" err="1"/>
              <a:t>O</a:t>
            </a:r>
            <a:r>
              <a:rPr lang="en-US" dirty="0" err="1" smtClean="0"/>
              <a:t>rDefault</a:t>
            </a:r>
            <a:r>
              <a:rPr lang="en-US" dirty="0" smtClean="0"/>
              <a:t>(). </a:t>
            </a:r>
            <a:r>
              <a:rPr lang="ru-RU" dirty="0" smtClean="0"/>
              <a:t>Они вернут первый элемент или значение по умолчанию</a:t>
            </a:r>
            <a:r>
              <a:rPr lang="en-US" dirty="0" smtClean="0"/>
              <a:t>: null </a:t>
            </a:r>
            <a:r>
              <a:rPr lang="ru-RU" dirty="0" smtClean="0"/>
              <a:t>для ссылочных типов, 0 для </a:t>
            </a:r>
            <a:r>
              <a:rPr lang="en-US" dirty="0" smtClean="0"/>
              <a:t>value </a:t>
            </a:r>
            <a:r>
              <a:rPr lang="ru-RU" dirty="0" smtClean="0"/>
              <a:t>типов.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smtClean="0"/>
              <a:t>Single</a:t>
            </a:r>
            <a:r>
              <a:rPr lang="en-US" dirty="0" smtClean="0"/>
              <a:t>() </a:t>
            </a:r>
            <a:r>
              <a:rPr lang="ru-RU" dirty="0" smtClean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Enumerable.GroupBy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460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Группировка данных по одному или нескольким признакам.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015405"/>
            <a:ext cx="814724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GroupBy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 =&gt;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OrderByDescending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(grp =&gt;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grp.Count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025551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descending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825751"/>
            <a:ext cx="8147248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        "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{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0}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 - 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extGroup.Key.PadRight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(4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383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Except()</a:t>
            </a:r>
          </a:p>
          <a:p>
            <a:r>
              <a:rPr lang="en-US" dirty="0"/>
              <a:t>Intersect()</a:t>
            </a:r>
          </a:p>
          <a:p>
            <a:r>
              <a:rPr lang="en-US" dirty="0"/>
              <a:t>Union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(1,2,3) + (3,4,5) = (1,2,3,4,5)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(1,2,3) + (3,4,5) = (</a:t>
            </a:r>
            <a:r>
              <a:rPr lang="en-US" dirty="0" smtClean="0"/>
              <a:t>1,2,3,3,4,5</a:t>
            </a:r>
            <a:r>
              <a:rPr lang="en-US" dirty="0"/>
              <a:t>)</a:t>
            </a:r>
            <a:endParaRPr lang="ru-RU" dirty="0" smtClean="0"/>
          </a:p>
          <a:p>
            <a:r>
              <a:rPr lang="en-US" dirty="0" smtClean="0"/>
              <a:t>Contains()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Сортировка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OrderBy</a:t>
            </a:r>
            <a:r>
              <a:rPr lang="en-US" dirty="0" smtClean="0"/>
              <a:t>()</a:t>
            </a:r>
            <a:r>
              <a:rPr lang="ru-RU" dirty="0" smtClean="0"/>
              <a:t> – сортировка по возрастанию.</a:t>
            </a:r>
          </a:p>
          <a:p>
            <a:r>
              <a:rPr lang="en-US" dirty="0" err="1" smtClean="0"/>
              <a:t>OrderByDescending</a:t>
            </a:r>
            <a:r>
              <a:rPr lang="en-US" dirty="0" smtClean="0"/>
              <a:t>()</a:t>
            </a:r>
            <a:r>
              <a:rPr lang="ru-RU" dirty="0"/>
              <a:t> – сортировка по </a:t>
            </a:r>
            <a:r>
              <a:rPr lang="ru-RU" dirty="0" smtClean="0"/>
              <a:t>убыванию.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Оба этих метод</a:t>
            </a:r>
            <a:r>
              <a:rPr lang="ru-RU" dirty="0"/>
              <a:t>а</a:t>
            </a:r>
            <a:r>
              <a:rPr lang="ru-RU" dirty="0" smtClean="0"/>
              <a:t> сортируют только по одному полю. Для указания дополнительных полей для сортировки используются методы </a:t>
            </a:r>
            <a:r>
              <a:rPr lang="en-US" dirty="0" err="1" smtClean="0"/>
              <a:t>ThenBy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ThenByDescending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ru-RU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минимальное значение</a:t>
            </a:r>
          </a:p>
          <a:p>
            <a:r>
              <a:rPr lang="en-US" dirty="0" smtClean="0"/>
              <a:t>Max</a:t>
            </a:r>
            <a:r>
              <a:rPr lang="ru-RU" dirty="0" smtClean="0"/>
              <a:t>() – максимальное значение</a:t>
            </a:r>
          </a:p>
          <a:p>
            <a:r>
              <a:rPr lang="en-US" dirty="0" smtClean="0"/>
              <a:t>Average</a:t>
            </a:r>
            <a:r>
              <a:rPr lang="ru-RU" dirty="0" smtClean="0"/>
              <a:t>() – среднее значение</a:t>
            </a:r>
          </a:p>
          <a:p>
            <a:r>
              <a:rPr lang="en-US" dirty="0" smtClean="0"/>
              <a:t>Sum</a:t>
            </a:r>
            <a:r>
              <a:rPr lang="ru-RU" dirty="0" smtClean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Cast&lt;T&gt;()</a:t>
            </a:r>
            <a:endParaRPr lang="en-US" dirty="0"/>
          </a:p>
          <a:p>
            <a:r>
              <a:rPr lang="en-US" dirty="0" err="1" smtClean="0"/>
              <a:t>OfType</a:t>
            </a:r>
            <a:r>
              <a:rPr lang="en-US" dirty="0" smtClean="0"/>
              <a:t>&lt;T&gt;()</a:t>
            </a:r>
            <a:endParaRPr lang="ru-RU" dirty="0" smtClean="0"/>
          </a:p>
          <a:p>
            <a:r>
              <a:rPr lang="en-US" dirty="0" smtClean="0"/>
              <a:t>Count()</a:t>
            </a:r>
            <a:r>
              <a:rPr lang="ru-RU" dirty="0" smtClean="0"/>
              <a:t>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ElementAt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Skip()/</a:t>
            </a:r>
            <a:r>
              <a:rPr lang="en-US" dirty="0" err="1" smtClean="0"/>
              <a:t>SkipWhile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Take()/</a:t>
            </a:r>
            <a:r>
              <a:rPr lang="en-US" dirty="0" err="1" smtClean="0"/>
              <a:t>TakeWhile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Reverse()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en-US" dirty="0" err="1" smtClean="0"/>
              <a:t>ToXXX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ToArray</a:t>
            </a:r>
            <a:r>
              <a:rPr lang="en-US" sz="2800" dirty="0" smtClean="0"/>
              <a:t>() </a:t>
            </a:r>
            <a:r>
              <a:rPr lang="ru-RU" sz="2800" dirty="0" smtClean="0"/>
              <a:t>– 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T[]</a:t>
            </a:r>
          </a:p>
          <a:p>
            <a:r>
              <a:rPr lang="en-US" sz="2800" dirty="0" err="1" smtClean="0"/>
              <a:t>ToList</a:t>
            </a:r>
            <a:r>
              <a:rPr lang="en-US" sz="2800" dirty="0" smtClean="0"/>
              <a:t>() </a:t>
            </a:r>
            <a:r>
              <a:rPr lang="ru-RU" sz="2800" dirty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List&lt;T&gt;</a:t>
            </a:r>
          </a:p>
          <a:p>
            <a:r>
              <a:rPr lang="en-US" sz="2800" dirty="0" err="1" smtClean="0"/>
              <a:t>ToDictionary</a:t>
            </a:r>
            <a:r>
              <a:rPr lang="en-US" sz="2800" dirty="0" smtClean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Dictionary&lt;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</a:t>
            </a:r>
            <a:r>
              <a:rPr lang="en-US" sz="2800" dirty="0" err="1" smtClean="0"/>
              <a:t>TValue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ToLookup</a:t>
            </a:r>
            <a:r>
              <a:rPr lang="en-US" sz="2800" dirty="0" smtClean="0"/>
              <a:t>()</a:t>
            </a:r>
            <a:r>
              <a:rPr lang="ru-RU" sz="2800" dirty="0"/>
              <a:t> </a:t>
            </a:r>
            <a:r>
              <a:rPr lang="en-US" sz="2800" dirty="0" smtClean="0"/>
              <a:t>- </a:t>
            </a:r>
            <a:r>
              <a:rPr lang="ru-RU" sz="2800" dirty="0" smtClean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Lookup&lt;</a:t>
            </a:r>
            <a:r>
              <a:rPr lang="en-US" sz="2800" dirty="0" err="1" smtClean="0"/>
              <a:t>TKey</a:t>
            </a:r>
            <a:r>
              <a:rPr lang="en-US" sz="2800" dirty="0"/>
              <a:t>, </a:t>
            </a:r>
            <a:r>
              <a:rPr lang="en-US" sz="2800" dirty="0" err="1" smtClean="0"/>
              <a:t>TElement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ToEnumerable</a:t>
            </a:r>
            <a:r>
              <a:rPr lang="en-US" sz="2800" dirty="0" smtClean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Ключевые слова </a:t>
            </a:r>
            <a:r>
              <a:rPr lang="en-US" dirty="0" smtClean="0"/>
              <a:t>LINQ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87268"/>
              </p:ext>
            </p:extLst>
          </p:nvPr>
        </p:nvGraphicFramePr>
        <p:xfrm>
          <a:off x="534380" y="1268760"/>
          <a:ext cx="8075240" cy="5303410"/>
        </p:xfrm>
        <a:graphic>
          <a:graphicData uri="http://schemas.openxmlformats.org/drawingml/2006/table">
            <a:tbl>
              <a:tblPr/>
              <a:tblGrid>
                <a:gridCol w="1013284"/>
                <a:gridCol w="7061956"/>
              </a:tblGrid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from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</a:t>
                      </a:r>
                      <a:r>
                        <a:rPr lang="ru-RU" sz="1400" baseline="0" dirty="0" smtClean="0"/>
                        <a:t> источник данных и переменную итерации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where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Фильтрация элементов с</a:t>
                      </a:r>
                      <a:r>
                        <a:rPr lang="ru-RU" sz="1400" baseline="0" dirty="0" smtClean="0"/>
                        <a:t> помощью одного</a:t>
                      </a:r>
                      <a:r>
                        <a:rPr lang="ru-RU" sz="1400" dirty="0" smtClean="0"/>
                        <a:t> или нескольких логических выражений разделенных логическим</a:t>
                      </a:r>
                      <a:r>
                        <a:rPr lang="ru-RU" sz="1400" baseline="0" dirty="0" smtClean="0"/>
                        <a:t> операторами И и ИЛИ </a:t>
                      </a:r>
                      <a:r>
                        <a:rPr lang="en-US" sz="1400" dirty="0" smtClean="0"/>
                        <a:t>( </a:t>
                      </a:r>
                      <a:r>
                        <a:rPr lang="en-US" sz="1400" dirty="0"/>
                        <a:t>&amp;&amp; or || </a:t>
                      </a:r>
                      <a:r>
                        <a:rPr lang="en-US" sz="1400" dirty="0" smtClean="0"/>
                        <a:t>).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Enumerable.Where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0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select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</a:t>
                      </a:r>
                      <a:r>
                        <a:rPr lang="ru-RU" sz="1400" baseline="0" dirty="0" smtClean="0"/>
                        <a:t> данные которые являются результатом запроса.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Enumerable.Select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group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Группировка данных по указанному полю.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Enumerable.GroupBy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into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 идентификатор</a:t>
                      </a:r>
                      <a:r>
                        <a:rPr lang="ru-RU" sz="1400" baseline="0" dirty="0" smtClean="0"/>
                        <a:t> который может ссылаться на результаты операторов </a:t>
                      </a:r>
                      <a:r>
                        <a:rPr lang="en-US" sz="1400" baseline="0" dirty="0" smtClean="0"/>
                        <a:t>join, group </a:t>
                      </a:r>
                      <a:r>
                        <a:rPr lang="ru-RU" sz="1400" baseline="0" dirty="0" smtClean="0"/>
                        <a:t>или </a:t>
                      </a:r>
                      <a:r>
                        <a:rPr lang="en-US" sz="1400" baseline="0" dirty="0" smtClean="0"/>
                        <a:t>select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orderby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Сортирует</a:t>
                      </a:r>
                      <a:r>
                        <a:rPr lang="ru-RU" sz="1400" baseline="0" dirty="0" smtClean="0"/>
                        <a:t> результат запроса по убыванию или возрастанию.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Enumerable.OrderBy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Enumerable.OrderByDescending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Enumerable.ThenBy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err="1" smtClean="0"/>
                        <a:t>Enumerable.ThenByDescending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join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Объединяет</a:t>
                      </a:r>
                      <a:r>
                        <a:rPr lang="ru-RU" sz="1400" baseline="0" dirty="0" smtClean="0"/>
                        <a:t> несколько источников данных.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Enumerable.Join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smtClean="0"/>
                        <a:t>Enumerable. </a:t>
                      </a:r>
                      <a:r>
                        <a:rPr lang="en-US" sz="1400" baseline="0" dirty="0" err="1" smtClean="0"/>
                        <a:t>GroupJoin</a:t>
                      </a:r>
                      <a:r>
                        <a:rPr lang="en-US" sz="1400" baseline="0" dirty="0" smtClean="0"/>
                        <a:t>()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 переменную</a:t>
                      </a:r>
                      <a:r>
                        <a:rPr lang="ru-RU" sz="1400" baseline="0" dirty="0" smtClean="0"/>
                        <a:t> итерации для хранения промежуточных данных.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join.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equals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by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group.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err="1" smtClean="0"/>
                        <a:t>orderby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54926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6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984776"/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См. также </a:t>
            </a:r>
            <a:r>
              <a:rPr lang="en-US" smtClean="0"/>
              <a:t>tools-linqpad.docx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to </a:t>
            </a:r>
            <a:r>
              <a:rPr lang="en-US" dirty="0" smtClean="0"/>
              <a:t>Objects</a:t>
            </a:r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</a:p>
          <a:p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SQL</a:t>
            </a:r>
          </a:p>
          <a:p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r>
              <a:rPr lang="en-US" dirty="0"/>
              <a:t>Parallel 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 типизированные</a:t>
            </a:r>
            <a:br>
              <a:rPr lang="ru-RU" dirty="0" smtClean="0"/>
            </a:br>
            <a:r>
              <a:rPr lang="ru-RU" dirty="0" smtClean="0"/>
              <a:t>локальные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Ключевое слово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ru-RU" sz="1800" dirty="0" smtClean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  <a:endParaRPr lang="ru-RU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876451"/>
            <a:ext cx="8219256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decimal из-за использования decimal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a имеет тип int[]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 { 0, 1, 2 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list имеет тип List&lt;int&gt;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list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expr имееет тип IEnumerable&lt;Customer&gt;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или IQueryable&lt;Customer&gt;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expr =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customers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c.City ==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"London"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c;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типы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447616"/>
            <a:ext cx="821925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person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lang="en-US" altLang="ru-RU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Surname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"Константинопольский"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 = 34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212976"/>
            <a:ext cx="82192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Создаются используя</a:t>
            </a:r>
            <a:r>
              <a:rPr lang="en-US" sz="2000" dirty="0" smtClean="0"/>
              <a:t> </a:t>
            </a:r>
            <a:r>
              <a:rPr lang="ru-RU" sz="2000" dirty="0" smtClean="0"/>
              <a:t>синтаксис инициализатора объектов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Компилятор автоматически создает объявление класса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Разные экземпляры анонимного типа будут иметь одинаковый тип, если названия, типы и порядок свойств совпадает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Поля объекта анонимного типа доступны только для чтения</a:t>
            </a:r>
          </a:p>
        </p:txBody>
      </p:sp>
    </p:spTree>
    <p:extLst>
      <p:ext uri="{BB962C8B-B14F-4D97-AF65-F5344CB8AC3E}">
        <p14:creationId xmlns:p14="http://schemas.microsoft.com/office/powerpoint/2010/main" val="40017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IEnumerable&lt;T&gt;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Одноправленная неизменяемая последовательность элементов.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// См.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омментарий на следующем слайде о ключевом слове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checked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(numbers[i-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step);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1856</Words>
  <Application>Microsoft Office PowerPoint</Application>
  <PresentationFormat>On-screen Show (4:3)</PresentationFormat>
  <Paragraphs>343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Неявно типизированные локальные переменные</vt:lpstr>
      <vt:lpstr>Анонимные типы</vt:lpstr>
      <vt:lpstr>IEnumerable&lt;T&gt;</vt:lpstr>
      <vt:lpstr>Итераторы</vt:lpstr>
      <vt:lpstr>Итераторы и yield</vt:lpstr>
      <vt:lpstr>yield и рекурсия</vt:lpstr>
      <vt:lpstr>Extension методы</vt:lpstr>
      <vt:lpstr>Самостоятельное задание</vt:lpstr>
      <vt:lpstr>Лямбда-выражения (lambda expressions)</vt:lpstr>
      <vt:lpstr>Выведение тип-аргументов (inference of type arguments)</vt:lpstr>
      <vt:lpstr>LINQ to Objects: Два синтаксиса</vt:lpstr>
      <vt:lpstr>Преимущества LINQ</vt:lpstr>
      <vt:lpstr>Решение без LINQ</vt:lpstr>
      <vt:lpstr>Решение используя LINQ</vt:lpstr>
      <vt:lpstr>Класс System.Linq.Enumerable</vt:lpstr>
      <vt:lpstr>Enumerable.Where()</vt:lpstr>
      <vt:lpstr>Enumerable.Select()</vt:lpstr>
      <vt:lpstr>Enumerable: Any() и All()</vt:lpstr>
      <vt:lpstr>Enumerable: First() и Last()</vt:lpstr>
      <vt:lpstr>Enumerable: Single()</vt:lpstr>
      <vt:lpstr>Enumerable.GroupBy()</vt:lpstr>
      <vt:lpstr>Enumerable. Множества</vt:lpstr>
      <vt:lpstr>Enumerable. Сортировка</vt:lpstr>
      <vt:lpstr>Enumerable. Математика</vt:lpstr>
      <vt:lpstr>Enumerable. Другие методы</vt:lpstr>
      <vt:lpstr>Enumerable. ToXXX() методы</vt:lpstr>
      <vt:lpstr>PowerPoint Presentation</vt:lpstr>
      <vt:lpstr>Ключевые слова LINQ</vt:lpstr>
      <vt:lpstr>Библиотека morelinq</vt:lpstr>
      <vt:lpstr>Методы из библиотеки morelinq </vt:lpstr>
      <vt:lpstr>Методы из библиотеки morelinq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2015-07-15T21:09:59Z</dcterms:modified>
</cp:coreProperties>
</file>