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63" r:id="rId9"/>
    <p:sldId id="262" r:id="rId10"/>
    <p:sldId id="264" r:id="rId11"/>
    <p:sldId id="265" r:id="rId12"/>
    <p:sldId id="290" r:id="rId13"/>
    <p:sldId id="266" r:id="rId14"/>
    <p:sldId id="267" r:id="rId15"/>
    <p:sldId id="268" r:id="rId16"/>
    <p:sldId id="269" r:id="rId17"/>
    <p:sldId id="270" r:id="rId18"/>
    <p:sldId id="286" r:id="rId19"/>
    <p:sldId id="260" r:id="rId20"/>
    <p:sldId id="271" r:id="rId21"/>
    <p:sldId id="273" r:id="rId22"/>
    <p:sldId id="274" r:id="rId23"/>
    <p:sldId id="283" r:id="rId24"/>
    <p:sldId id="276" r:id="rId25"/>
    <p:sldId id="289" r:id="rId26"/>
    <p:sldId id="278" r:id="rId27"/>
    <p:sldId id="288" r:id="rId28"/>
    <p:sldId id="284" r:id="rId29"/>
    <p:sldId id="287" r:id="rId30"/>
    <p:sldId id="277" r:id="rId31"/>
    <p:sldId id="280" r:id="rId32"/>
    <p:sldId id="282" r:id="rId33"/>
    <p:sldId id="285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07.12.2014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07.12.2014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hfb.codeple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между элементом и атрибутом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Атрибуты лучще подходят для коротких простых данных без вложенности (сейчас или в будущем).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Любой </a:t>
            </a:r>
            <a:r>
              <a:rPr lang="ru-RU" sz="2400" dirty="0">
                <a:solidFill>
                  <a:schemeClr val="bg1"/>
                </a:solidFill>
              </a:rPr>
              <a:t>XML-элемент может содержать специальный атрибут xmlns, указывающий на пространство </a:t>
            </a:r>
            <a:r>
              <a:rPr lang="ru-RU" sz="2400" dirty="0" smtClean="0">
                <a:solidFill>
                  <a:schemeClr val="bg1"/>
                </a:solidFill>
              </a:rPr>
              <a:t>имен </a:t>
            </a:r>
            <a:r>
              <a:rPr lang="ru-RU" sz="2400" dirty="0">
                <a:solidFill>
                  <a:schemeClr val="bg1"/>
                </a:solidFill>
              </a:rPr>
              <a:t>элемента. Назначение пространств имён </a:t>
            </a:r>
            <a:r>
              <a:rPr lang="ru-RU" sz="2400" dirty="0" smtClean="0">
                <a:solidFill>
                  <a:schemeClr val="bg1"/>
                </a:solidFill>
              </a:rPr>
              <a:t>дать возможность разрешать конфликты для элементов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</a:t>
            </a:r>
            <a:r>
              <a:rPr lang="ru-RU" sz="2400" dirty="0">
                <a:solidFill>
                  <a:schemeClr val="bg1"/>
                </a:solidFill>
              </a:rPr>
              <a:t>префикса называется </a:t>
            </a:r>
            <a:r>
              <a:rPr lang="ru-RU" sz="2400" dirty="0" smtClean="0">
                <a:solidFill>
                  <a:schemeClr val="bg1"/>
                </a:solidFill>
              </a:rPr>
              <a:t>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tc.belhard.com/2012/Customers"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XML </a:t>
            </a:r>
            <a:r>
              <a:rPr lang="ru-RU" sz="2400" dirty="0" smtClean="0"/>
              <a:t>является тектовым форматом, поэтому прямое хранение бинарных данных невозможно. Поэтому, по возможности, </a:t>
            </a:r>
            <a:r>
              <a:rPr lang="ru-RU" sz="2400" dirty="0"/>
              <a:t>избегайте хранить бинарные данные в </a:t>
            </a:r>
            <a:r>
              <a:rPr lang="en-US" sz="2400" dirty="0"/>
              <a:t>XML. </a:t>
            </a:r>
            <a:r>
              <a:rPr lang="ru-RU" sz="2400" dirty="0" smtClean="0"/>
              <a:t>Однако можно преобразовать последовательность байтов в текстовое представление и уже его сохранять в </a:t>
            </a:r>
            <a:r>
              <a:rPr lang="en-US" sz="2400" dirty="0" smtClean="0"/>
              <a:t>XML.</a:t>
            </a:r>
            <a:r>
              <a:rPr lang="ru-RU" sz="2400" dirty="0" smtClean="0"/>
              <a:t> Хорошим решением будет использование кодировки </a:t>
            </a:r>
            <a:r>
              <a:rPr lang="en-US" sz="2400" dirty="0" smtClean="0"/>
              <a:t>Base64. </a:t>
            </a:r>
            <a:r>
              <a:rPr lang="ru-RU" sz="2400" dirty="0" smtClean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 smtClean="0"/>
              <a:t>System.Convert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string ToBase64String(byte[])</a:t>
            </a:r>
          </a:p>
          <a:p>
            <a:r>
              <a:rPr lang="en-US" sz="2400" dirty="0" smtClean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структуры </a:t>
            </a:r>
            <a:r>
              <a:rPr lang="en-US" dirty="0" smtClean="0"/>
              <a:t>XML </a:t>
            </a:r>
            <a:r>
              <a:rPr lang="ru-RU" dirty="0" smtClean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pPr lvl="1"/>
            <a:r>
              <a:rPr lang="ru-RU" dirty="0" smtClean="0"/>
              <a:t>Устаревшая</a:t>
            </a:r>
          </a:p>
          <a:p>
            <a:pPr lvl="1"/>
            <a:r>
              <a:rPr lang="ru-RU" dirty="0" smtClean="0"/>
              <a:t>Требует изучения нового синтаксиса</a:t>
            </a:r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ru-RU" dirty="0" smtClean="0"/>
              <a:t>Использует синтаксис </a:t>
            </a:r>
            <a:r>
              <a:rPr lang="en-US" dirty="0" smtClean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 – Язык для поиска элементов в </a:t>
            </a:r>
            <a:r>
              <a:rPr lang="en-US" dirty="0" smtClean="0"/>
              <a:t>XML </a:t>
            </a:r>
            <a:r>
              <a:rPr lang="ru-RU" dirty="0" smtClean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</a:t>
            </a:r>
            <a:r>
              <a:rPr lang="en-US" dirty="0" smtClean="0">
                <a:hlinkClick r:id="rId3"/>
              </a:rPr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ru-RU" dirty="0" smtClean="0"/>
              <a:t>поддерживает только </a:t>
            </a:r>
            <a:r>
              <a:rPr lang="en-US" dirty="0" err="1" smtClean="0"/>
              <a:t>XPath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ru-RU" dirty="0" smtClean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57850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/>
                <a:gridCol w="6565054"/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./book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book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/books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//book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978-5-459-00297-3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book/*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book[1]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 smtClean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 smtClean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ru-RU" dirty="0" smtClean="0"/>
              <a:t>Класс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err="1" smtClean="0"/>
              <a:t>System.Xml</a:t>
            </a:r>
            <a:r>
              <a:rPr lang="en-US" dirty="0" smtClean="0"/>
              <a:t>.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. Классы </a:t>
            </a:r>
            <a:r>
              <a:rPr lang="en-US" err="1" smtClean="0"/>
              <a:t>System.Xml.Linq</a:t>
            </a:r>
            <a:r>
              <a:rPr lang="en-US" smtClean="0"/>
              <a:t>.*</a:t>
            </a:r>
            <a:endParaRPr lang="en-US" dirty="0" smtClean="0"/>
          </a:p>
          <a:p>
            <a:pPr lvl="1"/>
            <a:r>
              <a:rPr lang="ru-RU" dirty="0" smtClean="0"/>
              <a:t>Загружает </a:t>
            </a:r>
            <a:r>
              <a:rPr lang="en-US" dirty="0" smtClean="0"/>
              <a:t>XML </a:t>
            </a:r>
            <a:r>
              <a:rPr lang="ru-RU" dirty="0"/>
              <a:t>документ </a:t>
            </a:r>
            <a:r>
              <a:rPr lang="ru-RU" dirty="0" smtClean="0"/>
              <a:t>целиком в память</a:t>
            </a:r>
          </a:p>
          <a:p>
            <a:pPr lvl="1"/>
            <a:r>
              <a:rPr lang="ru-RU" dirty="0" smtClean="0"/>
              <a:t>Позволяет одновременно читать и изменять </a:t>
            </a:r>
            <a:r>
              <a:rPr lang="en-US" dirty="0" smtClean="0"/>
              <a:t>XML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ru-RU" dirty="0" smtClean="0"/>
              <a:t>Классы </a:t>
            </a:r>
            <a:r>
              <a:rPr lang="en-US" dirty="0" err="1" smtClean="0"/>
              <a:t>System.Xml.XmlReader</a:t>
            </a:r>
            <a:r>
              <a:rPr lang="en-US" dirty="0"/>
              <a:t>/ </a:t>
            </a:r>
            <a:r>
              <a:rPr lang="en-US" dirty="0" err="1" smtClean="0"/>
              <a:t>System.Xml.XmlWriter</a:t>
            </a:r>
            <a:endParaRPr lang="ru-RU" dirty="0" smtClean="0"/>
          </a:p>
          <a:p>
            <a:pPr lvl="1"/>
            <a:r>
              <a:rPr lang="ru-RU" dirty="0" smtClean="0"/>
              <a:t>Чтение или запись, но не то и другое одновременно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Visualizer </a:t>
            </a:r>
            <a:r>
              <a:rPr lang="ru-RU" dirty="0" smtClean="0"/>
              <a:t>в отладчике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</a:t>
            </a:r>
            <a:r>
              <a:rPr lang="en-US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XML </a:t>
            </a:r>
            <a:r>
              <a:rPr lang="ru-RU" dirty="0" smtClean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 smtClean="0"/>
              <a:t>InteliiSense</a:t>
            </a:r>
            <a:r>
              <a:rPr lang="en-US" dirty="0" smtClean="0"/>
              <a:t> </a:t>
            </a:r>
            <a:r>
              <a:rPr lang="ru-RU" dirty="0" smtClean="0"/>
              <a:t>для типов из внешних библиотек.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  <a:endParaRPr lang="ru-RU" dirty="0" smtClean="0"/>
          </a:p>
          <a:p>
            <a:r>
              <a:rPr lang="ru-RU" dirty="0" smtClean="0"/>
              <a:t>Являются строковыми комментариями как и </a:t>
            </a:r>
            <a:r>
              <a:rPr lang="en-US" dirty="0" smtClean="0"/>
              <a:t>//</a:t>
            </a:r>
            <a:endParaRPr lang="ru-RU" dirty="0" smtClean="0"/>
          </a:p>
          <a:p>
            <a:r>
              <a:rPr lang="ru-RU" dirty="0" smtClean="0"/>
              <a:t>Применяются в основном к </a:t>
            </a:r>
            <a:r>
              <a:rPr lang="en-US" dirty="0" smtClean="0"/>
              <a:t>public </a:t>
            </a:r>
            <a:r>
              <a:rPr lang="ru-RU" dirty="0" smtClean="0"/>
              <a:t>и </a:t>
            </a:r>
            <a:r>
              <a:rPr lang="en-US" dirty="0" smtClean="0"/>
              <a:t>protected</a:t>
            </a:r>
            <a:r>
              <a:rPr lang="ru-RU" dirty="0" smtClean="0"/>
              <a:t> членам/типам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XML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</a:t>
            </a:r>
            <a:r>
              <a:rPr lang="ru-RU" dirty="0" smtClean="0"/>
              <a:t>Настройка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Установите опцию </a:t>
            </a:r>
            <a:r>
              <a:rPr lang="en-US" sz="3200" dirty="0" smtClean="0"/>
              <a:t>“XML documentation file” </a:t>
            </a:r>
            <a:r>
              <a:rPr lang="ru-RU" sz="3200" dirty="0" smtClean="0"/>
              <a:t>в свойствах проекта для генерации </a:t>
            </a:r>
            <a:r>
              <a:rPr lang="en-US" sz="3200" dirty="0" smtClean="0"/>
              <a:t>XML </a:t>
            </a:r>
            <a:r>
              <a:rPr lang="ru-RU" sz="3200" dirty="0" smtClean="0"/>
              <a:t>файла с комментариями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r>
              <a:rPr lang="en-US" dirty="0" smtClean="0"/>
              <a:t>: Sandcastle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Полученный </a:t>
            </a:r>
            <a:r>
              <a:rPr lang="en-US" dirty="0" smtClean="0"/>
              <a:t>XML </a:t>
            </a:r>
            <a:r>
              <a:rPr lang="ru-RU" dirty="0" smtClean="0"/>
              <a:t>файл неудобен для чтения человеком. Однако его можно обработать с помощью программы </a:t>
            </a:r>
            <a:r>
              <a:rPr lang="en-US" dirty="0" smtClean="0"/>
              <a:t>Sandcastle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shfb.codeplex.com</a:t>
            </a:r>
            <a:r>
              <a:rPr lang="en-US" dirty="0" smtClean="0"/>
              <a:t>) </a:t>
            </a:r>
            <a:r>
              <a:rPr lang="ru-RU" dirty="0" smtClean="0"/>
              <a:t>и получить файл(ы) справки.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</a:t>
            </a:r>
            <a:r>
              <a:rPr lang="ru-RU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Домашнее задание:</a:t>
            </a:r>
            <a:br>
              <a:rPr lang="ru-RU" dirty="0" smtClean="0"/>
            </a:br>
            <a:r>
              <a:rPr lang="ru-RU" dirty="0" smtClean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Смотрите задание в файле </a:t>
            </a:r>
            <a:r>
              <a:rPr lang="en-US" dirty="0" smtClean="0"/>
              <a:t>xml-books.docx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 smtClean="0"/>
              <a:t>&lt;</a:t>
            </a:r>
            <a:r>
              <a:rPr lang="en-US" sz="1400" dirty="0" smtClean="0"/>
              <a:t>/books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 smtClean="0"/>
              <a:t>Простой способ хранения данных. «Замена»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</a:t>
            </a:r>
            <a:r>
              <a:rPr lang="en-US" dirty="0" smtClean="0"/>
              <a:t>XML </a:t>
            </a:r>
            <a:r>
              <a:rPr lang="ru-RU" dirty="0"/>
              <a:t>применяется </a:t>
            </a:r>
            <a:r>
              <a:rPr lang="ru-RU" dirty="0" smtClean="0"/>
              <a:t>в </a:t>
            </a:r>
            <a:r>
              <a:rPr lang="en-US" dirty="0" smtClean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 конфигурации </a:t>
            </a:r>
            <a:r>
              <a:rPr lang="ru-RU" dirty="0" smtClean="0"/>
              <a:t>(</a:t>
            </a:r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ru-RU" dirty="0" smtClean="0"/>
              <a:t>Язык описания </a:t>
            </a:r>
            <a:r>
              <a:rPr lang="en-US" dirty="0" smtClean="0"/>
              <a:t>UI </a:t>
            </a:r>
            <a:r>
              <a:rPr lang="ru-RU" dirty="0" smtClean="0"/>
              <a:t>в</a:t>
            </a:r>
            <a:r>
              <a:rPr lang="ru-RU" dirty="0" smtClean="0"/>
              <a:t> </a:t>
            </a:r>
            <a:r>
              <a:rPr lang="en-US" dirty="0" smtClean="0"/>
              <a:t>WPF</a:t>
            </a:r>
            <a:r>
              <a:rPr lang="ru-RU" dirty="0" smtClean="0"/>
              <a:t> - </a:t>
            </a:r>
            <a:r>
              <a:rPr lang="en-US" dirty="0" smtClean="0"/>
              <a:t>XAML</a:t>
            </a:r>
            <a:endParaRPr lang="en-US" dirty="0" smtClean="0"/>
          </a:p>
          <a:p>
            <a:r>
              <a:rPr lang="ru-RU" dirty="0" smtClean="0"/>
              <a:t>Файлы манифестов </a:t>
            </a:r>
            <a:r>
              <a:rPr lang="ru-RU" dirty="0" smtClean="0"/>
              <a:t>приложений для </a:t>
            </a:r>
            <a:r>
              <a:rPr lang="en-US" dirty="0" smtClean="0"/>
              <a:t>Windows Vista </a:t>
            </a:r>
            <a:r>
              <a:rPr lang="ru-RU" dirty="0" smtClean="0"/>
              <a:t>и выше </a:t>
            </a:r>
            <a:r>
              <a:rPr lang="en-US" dirty="0" smtClean="0"/>
              <a:t>(*.manifest)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сериализация</a:t>
            </a:r>
          </a:p>
          <a:p>
            <a:r>
              <a:rPr lang="ru-RU" dirty="0" smtClean="0"/>
              <a:t>Сохрание/загрузка </a:t>
            </a:r>
            <a:r>
              <a:rPr lang="ru-RU" dirty="0" smtClean="0"/>
              <a:t>данных из класса </a:t>
            </a:r>
            <a:r>
              <a:rPr lang="en-US" dirty="0" err="1" smtClean="0"/>
              <a:t>System.Data.DataSet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1574</Words>
  <Application>Microsoft Office PowerPoint</Application>
  <PresentationFormat>On-screen Show (4:3)</PresentationFormat>
  <Paragraphs>232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Хранение бинарных данных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XML Visualizer в отладчике</vt:lpstr>
      <vt:lpstr>XML комментарии</vt:lpstr>
      <vt:lpstr>Элементы XML комментариев</vt:lpstr>
      <vt:lpstr>XML комментарии: Настройка</vt:lpstr>
      <vt:lpstr>XML комментарии: Sandcastle</vt:lpstr>
      <vt:lpstr>Чтение XML. Демонстрация.</vt:lpstr>
      <vt:lpstr>XML сериализация (serialization)</vt:lpstr>
      <vt:lpstr>XML Сериализация. Пример.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2014-12-07T19:58:38Z</dcterms:modified>
</cp:coreProperties>
</file>