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50"/>
  </p:notesMasterIdLst>
  <p:sldIdLst>
    <p:sldId id="256" r:id="rId3"/>
    <p:sldId id="258" r:id="rId4"/>
    <p:sldId id="283" r:id="rId5"/>
    <p:sldId id="297" r:id="rId6"/>
    <p:sldId id="259" r:id="rId7"/>
    <p:sldId id="292" r:id="rId8"/>
    <p:sldId id="298" r:id="rId9"/>
    <p:sldId id="294" r:id="rId10"/>
    <p:sldId id="300" r:id="rId11"/>
    <p:sldId id="293" r:id="rId12"/>
    <p:sldId id="295" r:id="rId13"/>
    <p:sldId id="304" r:id="rId14"/>
    <p:sldId id="261" r:id="rId15"/>
    <p:sldId id="299" r:id="rId16"/>
    <p:sldId id="305" r:id="rId17"/>
    <p:sldId id="262" r:id="rId18"/>
    <p:sldId id="263" r:id="rId19"/>
    <p:sldId id="264" r:id="rId20"/>
    <p:sldId id="265" r:id="rId21"/>
    <p:sldId id="301" r:id="rId22"/>
    <p:sldId id="266" r:id="rId23"/>
    <p:sldId id="284" r:id="rId24"/>
    <p:sldId id="286" r:id="rId25"/>
    <p:sldId id="287" r:id="rId26"/>
    <p:sldId id="289" r:id="rId27"/>
    <p:sldId id="290" r:id="rId28"/>
    <p:sldId id="296" r:id="rId29"/>
    <p:sldId id="303" r:id="rId30"/>
    <p:sldId id="267" r:id="rId31"/>
    <p:sldId id="268" r:id="rId32"/>
    <p:sldId id="269" r:id="rId33"/>
    <p:sldId id="270" r:id="rId34"/>
    <p:sldId id="271" r:id="rId35"/>
    <p:sldId id="272" r:id="rId36"/>
    <p:sldId id="285" r:id="rId37"/>
    <p:sldId id="288" r:id="rId38"/>
    <p:sldId id="278" r:id="rId39"/>
    <p:sldId id="273" r:id="rId40"/>
    <p:sldId id="274" r:id="rId41"/>
    <p:sldId id="275" r:id="rId42"/>
    <p:sldId id="277" r:id="rId43"/>
    <p:sldId id="282" r:id="rId44"/>
    <p:sldId id="279" r:id="rId45"/>
    <p:sldId id="280" r:id="rId46"/>
    <p:sldId id="302" r:id="rId47"/>
    <p:sldId id="276" r:id="rId48"/>
    <p:sldId id="291" r:id="rId4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66"/>
    <a:srgbClr val="CC6600"/>
    <a:srgbClr val="003399"/>
    <a:srgbClr val="99CC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20.10.2015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20.10.2015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6304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10/20/2015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663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10/20/2015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133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10/20/2015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907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10/20/2015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387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10/20/2015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4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10/20/2015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8570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10/20/2015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6451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10/20/2015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5256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10/20/2015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5160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10/20/2015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1382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10/20/2015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63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20.10.2015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10/20/2015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22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bahari.com/threading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ms228969(v=vs.110).aspx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class.txt" TargetMode="Externa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bclteam/p/immutable.aspx" TargetMode="External"/><Relationship Id="rId2" Type="http://schemas.openxmlformats.org/officeDocument/2006/relationships/hyperlink" Target="http://www.nuget.org/packages/Microsoft.Bcl.Immutable/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magazine/dn683793.aspx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8</a:t>
            </a:r>
            <a:r>
              <a:rPr lang="ru-RU" sz="2400" dirty="0">
                <a:solidFill>
                  <a:schemeClr val="bg1"/>
                </a:solidFill>
              </a:rPr>
              <a:t>. Многопоточное программирование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02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Получение информации о запущенных процессах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Process.GetCurrentProcess</a:t>
            </a:r>
            <a:r>
              <a:rPr lang="en-US" dirty="0" smtClean="0"/>
              <a:t>()</a:t>
            </a:r>
            <a:endParaRPr lang="ru-RU" dirty="0" smtClean="0"/>
          </a:p>
          <a:p>
            <a:pPr lvl="1"/>
            <a:r>
              <a:rPr lang="ru-RU" dirty="0" smtClean="0"/>
              <a:t>Информация о текущем процессе</a:t>
            </a:r>
            <a:endParaRPr lang="en-US" dirty="0"/>
          </a:p>
          <a:p>
            <a:r>
              <a:rPr lang="en-US" dirty="0" smtClean="0"/>
              <a:t>GetProcessById(Int32)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GetProcessById(Int32</a:t>
            </a:r>
            <a:r>
              <a:rPr lang="en-US" dirty="0"/>
              <a:t>, </a:t>
            </a:r>
            <a:r>
              <a:rPr lang="en-US" dirty="0" smtClean="0"/>
              <a:t>String)</a:t>
            </a:r>
          </a:p>
          <a:p>
            <a:pPr lvl="1"/>
            <a:r>
              <a:rPr lang="ru-RU" dirty="0" smtClean="0"/>
              <a:t>Найти процесс по его </a:t>
            </a:r>
            <a:r>
              <a:rPr lang="en-US" dirty="0" smtClean="0"/>
              <a:t>Id</a:t>
            </a:r>
            <a:r>
              <a:rPr lang="ru-RU" dirty="0" smtClean="0"/>
              <a:t> на локальной или удаленной машине</a:t>
            </a:r>
            <a:endParaRPr lang="en-US" dirty="0"/>
          </a:p>
          <a:p>
            <a:r>
              <a:rPr lang="en-US" dirty="0" smtClean="0"/>
              <a:t>GetProcesses()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GetProcesses(String)</a:t>
            </a:r>
            <a:endParaRPr lang="ru-RU" dirty="0" smtClean="0"/>
          </a:p>
          <a:p>
            <a:pPr lvl="1"/>
            <a:r>
              <a:rPr lang="ru-RU" dirty="0" smtClean="0"/>
              <a:t>Получить список всех процессов </a:t>
            </a:r>
            <a:r>
              <a:rPr lang="ru-RU" dirty="0"/>
              <a:t>на локальной или удаленной машине</a:t>
            </a:r>
            <a:endParaRPr lang="en-US" dirty="0"/>
          </a:p>
          <a:p>
            <a:r>
              <a:rPr lang="en-US" dirty="0" smtClean="0"/>
              <a:t>GetProcessesByName(String)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GetProcessesByName(String, </a:t>
            </a:r>
            <a:r>
              <a:rPr lang="en-US" dirty="0" smtClean="0"/>
              <a:t>String)</a:t>
            </a:r>
            <a:endParaRPr lang="ru-RU" dirty="0" smtClean="0"/>
          </a:p>
          <a:p>
            <a:pPr lvl="1"/>
            <a:r>
              <a:rPr lang="ru-RU" dirty="0"/>
              <a:t>Получить список </a:t>
            </a:r>
            <a:r>
              <a:rPr lang="ru-RU" dirty="0" smtClean="0"/>
              <a:t>процессов с определенным именем</a:t>
            </a:r>
            <a:r>
              <a:rPr lang="ru-RU" dirty="0"/>
              <a:t> на локальной или удаленной машине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0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Поля класса </a:t>
            </a:r>
            <a:r>
              <a:rPr lang="en-US" dirty="0" smtClean="0"/>
              <a:t>Process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68989"/>
              </p:ext>
            </p:extLst>
          </p:nvPr>
        </p:nvGraphicFramePr>
        <p:xfrm>
          <a:off x="575556" y="1556792"/>
          <a:ext cx="7992888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745"/>
                <a:gridCol w="520814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Имя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int Id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Числовой идентификатор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процесса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PID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).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Присваивается автоматически ОС при запуске процесса.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string ProcessName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процесса. Обычно это имя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exe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файла без расширения.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bool HasExited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Признак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того что процесс завершился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string MachineName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компьютера на котором выполняется процесс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 другие ...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76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Информация о пользователе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8926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800" dirty="0" smtClean="0"/>
              <a:t>Каждый процесс (или точнее поток внутри процесса) работает от имени определенной учетной записи. Обычно это учетная запись пользователя который запустил приложение.</a:t>
            </a:r>
            <a:endParaRPr lang="ru-RU" sz="1800" dirty="0"/>
          </a:p>
        </p:txBody>
      </p:sp>
      <p:sp>
        <p:nvSpPr>
          <p:cNvPr id="5" name="Rectangle 4"/>
          <p:cNvSpPr/>
          <p:nvPr/>
        </p:nvSpPr>
        <p:spPr>
          <a:xfrm>
            <a:off x="457200" y="2420888"/>
            <a:ext cx="8147248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System.Security.Principal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ru-RU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</a:t>
            </a:r>
            <a:endParaRPr lang="ru-RU" sz="14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WindowsIdentity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identity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WindowsIdentity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.GetCurrent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identity.Name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437112"/>
            <a:ext cx="8147248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System.Security.Principal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...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WindowsIdentity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identity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WindowsIdentity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.GetCurrent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WindowsPrincipal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principal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WindowsPrincipal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(identity);</a:t>
            </a:r>
          </a:p>
          <a:p>
            <a:r>
              <a:rPr lang="ru-R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principal.IsInRole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WindowsBuiltInRole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.Administrator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//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Пользователь входит в группу Администраторы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0504" y="3861048"/>
            <a:ext cx="8229600" cy="446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sz="2800" dirty="0" smtClean="0"/>
              <a:t>Проверка что пользователь входит в группу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5656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Код выполнящийся в контексте процесса, со своим стеком, приоритетом и контекстом безопасности (</a:t>
            </a:r>
            <a:r>
              <a:rPr lang="en-US" dirty="0" smtClean="0"/>
              <a:t>security context)</a:t>
            </a:r>
          </a:p>
          <a:p>
            <a:r>
              <a:rPr lang="ru-RU" dirty="0" smtClean="0"/>
              <a:t>Поток может сохранять свои «глобальные» переменные в </a:t>
            </a:r>
            <a:r>
              <a:rPr lang="en-US" dirty="0" smtClean="0"/>
              <a:t>Thread Local Storage (TLS)</a:t>
            </a:r>
          </a:p>
          <a:p>
            <a:r>
              <a:rPr lang="en-US" dirty="0" smtClean="0"/>
              <a:t>Foreground/Background </a:t>
            </a:r>
            <a:r>
              <a:rPr lang="ru-RU" dirty="0" smtClean="0"/>
              <a:t>потоки</a:t>
            </a:r>
            <a:endParaRPr lang="en-US" dirty="0" smtClean="0"/>
          </a:p>
          <a:p>
            <a:endParaRPr lang="ru-RU" dirty="0" smtClean="0"/>
          </a:p>
          <a:p>
            <a:r>
              <a:rPr lang="ru-RU" sz="2800" i="1" dirty="0" smtClean="0">
                <a:solidFill>
                  <a:schemeClr val="bg1"/>
                </a:solidFill>
              </a:rPr>
              <a:t>Поток (</a:t>
            </a:r>
            <a:r>
              <a:rPr lang="en-US" sz="2800" i="1" dirty="0" smtClean="0">
                <a:solidFill>
                  <a:schemeClr val="bg1"/>
                </a:solidFill>
              </a:rPr>
              <a:t>thread)</a:t>
            </a:r>
            <a:r>
              <a:rPr lang="ru-RU" sz="2800" i="1" dirty="0" smtClean="0">
                <a:solidFill>
                  <a:schemeClr val="bg1"/>
                </a:solidFill>
              </a:rPr>
              <a:t> и поток ввода/вывода (</a:t>
            </a:r>
            <a:r>
              <a:rPr lang="en-US" sz="2800" i="1" dirty="0" smtClean="0">
                <a:solidFill>
                  <a:schemeClr val="bg1"/>
                </a:solidFill>
              </a:rPr>
              <a:t>stream)</a:t>
            </a:r>
            <a:r>
              <a:rPr lang="ru-RU" sz="2800" i="1" dirty="0" smtClean="0">
                <a:solidFill>
                  <a:schemeClr val="bg1"/>
                </a:solidFill>
              </a:rPr>
              <a:t> называются одинаково, но означают разное!</a:t>
            </a:r>
            <a:endParaRPr lang="ru-RU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нужна многопоточность?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Потенциальное ускорение работы приложения</a:t>
            </a:r>
          </a:p>
          <a:p>
            <a:r>
              <a:rPr lang="ru-RU" dirty="0" smtClean="0"/>
              <a:t>Отсутствие блокировки </a:t>
            </a:r>
            <a:r>
              <a:rPr lang="en-US" dirty="0" smtClean="0"/>
              <a:t>UI </a:t>
            </a:r>
            <a:r>
              <a:rPr lang="ru-RU" dirty="0" smtClean="0"/>
              <a:t>в течение длительной операции</a:t>
            </a:r>
          </a:p>
          <a:p>
            <a:r>
              <a:rPr lang="ru-RU" dirty="0" smtClean="0"/>
              <a:t>Возможность одновременной обработки данных разных пользователей в клиент/серверной архитектуре.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Информация о ЦП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Узнать количество процессоров можно с помощью статического свойства </a:t>
            </a:r>
            <a:r>
              <a:rPr lang="en-US" dirty="0" err="1" smtClean="0"/>
              <a:t>ProcessorCount</a:t>
            </a:r>
            <a:r>
              <a:rPr lang="ru-RU" dirty="0" smtClean="0"/>
              <a:t> класса </a:t>
            </a:r>
            <a:r>
              <a:rPr lang="en-US" dirty="0" err="1" smtClean="0"/>
              <a:t>System.Environment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3430741"/>
            <a:ext cx="800323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cpuCount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.ProcessorCount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5497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 smtClean="0"/>
              <a:t>Thread</a:t>
            </a:r>
            <a:r>
              <a:rPr lang="ru-RU" sz="2400" b="1" dirty="0" smtClean="0"/>
              <a:t> (пространство имен </a:t>
            </a:r>
            <a:r>
              <a:rPr lang="en-US" sz="2400" b="1" dirty="0" smtClean="0"/>
              <a:t>System.Threading</a:t>
            </a:r>
            <a:r>
              <a:rPr lang="ru-RU" sz="2400" b="1" dirty="0" smtClean="0"/>
              <a:t>)</a:t>
            </a:r>
            <a:endParaRPr lang="en-US" sz="2400" b="1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2400" y="534620"/>
            <a:ext cx="883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</a:t>
            </a:r>
            <a:r>
              <a:rPr lang="ru-RU" sz="1600" dirty="0" smtClean="0"/>
              <a:t>В </a:t>
            </a:r>
            <a:r>
              <a:rPr lang="en-US" sz="1600" dirty="0" smtClean="0"/>
              <a:t>.NET </a:t>
            </a:r>
            <a:r>
              <a:rPr lang="ru-RU" sz="1600" dirty="0"/>
              <a:t>поток представлен классом </a:t>
            </a:r>
            <a:r>
              <a:rPr lang="en-US" sz="1600" dirty="0"/>
              <a:t>Thread. </a:t>
            </a:r>
            <a:r>
              <a:rPr lang="ru-RU" sz="1600" dirty="0"/>
              <a:t>Данный класс позволяет создавать либо удалять </a:t>
            </a:r>
            <a:r>
              <a:rPr lang="ru-RU" sz="1600" dirty="0" smtClean="0"/>
              <a:t>потоки</a:t>
            </a:r>
            <a:r>
              <a:rPr lang="ru-RU" sz="1600" dirty="0"/>
              <a:t>, приостанавливать работу потоков и возобновлять их действия.</a:t>
            </a:r>
          </a:p>
          <a:p>
            <a:r>
              <a:rPr lang="ru-RU" sz="1600" dirty="0"/>
              <a:t>	Статические элементы класса </a:t>
            </a:r>
            <a:r>
              <a:rPr lang="en-US" sz="1600" dirty="0"/>
              <a:t>Thread():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876465"/>
              </p:ext>
            </p:extLst>
          </p:nvPr>
        </p:nvGraphicFramePr>
        <p:xfrm>
          <a:off x="228600" y="1524000"/>
          <a:ext cx="8686800" cy="1951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930"/>
                <a:gridCol w="7199870"/>
              </a:tblGrid>
              <a:tr h="3048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CurrentThread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Свойство, возвращает ссылку на текущий поток.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GetData()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SetData()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Возвращает/устанавливает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значения для указанного слота в текущем потоке.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GetDomain()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GetDomainID()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 ссылку или идентификатор на текущий домен.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Sleep()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noProof="1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 выполнение текущего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потока на указанное количество миллисекунд.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</a:tbl>
          </a:graphicData>
        </a:graphic>
      </p:graphicFrame>
      <p:sp>
        <p:nvSpPr>
          <p:cNvPr id="3096" name="Rectangle 3"/>
          <p:cNvSpPr>
            <a:spLocks noChangeArrowheads="1"/>
          </p:cNvSpPr>
          <p:nvPr/>
        </p:nvSpPr>
        <p:spPr bwMode="auto">
          <a:xfrm>
            <a:off x="152400" y="3494088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При создании объекта </a:t>
            </a:r>
            <a:r>
              <a:rPr lang="en-US" sz="1600" dirty="0"/>
              <a:t>Thread </a:t>
            </a:r>
            <a:r>
              <a:rPr lang="ru-RU" sz="1600" dirty="0"/>
              <a:t>можно использовать один из конструкторов</a:t>
            </a:r>
            <a:r>
              <a:rPr lang="en-US" sz="1600" dirty="0"/>
              <a:t>: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52400" y="3886200"/>
            <a:ext cx="8839200" cy="1524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noProof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 </a:t>
            </a:r>
            <a:r>
              <a:rPr lang="ru-RU" sz="1200" dirty="0" smtClean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 Принимает 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делегат на метод, работающий в фотоном потоке.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Thread(ThreadStart start, int maxStackSize);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//Принимает также максимальный размер стека.</a:t>
            </a:r>
          </a:p>
          <a:p>
            <a:pPr algn="just" eaLnBrk="0" hangingPunct="0">
              <a:defRPr/>
            </a:pP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		//При переполнении происходит аварийное завершение потока.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Thread(ParameterizedThreadStart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//Делегат с параметром, принимающий ссылку на 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object.</a:t>
            </a: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Thread(ParameterizedThreadStart start, int maxStackSize);</a:t>
            </a:r>
            <a:endParaRPr lang="en-US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Thread.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43545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background()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background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paramBackground(object text)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Console.WriteLine(text);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backThread = new Thread(new ThreadStart(background));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paramThread = new Thread(new ParameterizedThreadStart(paramBackground));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backThread.Start();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paramThread.Start("I'm parameterized thread!");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main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примера создадим три потока, каждый из которых будет выводить текст на экран. Главный поток, исполняемый с функции </a:t>
            </a:r>
            <a:r>
              <a:rPr lang="en-US" sz="1600" dirty="0"/>
              <a:t>Main </a:t>
            </a:r>
            <a:r>
              <a:rPr lang="ru-RU" sz="1600" dirty="0"/>
              <a:t>создает ещё два потока.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747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798538"/>
            <a:ext cx="8839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Особенность этого метода заключается в том, что при его вызове происходит генерация исключения </a:t>
            </a:r>
            <a:r>
              <a:rPr lang="en-US" sz="1600" dirty="0"/>
              <a:t>ThreadAbortException</a:t>
            </a:r>
            <a:r>
              <a:rPr lang="ru-RU" sz="1600" dirty="0"/>
              <a:t>, причем исключение генерируется в том потоке, для которого вызван метод </a:t>
            </a:r>
            <a:r>
              <a:rPr lang="en-US" sz="1600" dirty="0"/>
              <a:t>Abort().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4624"/>
            <a:ext cx="8763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Метод </a:t>
            </a:r>
            <a:r>
              <a:rPr lang="en-US" sz="2400" b="1" dirty="0"/>
              <a:t>Abort()</a:t>
            </a:r>
            <a:r>
              <a:rPr lang="ru-RU" sz="2400" b="1" dirty="0" smtClean="0"/>
              <a:t>.</a:t>
            </a:r>
          </a:p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(Внимание! Опасный метод.)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52400" y="1674911"/>
            <a:ext cx="8839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ThreadProc()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Console.WriteLine("Working...");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//Работаем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Thread.Sleep(1000);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(ThreadAbortException)		//Перехватываем сообщение о завершении 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Console.WriteLine("Somebody kills me!");	//Выводим на экран сообщение о завершении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Thread(ThreadProc);		//Запускаем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			//Ждем 5 секунд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th.Abort();				//Завершаем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Console.ReadLine();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152400" y="5539134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Для отмены команды </a:t>
            </a:r>
            <a:r>
              <a:rPr lang="en-US" sz="1600" dirty="0"/>
              <a:t>Abort() </a:t>
            </a:r>
            <a:r>
              <a:rPr lang="ru-RU" sz="1600" dirty="0"/>
              <a:t>можно воспользоваться методом </a:t>
            </a:r>
            <a:r>
              <a:rPr lang="en-US" sz="1600" dirty="0"/>
              <a:t>Thread.ResetAbort().</a:t>
            </a:r>
          </a:p>
        </p:txBody>
      </p:sp>
    </p:spTree>
    <p:extLst>
      <p:ext uri="{BB962C8B-B14F-4D97-AF65-F5344CB8AC3E}">
        <p14:creationId xmlns:p14="http://schemas.microsoft.com/office/powerpoint/2010/main" val="40933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Thread.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Основные элементы класса </a:t>
            </a:r>
            <a:r>
              <a:rPr lang="en-US" sz="1600" dirty="0"/>
              <a:t>Thread.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26572"/>
              </p:ext>
            </p:extLst>
          </p:nvPr>
        </p:nvGraphicFramePr>
        <p:xfrm>
          <a:off x="381000" y="762000"/>
          <a:ext cx="83820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863"/>
                <a:gridCol w="6529137"/>
              </a:tblGrid>
              <a:tr h="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IsAlive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значение, является ли поток запущенным или нет.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IsBackground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Является ли поток фоновым.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или возвращает имя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Priority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 или получает приоритет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ThreadState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информацию о состоянии потока в виде объекта перечисления.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Interrupt()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Прерывает работу текущего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Join()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Ждет появления другого потока или указанный промежуток времени.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Resume()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Возобновляет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работу потока после остановки.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Start()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Запускает поток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, определенный переданным в объект потока делегатом.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Suspend()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выполнение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86" name="Рисунок 5" descr="pic2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67200"/>
            <a:ext cx="41148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87" name="Rectangle 3"/>
          <p:cNvSpPr>
            <a:spLocks noChangeArrowheads="1"/>
          </p:cNvSpPr>
          <p:nvPr/>
        </p:nvSpPr>
        <p:spPr bwMode="auto">
          <a:xfrm>
            <a:off x="152400" y="5300663"/>
            <a:ext cx="434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Диаграмма состояний потока </a:t>
            </a:r>
            <a:r>
              <a:rPr lang="en-US" sz="1600" dirty="0"/>
              <a:t>ThreadState:</a:t>
            </a:r>
          </a:p>
        </p:txBody>
      </p:sp>
    </p:spTree>
    <p:extLst>
      <p:ext uri="{BB962C8B-B14F-4D97-AF65-F5344CB8AC3E}">
        <p14:creationId xmlns:p14="http://schemas.microsoft.com/office/powerpoint/2010/main" val="31774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Joseph </a:t>
            </a:r>
            <a:r>
              <a:rPr lang="en-US" dirty="0" smtClean="0"/>
              <a:t>Albahari</a:t>
            </a:r>
            <a:r>
              <a:rPr lang="ru-RU" dirty="0" smtClean="0"/>
              <a:t>, </a:t>
            </a:r>
            <a:r>
              <a:rPr lang="en-US" dirty="0"/>
              <a:t>Threading in C</a:t>
            </a:r>
            <a:r>
              <a:rPr lang="en-US" dirty="0" smtClean="0"/>
              <a:t>#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>
                <a:hlinkClick r:id="rId2"/>
              </a:rPr>
              <a:t>http://www.albahari.com/threading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http://rsdn.ru/article/?904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983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 smtClean="0"/>
              <a:t>Свойство </a:t>
            </a:r>
            <a:r>
              <a:rPr lang="en-US" sz="2400" b="1" dirty="0" smtClean="0"/>
              <a:t>Name </a:t>
            </a:r>
            <a:r>
              <a:rPr lang="ru-RU" sz="2400" b="1" dirty="0" smtClean="0"/>
              <a:t>класса </a:t>
            </a:r>
            <a:r>
              <a:rPr lang="en-US" sz="2400" b="1" dirty="0" smtClean="0"/>
              <a:t>Thread</a:t>
            </a:r>
            <a:endParaRPr lang="en-US" sz="2400" b="1" dirty="0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809418"/>
            <a:ext cx="8839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Свойство </a:t>
            </a:r>
            <a:r>
              <a:rPr lang="en-US" sz="1600" dirty="0" smtClean="0"/>
              <a:t>Name </a:t>
            </a:r>
            <a:r>
              <a:rPr lang="ru-RU" sz="1600" dirty="0" smtClean="0"/>
              <a:t>класса </a:t>
            </a:r>
            <a:r>
              <a:rPr lang="en-US" sz="1600" dirty="0" smtClean="0"/>
              <a:t>Thread</a:t>
            </a:r>
            <a:r>
              <a:rPr lang="ru-RU" sz="1600" dirty="0" smtClean="0"/>
              <a:t> очень полезно при отладке.</a:t>
            </a:r>
            <a:r>
              <a:rPr lang="en-US" sz="1600" dirty="0" smtClean="0"/>
              <a:t> </a:t>
            </a:r>
            <a:r>
              <a:rPr lang="ru-RU" sz="1600" dirty="0" smtClean="0"/>
              <a:t>Имя потока выводится в окне </a:t>
            </a:r>
            <a:r>
              <a:rPr lang="en-US" sz="1600" dirty="0" smtClean="0"/>
              <a:t>Threads </a:t>
            </a:r>
            <a:r>
              <a:rPr lang="ru-RU" sz="1600" dirty="0" smtClean="0"/>
              <a:t>позволяя нам легко отличать потоки друг от друга. Кроме этого в свойствах точки останова можно указать делать остановку только в потоке с определенным именем. Смотрите команду </a:t>
            </a:r>
            <a:r>
              <a:rPr lang="en-US" sz="1600" dirty="0" smtClean="0"/>
              <a:t>Filter </a:t>
            </a:r>
            <a:r>
              <a:rPr lang="ru-RU" sz="1600" dirty="0" smtClean="0"/>
              <a:t>в контекстном меню для </a:t>
            </a:r>
            <a:r>
              <a:rPr lang="en-US" sz="1600" dirty="0" smtClean="0"/>
              <a:t>breakpoint.</a:t>
            </a:r>
            <a:endParaRPr lang="ru-RU" sz="1600" dirty="0" smtClean="0"/>
          </a:p>
          <a:p>
            <a:endParaRPr lang="ru-RU" sz="1600" dirty="0"/>
          </a:p>
          <a:p>
            <a:r>
              <a:rPr lang="ru-RU" sz="1600" dirty="0" smtClean="0"/>
              <a:t>В </a:t>
            </a:r>
            <a:r>
              <a:rPr lang="en-US" sz="1600" dirty="0" smtClean="0"/>
              <a:t>Windows </a:t>
            </a:r>
            <a:r>
              <a:rPr lang="ru-RU" sz="1600" dirty="0" smtClean="0"/>
              <a:t>нет понятия «имени потока». Это особенность </a:t>
            </a:r>
            <a:r>
              <a:rPr lang="en-US" sz="1600" dirty="0" smtClean="0"/>
              <a:t>.NET!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4423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упрощения работы с потоками, а также для увеличения производительности в </a:t>
            </a:r>
            <a:r>
              <a:rPr lang="en-US" sz="1600" dirty="0"/>
              <a:t>.NET </a:t>
            </a:r>
            <a:r>
              <a:rPr lang="ru-RU" sz="1600" dirty="0"/>
              <a:t>предусмотрен специальный механизм работы с потоками – это </a:t>
            </a:r>
            <a:r>
              <a:rPr lang="ru-RU" sz="1600" b="1" dirty="0"/>
              <a:t>ПУЛ ПОТОКОВ, </a:t>
            </a:r>
            <a:r>
              <a:rPr lang="ru-RU" sz="1600" dirty="0"/>
              <a:t>представленный абстрактным классом </a:t>
            </a:r>
            <a:r>
              <a:rPr lang="en-US" sz="1600" dirty="0"/>
              <a:t>ThreadPool.</a:t>
            </a:r>
            <a:endParaRPr lang="ru-RU" sz="1600" dirty="0"/>
          </a:p>
          <a:p>
            <a:r>
              <a:rPr lang="ru-RU" sz="1600" dirty="0"/>
              <a:t>	Используя метод </a:t>
            </a:r>
            <a:r>
              <a:rPr lang="en-US" sz="1600" b="1" dirty="0"/>
              <a:t>QueueUserWorkItem</a:t>
            </a:r>
            <a:r>
              <a:rPr lang="ru-RU" sz="1600" b="1" dirty="0"/>
              <a:t>()</a:t>
            </a:r>
            <a:r>
              <a:rPr lang="ru-RU" sz="1600" dirty="0"/>
              <a:t>, можно поместить делегат в очередь пула. Если в пуле буду свободные потоки, пул сразу же назначит методу один из свободных потоков для выполнения. В противном случае, для метода будет создан новый поток, но с полусекундной задержкой. При завершении метода, поток не удаляется, а помечается свободным. </a:t>
            </a:r>
            <a:r>
              <a:rPr lang="en-US" sz="1600" dirty="0"/>
              <a:t>ThreadPool</a:t>
            </a:r>
            <a:r>
              <a:rPr lang="ru-RU" sz="1600" dirty="0"/>
              <a:t> первые несколько потоков создает без задержки.</a:t>
            </a:r>
          </a:p>
          <a:p>
            <a:r>
              <a:rPr lang="ru-RU" sz="1600" dirty="0"/>
              <a:t>	Методом </a:t>
            </a:r>
            <a:r>
              <a:rPr lang="en-US" sz="1600" b="1" dirty="0"/>
              <a:t>SetMaxThreads</a:t>
            </a:r>
            <a:r>
              <a:rPr lang="ru-RU" sz="1600" b="1" dirty="0"/>
              <a:t>() </a:t>
            </a:r>
            <a:r>
              <a:rPr lang="ru-RU" sz="1600" dirty="0"/>
              <a:t>можно указать, сколько максимум можно будет создать потоков в пуле.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SetMinThreads</a:t>
            </a:r>
            <a:r>
              <a:rPr lang="ru-RU" sz="1600" b="1" dirty="0"/>
              <a:t>() </a:t>
            </a:r>
            <a:r>
              <a:rPr lang="ru-RU" sz="1600" dirty="0"/>
              <a:t>указывает, сколько потоков будет создано без полусекундной задержки.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 dirty="0"/>
              <a:t>Thread Pool</a:t>
            </a: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2692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"1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"2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"3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"4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8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Локальные данные потока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(Thread Local Storage)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TLS </a:t>
            </a:r>
            <a:r>
              <a:rPr lang="ru-RU" dirty="0" smtClean="0"/>
              <a:t>позволяет каждому потоку иметь свое значение статической переменной избавляя, таким образом, от необходимости в синхронизации.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System.ThreadStaticAttribute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[.NET 4+]</a:t>
            </a:r>
            <a:r>
              <a:rPr lang="en-US" dirty="0" smtClean="0"/>
              <a:t> System.Threading.ThreadLocal&lt;T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0811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System.Threading;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NumberThreadHelper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[ThreadStatic]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List&lt;int&gt; _numbers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 new List&lt;int&gt;();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//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Функция используемая как поток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ThreadFunc()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// Работа с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numbers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без синронизации т.к. её значение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//   является собственным для каждого потока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369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System.Threading;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RandomProvider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int seed = Environment.TickCount;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ThreadLocal&lt;Random&gt; randomWrapper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600" dirty="0" smtClean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ThreadLocal&lt;Random&gt;(() =&gt;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Random(Interlocked.Increment(ref seed))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Random GetThreadRandom()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return randomWrapper.Value;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10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 и обработка исключений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Так как для каждого потока создается собственый стек вызово</a:t>
            </a:r>
            <a:r>
              <a:rPr lang="ru-RU" sz="2000" dirty="0"/>
              <a:t>в</a:t>
            </a:r>
            <a:r>
              <a:rPr lang="ru-RU" sz="2000" dirty="0" smtClean="0"/>
              <a:t>, то исключения сгенерированное в одном потоке нелья перехватить в другом. То есть следующий код не поймает ничего: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136904" cy="33085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RunThread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try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 =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(BadThread);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t.Start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Добавление 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Join()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тоже не решает 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проблемы</a:t>
            </a:r>
            <a:endParaRPr lang="en-US" sz="11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t.Join();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Никогда не 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выполнится</a:t>
            </a:r>
            <a:endParaRPr lang="en-US" sz="11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BadThread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 выполнении потока произошла ошибка."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1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Потоки и обработка исключений: событие </a:t>
            </a:r>
            <a:r>
              <a:rPr lang="en-US" sz="3200" dirty="0" smtClean="0"/>
              <a:t>UnhandledException</a:t>
            </a:r>
            <a:r>
              <a:rPr lang="ru-RU" sz="3200" dirty="0" smtClean="0"/>
              <a:t> класса </a:t>
            </a:r>
            <a:r>
              <a:rPr lang="en-US" sz="3200" dirty="0"/>
              <a:t>AppDomain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656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Механизма обработки исключений из других потоков у нас нет, но есть возможность узнать о них подписавшись на событие </a:t>
            </a:r>
            <a:r>
              <a:rPr lang="en-US" sz="2000" dirty="0"/>
              <a:t>UnhandledException </a:t>
            </a:r>
            <a:r>
              <a:rPr lang="ru-RU" sz="2000" dirty="0" smtClean="0"/>
              <a:t> класса </a:t>
            </a:r>
            <a:r>
              <a:rPr lang="en-US" sz="2000" dirty="0" smtClean="0"/>
              <a:t>AppDomain</a:t>
            </a:r>
            <a:r>
              <a:rPr lang="ru-RU" sz="2000" dirty="0" smtClean="0"/>
              <a:t>. Обработчик этого события будет вызываться при наличии необработанного исключения в приложении (точнее в домене приложения). Подписываться на это событие следует как можно раньше.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3645024"/>
            <a:ext cx="8136904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 args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AppDomain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.CurrentDomain.UnhandledException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+= OnUnhandledException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Основной код приложения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OnUnhandledException(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sender,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UnhandledExceptionEventArgs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ex = e.ExceptionObject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(ex ==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Сохранить информацию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исключении в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лог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11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Многопоточность и </a:t>
            </a:r>
            <a:r>
              <a:rPr lang="en-US" dirty="0" smtClean="0"/>
              <a:t>GUI </a:t>
            </a:r>
            <a:r>
              <a:rPr lang="ru-RU" dirty="0" smtClean="0"/>
              <a:t>приложения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 smtClean="0"/>
              <a:t>Отдельный поток</a:t>
            </a:r>
            <a:endParaRPr lang="en-US" sz="2800" dirty="0" smtClean="0"/>
          </a:p>
          <a:p>
            <a:r>
              <a:rPr lang="en-US" sz="2800" dirty="0" smtClean="0"/>
              <a:t>Control.Invoke(delegate)</a:t>
            </a:r>
            <a:endParaRPr lang="ru-RU" sz="2800" dirty="0" smtClean="0"/>
          </a:p>
          <a:p>
            <a:r>
              <a:rPr lang="en-US" sz="2800" dirty="0" err="1" smtClean="0"/>
              <a:t>BackgroundWorker</a:t>
            </a:r>
            <a:r>
              <a:rPr lang="en-US" sz="2800" dirty="0" smtClean="0"/>
              <a:t> (</a:t>
            </a:r>
            <a:r>
              <a:rPr lang="ru-RU" sz="2800" dirty="0" smtClean="0"/>
              <a:t>использует </a:t>
            </a:r>
            <a:r>
              <a:rPr lang="en-US" sz="2800" dirty="0" err="1" smtClean="0"/>
              <a:t>ThreadPool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Event-based </a:t>
            </a:r>
            <a:r>
              <a:rPr lang="en-US" sz="2800" dirty="0"/>
              <a:t>Asynchronous </a:t>
            </a:r>
            <a:r>
              <a:rPr lang="en-US" sz="2800" dirty="0" smtClean="0"/>
              <a:t>Pattern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msdn.microsoft.com/en-us/library/ms228969%28v=vs.110%29.aspx</a:t>
            </a:r>
            <a:endParaRPr lang="en-US" dirty="0" smtClean="0"/>
          </a:p>
          <a:p>
            <a:r>
              <a:rPr lang="en-US" sz="2800" dirty="0" smtClean="0"/>
              <a:t>SynchronizationContext</a:t>
            </a:r>
          </a:p>
          <a:p>
            <a:r>
              <a:rPr lang="en-US" sz="2800" dirty="0" smtClean="0"/>
              <a:t>[WPF] </a:t>
            </a:r>
            <a:r>
              <a:rPr lang="en-US" sz="2800" dirty="0" err="1" smtClean="0"/>
              <a:t>System.Windows.Threading.DispatcherTimer</a:t>
            </a:r>
            <a:endParaRPr lang="en-US" sz="2800" dirty="0" smtClean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НЕ используйте </a:t>
            </a:r>
            <a:r>
              <a:rPr lang="en-US" sz="2800" dirty="0" err="1" smtClean="0">
                <a:solidFill>
                  <a:schemeClr val="bg1"/>
                </a:solidFill>
              </a:rPr>
              <a:t>Control.CheckForIllegalCrossThreadCalls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= false</a:t>
            </a:r>
            <a:r>
              <a:rPr lang="en-US" sz="2800" dirty="0" smtClean="0">
                <a:solidFill>
                  <a:schemeClr val="bg1"/>
                </a:solidFill>
              </a:rPr>
              <a:t>;</a:t>
            </a:r>
            <a:r>
              <a:rPr lang="ru-RU" sz="2800" dirty="0" smtClean="0">
                <a:solidFill>
                  <a:schemeClr val="bg1"/>
                </a:solidFill>
              </a:rPr>
              <a:t> в </a:t>
            </a:r>
            <a:r>
              <a:rPr lang="en-US" sz="2800" dirty="0" smtClean="0">
                <a:solidFill>
                  <a:schemeClr val="bg1"/>
                </a:solidFill>
              </a:rPr>
              <a:t>Windows Forms</a:t>
            </a:r>
            <a:r>
              <a:rPr lang="ru-RU" sz="2800" dirty="0" smtClean="0">
                <a:solidFill>
                  <a:schemeClr val="bg1"/>
                </a:solidFill>
              </a:rPr>
              <a:t>!</a:t>
            </a:r>
            <a:endParaRPr lang="en-US" sz="2800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0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Таймеры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С помощью таймеров мы можем выполнять действия через </a:t>
            </a:r>
            <a:r>
              <a:rPr lang="ru-RU" sz="2400" smtClean="0"/>
              <a:t>определенные интервалы времени.</a:t>
            </a: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r>
              <a:rPr lang="ru-RU" sz="2400" dirty="0" smtClean="0"/>
              <a:t>Многопоточные таймеры</a:t>
            </a:r>
          </a:p>
          <a:p>
            <a:pPr lvl="1"/>
            <a:r>
              <a:rPr lang="en-US" sz="2400" dirty="0" err="1" smtClean="0"/>
              <a:t>System.Threading.Timer</a:t>
            </a:r>
            <a:endParaRPr lang="ru-RU" sz="2400" dirty="0"/>
          </a:p>
          <a:p>
            <a:pPr lvl="1"/>
            <a:r>
              <a:rPr lang="en-US" sz="2400" dirty="0" err="1" smtClean="0"/>
              <a:t>System.Timers.Timer</a:t>
            </a:r>
            <a:r>
              <a:rPr lang="ru-RU" sz="2400" dirty="0" smtClean="0"/>
              <a:t>. Представляет удобную обертку вокруг </a:t>
            </a:r>
            <a:r>
              <a:rPr lang="en-US" sz="2400" dirty="0" err="1" smtClean="0"/>
              <a:t>System.Threading.Timer</a:t>
            </a:r>
            <a:endParaRPr lang="ru-RU" sz="2400" dirty="0" smtClean="0"/>
          </a:p>
          <a:p>
            <a:r>
              <a:rPr lang="ru-RU" sz="2400" dirty="0" smtClean="0"/>
              <a:t>Однопоточные таймеры</a:t>
            </a:r>
            <a:endParaRPr lang="en-US" sz="2400" dirty="0"/>
          </a:p>
          <a:p>
            <a:pPr lvl="1"/>
            <a:r>
              <a:rPr lang="en-US" sz="2400" dirty="0" err="1" smtClean="0"/>
              <a:t>System.Windows.Forms.Timer</a:t>
            </a:r>
            <a:r>
              <a:rPr lang="en-US" sz="2400" dirty="0" smtClean="0"/>
              <a:t> (</a:t>
            </a:r>
            <a:r>
              <a:rPr lang="ru-RU" sz="2400" dirty="0" smtClean="0"/>
              <a:t>для </a:t>
            </a:r>
            <a:r>
              <a:rPr lang="en-US" sz="2400" dirty="0" smtClean="0"/>
              <a:t>Windows Forms)</a:t>
            </a:r>
            <a:endParaRPr lang="ru-RU" sz="2400" dirty="0" smtClean="0"/>
          </a:p>
          <a:p>
            <a:pPr lvl="1"/>
            <a:r>
              <a:rPr lang="en-US" sz="2400" dirty="0" err="1" smtClean="0"/>
              <a:t>System.Windows.Threading.DispatcherTimer</a:t>
            </a:r>
            <a:r>
              <a:rPr lang="en-US" sz="2400" dirty="0" smtClean="0"/>
              <a:t> (</a:t>
            </a:r>
            <a:r>
              <a:rPr lang="ru-RU" sz="2400" dirty="0"/>
              <a:t>для</a:t>
            </a:r>
            <a:r>
              <a:rPr lang="en-US" sz="2400" dirty="0" smtClean="0"/>
              <a:t> WPF)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208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</a:t>
            </a:r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228600" y="609600"/>
            <a:ext cx="86868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600" i="1" dirty="0">
                <a:solidFill>
                  <a:schemeClr val="bg1"/>
                </a:solidFill>
                <a:cs typeface="Times New Roman" pitchFamily="18" charset="0"/>
              </a:rPr>
              <a:t>	Синхронизация потоков</a:t>
            </a: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 – это координирование действий потоков для получения предсказуемого результата. Средства синхронизации потоков можно разделить на четыре категории: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простые методы приостановки выполнения;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блокирующие конструкции;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конструкции подачи сигналов;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незадерживающие средства синхронизации.</a:t>
            </a:r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К простым методам синхронизации относится использование методов </a:t>
            </a:r>
            <a:r>
              <a:rPr lang="ru-RU" sz="1600" b="1" dirty="0">
                <a:solidFill>
                  <a:schemeClr val="bg1"/>
                </a:solidFill>
              </a:rPr>
              <a:t>Suspend(), Resume()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b="1" dirty="0">
                <a:solidFill>
                  <a:schemeClr val="bg1"/>
                </a:solidFill>
              </a:rPr>
              <a:t>Sleep()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b="1" dirty="0">
                <a:solidFill>
                  <a:schemeClr val="bg1"/>
                </a:solidFill>
              </a:rPr>
              <a:t>Join</a:t>
            </a:r>
            <a:r>
              <a:rPr lang="ru-RU" sz="1600" b="1" dirty="0">
                <a:solidFill>
                  <a:schemeClr val="bg1"/>
                </a:solidFill>
              </a:rPr>
              <a:t>().</a:t>
            </a:r>
            <a:r>
              <a:rPr lang="ru-RU" sz="1600" dirty="0">
                <a:solidFill>
                  <a:schemeClr val="bg1"/>
                </a:solidFill>
              </a:rPr>
              <a:t> Эти методы приостанавливают работу потока и возобновляют его при выполнении какого-либо условия.</a:t>
            </a:r>
          </a:p>
          <a:p>
            <a:pPr algn="just" eaLnBrk="0" hangingPunct="0"/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Методы </a:t>
            </a:r>
            <a:r>
              <a:rPr lang="ru-RU" sz="1600" b="1" dirty="0">
                <a:solidFill>
                  <a:schemeClr val="bg1"/>
                </a:solidFill>
              </a:rPr>
              <a:t>Suspend()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ru-RU" sz="1600" b="1" dirty="0">
                <a:solidFill>
                  <a:schemeClr val="bg1"/>
                </a:solidFill>
              </a:rPr>
              <a:t> Resume() </a:t>
            </a:r>
            <a:r>
              <a:rPr lang="ru-RU" sz="1600" dirty="0">
                <a:solidFill>
                  <a:schemeClr val="bg1"/>
                </a:solidFill>
              </a:rPr>
              <a:t>являются устаревшими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301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Thread(Go);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//Создаем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th.Start(". 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//Немного ждем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th.Suspend();		//Преостанавливаем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Console.WriteLine("\nBackground thread suspended!\nDo some work...");	//Иметируем работу основгого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			//потока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th.Resume();		//Возобновляем фоновый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0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Основная проблема при синхронизации – совместное использование данных.</a:t>
            </a:r>
            <a:endParaRPr lang="en-US" sz="1600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916236"/>
            <a:ext cx="8839200" cy="56938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/>
              <a:t>Метод </a:t>
            </a:r>
            <a:r>
              <a:rPr lang="en-US" sz="2400" b="1" dirty="0"/>
              <a:t>Join()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Метод </a:t>
            </a:r>
            <a:r>
              <a:rPr lang="en-US" sz="1600" dirty="0"/>
              <a:t>Join() </a:t>
            </a:r>
            <a:r>
              <a:rPr lang="ru-RU" sz="1600" dirty="0"/>
              <a:t>позволяет приостановить работу текущего потока, не завершится тот поток, которого вызван этот метод.</a:t>
            </a:r>
            <a:endParaRPr lang="en-US" sz="1600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1008063"/>
            <a:ext cx="8839200" cy="5740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endParaRPr lang="be-BY" sz="900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array.Length; i++)</a:t>
            </a:r>
            <a:endParaRPr lang="be-BY" sz="900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th.Start(array);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th.Join();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//Ждем завершения потока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, после чего продолжаем выполнение.</a:t>
            </a:r>
            <a:endParaRPr lang="be-BY" sz="10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36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того, чтобы обеспечить выполнение какого-либо блока кода только в одном потоке, применяется оператор </a:t>
            </a:r>
            <a:r>
              <a:rPr lang="en-US" sz="1600" dirty="0"/>
              <a:t>lock: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68" name="Rectangle 1"/>
          <p:cNvSpPr>
            <a:spLocks noChangeArrowheads="1"/>
          </p:cNvSpPr>
          <p:nvPr/>
        </p:nvSpPr>
        <p:spPr bwMode="auto">
          <a:xfrm>
            <a:off x="1981200" y="1066800"/>
            <a:ext cx="5257800" cy="10779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152400" y="2235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Где </a:t>
            </a:r>
            <a:r>
              <a:rPr lang="ru-RU" sz="1600" b="1" dirty="0"/>
              <a:t>объект синхронизации </a:t>
            </a:r>
            <a:r>
              <a:rPr lang="ru-RU" sz="1600" dirty="0"/>
              <a:t>– это любой объект, являющийся совместными ресурсом для обоих потоков</a:t>
            </a:r>
            <a:r>
              <a:rPr lang="ru-RU" sz="1600" dirty="0" smtClean="0"/>
              <a:t>. Передавать следует только значение ссылочного типа.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119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52400" y="533400"/>
            <a:ext cx="8839200" cy="62166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 array[i] = r.Next(100);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Console.WriteLine(val);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6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Monitor.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Секция </a:t>
            </a:r>
            <a:r>
              <a:rPr lang="en-US" sz="1600" dirty="0"/>
              <a:t>lock </a:t>
            </a:r>
            <a:r>
              <a:rPr lang="ru-RU" sz="1600" dirty="0"/>
              <a:t>является всего лишь упрощенной записью конструкции, использующей класс </a:t>
            </a:r>
            <a:r>
              <a:rPr lang="en-US" sz="1600" dirty="0"/>
              <a:t>Monitor.</a:t>
            </a:r>
          </a:p>
        </p:txBody>
      </p:sp>
      <p:sp>
        <p:nvSpPr>
          <p:cNvPr id="13316" name="Rectangle 1"/>
          <p:cNvSpPr>
            <a:spLocks noChangeArrowheads="1"/>
          </p:cNvSpPr>
          <p:nvPr/>
        </p:nvSpPr>
        <p:spPr bwMode="auto">
          <a:xfrm>
            <a:off x="152400" y="1066800"/>
            <a:ext cx="3657600" cy="9540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3317" name="Rectangle 1"/>
          <p:cNvSpPr>
            <a:spLocks noChangeArrowheads="1"/>
          </p:cNvSpPr>
          <p:nvPr/>
        </p:nvSpPr>
        <p:spPr bwMode="auto">
          <a:xfrm>
            <a:off x="4648200" y="1066800"/>
            <a:ext cx="4343400" cy="203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Enter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&lt;операторы критической секции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 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Monitor.Exit(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3962400" y="13716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Помимо методов </a:t>
            </a:r>
            <a:r>
              <a:rPr lang="en-US" sz="1600" dirty="0"/>
              <a:t>Enter() </a:t>
            </a:r>
            <a:r>
              <a:rPr lang="ru-RU" sz="1600" dirty="0"/>
              <a:t> и </a:t>
            </a:r>
            <a:r>
              <a:rPr lang="en-US" sz="1600" dirty="0"/>
              <a:t>Exit()</a:t>
            </a:r>
            <a:r>
              <a:rPr lang="ru-RU" sz="1600" dirty="0"/>
              <a:t>, в классе </a:t>
            </a:r>
            <a:r>
              <a:rPr lang="en-US" sz="1600" dirty="0"/>
              <a:t>Monitor</a:t>
            </a:r>
            <a:r>
              <a:rPr lang="ru-RU" sz="1600" dirty="0"/>
              <a:t> определена ещё пара полезных методов.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Wait()</a:t>
            </a:r>
            <a:r>
              <a:rPr lang="en-US" sz="1600" dirty="0"/>
              <a:t> </a:t>
            </a:r>
            <a:r>
              <a:rPr lang="ru-RU" sz="1600" dirty="0"/>
              <a:t>приостанавливает работу текущего потока либо на определенное количество времени, либо до вызова метода </a:t>
            </a:r>
            <a:r>
              <a:rPr lang="en-US" sz="1600" b="1" dirty="0"/>
              <a:t>Pulse().</a:t>
            </a:r>
          </a:p>
        </p:txBody>
      </p:sp>
    </p:spTree>
    <p:extLst>
      <p:ext uri="{BB962C8B-B14F-4D97-AF65-F5344CB8AC3E}">
        <p14:creationId xmlns:p14="http://schemas.microsoft.com/office/powerpoint/2010/main" val="28514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Анти-паттерны для </a:t>
            </a:r>
            <a:r>
              <a:rPr lang="en-US" dirty="0" smtClean="0"/>
              <a:t>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 используйте </a:t>
            </a:r>
            <a:r>
              <a:rPr lang="en-US" dirty="0" smtClean="0"/>
              <a:t>lock(this) </a:t>
            </a:r>
            <a:r>
              <a:rPr lang="ru-RU" dirty="0" smtClean="0"/>
              <a:t>или </a:t>
            </a:r>
            <a:r>
              <a:rPr lang="en-US" dirty="0"/>
              <a:t>lock(System. Type</a:t>
            </a:r>
            <a:r>
              <a:rPr lang="en-US" dirty="0" smtClean="0"/>
              <a:t>) </a:t>
            </a:r>
            <a:r>
              <a:rPr lang="ru-RU" dirty="0" smtClean="0"/>
              <a:t>т.к. внешний код имеет доступ к этим значениям, может ими воспользоваться для блокировки и что, в итоге, может привести к взаимоблокировке.</a:t>
            </a:r>
          </a:p>
        </p:txBody>
      </p:sp>
    </p:spTree>
    <p:extLst>
      <p:ext uri="{BB962C8B-B14F-4D97-AF65-F5344CB8AC3E}">
        <p14:creationId xmlns:p14="http://schemas.microsoft.com/office/powerpoint/2010/main" val="196305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Почему опасно использовать </a:t>
            </a:r>
            <a:r>
              <a:rPr lang="en-US" dirty="0" smtClean="0"/>
              <a:t>Thread.Abort()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smtClean="0"/>
              <a:t>Thread.Abort() </a:t>
            </a:r>
            <a:r>
              <a:rPr lang="ru-RU" dirty="0" smtClean="0"/>
              <a:t>прекращает работу потока независимо от того чем поток занят в этот момент. Если мы «убьем» поток когда он держит блокировку (</a:t>
            </a:r>
            <a:r>
              <a:rPr lang="en-US" dirty="0" smtClean="0"/>
              <a:t>lock(_syncRoot) { … }</a:t>
            </a:r>
            <a:r>
              <a:rPr lang="ru-RU" dirty="0" smtClean="0"/>
              <a:t>), то она навсегда останется в занятом состоянии и другие потоки будут бесконечно ждать освобождения блокировки.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Именно поэтому лучше избегать использования </a:t>
            </a:r>
            <a:r>
              <a:rPr lang="en-US" dirty="0" smtClean="0"/>
              <a:t>Thread.Abort()</a:t>
            </a:r>
            <a:r>
              <a:rPr lang="ru-RU" dirty="0"/>
              <a:t> </a:t>
            </a:r>
            <a:r>
              <a:rPr lang="ru-RU" dirty="0" smtClean="0"/>
              <a:t>и использовать сигналы для корректного завершения потока.</a:t>
            </a:r>
          </a:p>
        </p:txBody>
      </p:sp>
    </p:spTree>
    <p:extLst>
      <p:ext uri="{BB962C8B-B14F-4D97-AF65-F5344CB8AC3E}">
        <p14:creationId xmlns:p14="http://schemas.microsoft.com/office/powerpoint/2010/main" val="17946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Класс </a:t>
            </a:r>
            <a:r>
              <a:rPr lang="en-US" sz="3200" dirty="0"/>
              <a:t>System.Threading.Interlocked</a:t>
            </a:r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528" y="76470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Предоставляет набор методов для выполнения атомарных операций с элементарными типами.</a:t>
            </a:r>
            <a:endParaRPr lang="en-US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431108"/>
              </p:ext>
            </p:extLst>
          </p:nvPr>
        </p:nvGraphicFramePr>
        <p:xfrm>
          <a:off x="251520" y="1772816"/>
          <a:ext cx="8568952" cy="4435836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Метод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Описание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Add(ref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dirty="0" smtClean="0">
                          <a:latin typeface="+mn-lt"/>
                        </a:rPr>
                        <a:t>x,y)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Сложение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Результат помещается в первый аргумент. (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CompareExchange(ref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loc, value, comparand)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Если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loc == comparand,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то в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loc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записывается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value. (int, long, double, float, IntPtr,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Decrement(ref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Уменьшение на единицу. (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Exchange(ref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loc, value)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Записывает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в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loc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значение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и возвращает предыдущее значение.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(int, long, double, float, IntPtr,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Increment(ref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Увеличение на единицу.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(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long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Read(ref long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Чтение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64-х битного значения. Необходимо только на 32-х разрядных процессорах т.к. на 64-х битных процессорах это чтение является атомарным.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22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 на основе подачи сигналов</a:t>
            </a:r>
            <a:endParaRPr lang="ru-RU" sz="24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Потребность в </a:t>
            </a:r>
            <a:r>
              <a:rPr lang="ru-RU" sz="1600" i="1" dirty="0"/>
              <a:t>синхронизация на основе подачи сигналов</a:t>
            </a:r>
            <a:r>
              <a:rPr lang="ru-RU" sz="1600" dirty="0"/>
              <a:t> возникает, когда один поток ждёт прихода уведомления от другого потока. Для осуществления данной синхронизации используется базовый класс </a:t>
            </a:r>
            <a:r>
              <a:rPr lang="en-US" sz="1600" b="1" dirty="0"/>
              <a:t>EventWaitHandle</a:t>
            </a:r>
            <a:r>
              <a:rPr lang="ru-RU" sz="1600" dirty="0"/>
              <a:t> и его наследники </a:t>
            </a:r>
            <a:r>
              <a:rPr lang="en-US" sz="1600" b="1" dirty="0"/>
              <a:t>AutoResetEvent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b="1" dirty="0"/>
              <a:t>ManualResetEvent</a:t>
            </a:r>
            <a:r>
              <a:rPr lang="ru-RU" sz="1600" dirty="0"/>
              <a:t>. Имея доступ к объекту указанных классов, поток может вызвать его метод </a:t>
            </a:r>
            <a:r>
              <a:rPr lang="ru-RU" sz="1600" b="1" dirty="0"/>
              <a:t>WaitOne()</a:t>
            </a:r>
            <a:r>
              <a:rPr lang="ru-RU" sz="1600" dirty="0"/>
              <a:t>, чтобы остановиться и ждать сигнала. Для отправки сигнала применяется вызов метода </a:t>
            </a:r>
            <a:r>
              <a:rPr lang="ru-RU" sz="1600" b="1" dirty="0"/>
              <a:t>Set()</a:t>
            </a:r>
            <a:r>
              <a:rPr lang="ru-RU" sz="1600" dirty="0"/>
              <a:t>. Если используется </a:t>
            </a:r>
            <a:r>
              <a:rPr lang="en-US" sz="1600" b="1" dirty="0"/>
              <a:t>ManualResetEvent</a:t>
            </a:r>
            <a:r>
              <a:rPr lang="ru-RU" sz="1600" dirty="0"/>
              <a:t>, то все потоки, ожидающие сигнал, освобождаются и продолжают выполнение. При использовании </a:t>
            </a:r>
            <a:r>
              <a:rPr lang="en-US" sz="1600" b="1" dirty="0"/>
              <a:t>AutoResetEvent</a:t>
            </a:r>
            <a:r>
              <a:rPr lang="ru-RU" sz="1600" dirty="0"/>
              <a:t> ожидающие потоки освобождаются и запускаются последовательно, на манер очереди.</a:t>
            </a:r>
          </a:p>
          <a:p>
            <a:r>
              <a:rPr lang="ru-RU" sz="1600" dirty="0"/>
              <a:t>	 В качестве примера использования сигналов опишем шаблон проектирования «поставщик-потребитель». Данный шаблон представляет собой очередь, в которую независимые потоки (поставщики) помещают объекты, а один поток извлекает объекты и выполняет с ними заданное действие.</a:t>
            </a:r>
            <a:endParaRPr lang="be-BY" sz="1600" dirty="0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1600" dirty="0">
                <a:hlinkClick r:id="rId2" action="ppaction://hlinkfile"/>
              </a:rPr>
              <a:t>Код класса поставщик-потребитель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2051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Асинхронный вызов методов.</a:t>
            </a:r>
            <a:endParaRPr lang="ru-RU" sz="24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асинхронного вызова методов применяется метод делегата </a:t>
            </a:r>
            <a:r>
              <a:rPr lang="en-US" sz="1600" b="1" dirty="0"/>
              <a:t>BeginInvoke()</a:t>
            </a:r>
          </a:p>
          <a:p>
            <a:r>
              <a:rPr lang="ru-RU" sz="1600" dirty="0"/>
              <a:t>При этом, метод, инкапсулированный в делегате вызывается в собственном потоке.</a:t>
            </a:r>
          </a:p>
          <a:p>
            <a:r>
              <a:rPr lang="ru-RU" sz="1600" dirty="0"/>
              <a:t>	В качестве параметра в метод </a:t>
            </a:r>
            <a:r>
              <a:rPr lang="en-US" sz="1600" b="1" dirty="0"/>
              <a:t>BeginInvoke()</a:t>
            </a:r>
            <a:r>
              <a:rPr lang="ru-RU" sz="1600" dirty="0"/>
              <a:t>  также можно передать делегат на метод, который будет вызван при завершении работы асинхронно вызванного метода.</a:t>
            </a:r>
            <a:endParaRPr lang="be-BY" sz="1600" dirty="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52400" y="1600200"/>
            <a:ext cx="8839200" cy="38941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Int64 Calculate(Int64 i);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Int64 Factorial(Int64 i)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Int64 f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t = 2; t &lt;= i; t++)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 *= 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Console.WriteLine("{0}! = {1}", i, f);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f;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 calc = Factorial;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calc.BeginInvoke(10, OnCalculatingFinished, null);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OnCalculatingFinished(IAsyncResult res)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Console.WriteLine("Factorial completed!");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152400" y="5761544"/>
            <a:ext cx="8839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Метод  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BeginInvoke</a:t>
            </a:r>
            <a:r>
              <a:rPr lang="be-BY" sz="1600" b="1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/>
              <a:t>возвращает объект типа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IAsyncResult</a:t>
            </a:r>
            <a:r>
              <a:rPr lang="en-US" sz="1600" dirty="0">
                <a:latin typeface="Courier New" pitchFamily="49" charset="0"/>
                <a:cs typeface="Calibri" pitchFamily="34" charset="0"/>
              </a:rPr>
              <a:t>. </a:t>
            </a:r>
            <a:r>
              <a:rPr lang="ru-RU" sz="1600" dirty="0"/>
              <a:t>Используя его свойство </a:t>
            </a:r>
            <a:r>
              <a:rPr lang="en-US" sz="1600" b="1" dirty="0" smtClean="0"/>
              <a:t>IsCompleted</a:t>
            </a:r>
            <a:r>
              <a:rPr lang="ru-RU" sz="1600" dirty="0" smtClean="0"/>
              <a:t> </a:t>
            </a:r>
            <a:r>
              <a:rPr lang="ru-RU" sz="1600" dirty="0"/>
              <a:t>можно узнать, завершилось ли выполнение асинхронно вызванного метода.</a:t>
            </a:r>
            <a:endParaRPr lang="be-BY" sz="1600" dirty="0"/>
          </a:p>
        </p:txBody>
      </p:sp>
    </p:spTree>
    <p:extLst>
      <p:ext uri="{BB962C8B-B14F-4D97-AF65-F5344CB8AC3E}">
        <p14:creationId xmlns:p14="http://schemas.microsoft.com/office/powerpoint/2010/main" val="35572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Атомарная </a:t>
            </a:r>
            <a:r>
              <a:rPr lang="en-US" dirty="0" smtClean="0"/>
              <a:t>(atomic) </a:t>
            </a:r>
            <a:r>
              <a:rPr lang="ru-RU" dirty="0" smtClean="0"/>
              <a:t>операция/функция – действие которое не прерывается другими потоками</a:t>
            </a:r>
          </a:p>
          <a:p>
            <a:r>
              <a:rPr lang="ru-RU" dirty="0" smtClean="0"/>
              <a:t>Потоко-безопасный код </a:t>
            </a:r>
            <a:r>
              <a:rPr lang="en-US" dirty="0" smtClean="0"/>
              <a:t>(thread-safe code) – </a:t>
            </a:r>
            <a:r>
              <a:rPr lang="ru-RU" dirty="0" smtClean="0"/>
              <a:t>код который может одновременно выполняться разными потоками без риска возможных ошибок</a:t>
            </a:r>
          </a:p>
          <a:p>
            <a:r>
              <a:rPr lang="ru-RU" dirty="0" smtClean="0"/>
              <a:t>Потоко-небезопасный код – код который не может выполняться одновременно разными потоками без специальных механизмов синхронизации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580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Коллекции из пространства имен </a:t>
            </a:r>
            <a:r>
              <a:rPr lang="en-US" sz="2400" dirty="0" smtClean="0"/>
              <a:t>System.Collections </a:t>
            </a:r>
            <a:r>
              <a:rPr lang="ru-RU" sz="2400" dirty="0" smtClean="0"/>
              <a:t>частично обеспечивают потоко-безопасный доступ с помощью свойства </a:t>
            </a:r>
            <a:r>
              <a:rPr lang="en-US" sz="2400" dirty="0" smtClean="0">
                <a:solidFill>
                  <a:srgbClr val="99CC00"/>
                </a:solidFill>
              </a:rPr>
              <a:t>Synchronized</a:t>
            </a:r>
            <a:r>
              <a:rPr lang="en-US" sz="2400" dirty="0" smtClean="0"/>
              <a:t>.</a:t>
            </a:r>
            <a:r>
              <a:rPr lang="ru-RU" sz="2400" dirty="0" smtClean="0"/>
              <a:t> Однако ее реализация использует одну блокировку для всех операций, что приводит к плохой масштабируемости и может серъезно замедлить работу с большими коллекциями.</a:t>
            </a:r>
            <a:endParaRPr lang="en-US" sz="2400" dirty="0"/>
          </a:p>
          <a:p>
            <a:endParaRPr lang="en-US" sz="2400" dirty="0" smtClean="0"/>
          </a:p>
          <a:p>
            <a:r>
              <a:rPr lang="ru-RU" sz="2400" dirty="0"/>
              <a:t>Коллекции из пространств имен </a:t>
            </a:r>
            <a:r>
              <a:rPr lang="en-US" sz="2400" dirty="0" smtClean="0"/>
              <a:t>System.Collections.Generic </a:t>
            </a:r>
            <a:r>
              <a:rPr lang="ru-RU" sz="2400" dirty="0" smtClean="0"/>
              <a:t>не предназначены для использования из разных потоков. Программист обязан самостоятельно синхронизировать доступ к ним.</a:t>
            </a:r>
          </a:p>
          <a:p>
            <a:endParaRPr lang="ru-RU" sz="2400" dirty="0"/>
          </a:p>
          <a:p>
            <a:r>
              <a:rPr lang="ru-RU" sz="2400" dirty="0" smtClean="0"/>
              <a:t>В </a:t>
            </a:r>
            <a:r>
              <a:rPr lang="en-US" sz="2400" dirty="0" smtClean="0"/>
              <a:t>.NET 4 </a:t>
            </a:r>
            <a:r>
              <a:rPr lang="ru-RU" sz="2400" dirty="0" smtClean="0"/>
              <a:t>добавлены новые классы в пространстве имен </a:t>
            </a:r>
            <a:r>
              <a:rPr lang="en-US" sz="2400" dirty="0" smtClean="0"/>
              <a:t>System.Collections.Concurrent</a:t>
            </a:r>
            <a:r>
              <a:rPr lang="ru-RU" sz="2400" dirty="0"/>
              <a:t>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Коллекции и многопоточность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750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System.Collections.Concurrent</a:t>
            </a:r>
            <a:endParaRPr lang="en-US" sz="3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972134"/>
              </p:ext>
            </p:extLst>
          </p:nvPr>
        </p:nvGraphicFramePr>
        <p:xfrm>
          <a:off x="251520" y="980728"/>
          <a:ext cx="8568952" cy="4023131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Имя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типа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Описание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BlockingCollection&lt;T&gt;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Коллекция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реализующая шаблон проектирования </a:t>
                      </a:r>
                      <a:r>
                        <a:rPr lang="en-US" sz="1600" dirty="0" smtClean="0"/>
                        <a:t>Producer-Consumer</a:t>
                      </a:r>
                      <a:r>
                        <a:rPr lang="ru-RU" sz="1600" dirty="0" smtClean="0"/>
                        <a:t> с</a:t>
                      </a:r>
                      <a:r>
                        <a:rPr lang="ru-RU" sz="1600" baseline="0" dirty="0" smtClean="0"/>
                        <a:t> возможностью ограничения максимального размера коллекции.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ConcurrentDictionary&lt;TKey, TValue&gt;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словаря из пары ключ/значение.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ConcurrentQueue&lt;T&gt;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FIFO </a:t>
                      </a:r>
                      <a:r>
                        <a:rPr lang="en-US" sz="1600" u="none" dirty="0">
                          <a:latin typeface="+mn-lt"/>
                        </a:rPr>
                        <a:t>(first-in,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очереди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ConcurrentStack&lt;T&gt;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LIFO </a:t>
                      </a:r>
                      <a:r>
                        <a:rPr lang="en-US" sz="1600" u="none" dirty="0">
                          <a:latin typeface="+mn-lt"/>
                        </a:rPr>
                        <a:t>(last-in,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стека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ConcurrentBag&lt;T&gt;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неупорядоченной коллекции элементов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IProducerConsumerCollection&lt;T&gt;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Интерфейс который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необходимо реализовать типу предназначенному для хранения в </a:t>
                      </a:r>
                      <a:r>
                        <a:rPr lang="en-US" sz="1600" b="0" u="none" dirty="0" smtClean="0">
                          <a:solidFill>
                            <a:srgbClr val="00B050"/>
                          </a:solidFill>
                          <a:latin typeface="+mn-lt"/>
                        </a:rPr>
                        <a:t>BlockingCollection</a:t>
                      </a:r>
                      <a:r>
                        <a:rPr lang="en-US" sz="1600" u="none" dirty="0">
                          <a:latin typeface="+mn-lt"/>
                        </a:rPr>
                        <a:t>.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8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NuGet </a:t>
            </a:r>
            <a:r>
              <a:rPr lang="ru-RU" dirty="0" smtClean="0"/>
              <a:t>пакет </a:t>
            </a:r>
            <a:r>
              <a:rPr lang="en-US" dirty="0" smtClean="0"/>
              <a:t>Microsoft.Bcl.Immutable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Набор неизменяемых коллекций оптимизированных под многопоточную среду и эффективное использование памяти. Включает следующие классы:</a:t>
            </a:r>
          </a:p>
          <a:p>
            <a:pPr marL="0" indent="0">
              <a:buNone/>
            </a:pPr>
            <a:endParaRPr lang="ru-RU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ImmutableStack&lt;T&gt;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ImmutableQueue&lt;T&gt;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ImmutableList&lt;T&gt;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ImmutableHashSet&lt;T&gt;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ImmutableSortedSet&lt;T&gt;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ImmutableDictionary&lt;K, V&gt;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ImmutableSortedDictionary&lt;K, </a:t>
            </a:r>
            <a:r>
              <a:rPr lang="en-US" dirty="0" smtClean="0"/>
              <a:t>V&gt;</a:t>
            </a:r>
          </a:p>
          <a:p>
            <a:pPr marL="0" lvl="1" indent="0">
              <a:buNone/>
            </a:pPr>
            <a:endParaRPr lang="en-US" dirty="0" smtClean="0"/>
          </a:p>
          <a:p>
            <a:pPr marL="0" lvl="1" indent="0">
              <a:buNone/>
            </a:pPr>
            <a:r>
              <a:rPr lang="en-US" dirty="0">
                <a:hlinkClick r:id="rId2"/>
              </a:rPr>
              <a:t>http://www.nuget.org/packages/Microsoft.Bcl.Immutable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lvl="1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blogs.msdn.com/b/bclteam/p/immutable.aspx</a:t>
            </a:r>
            <a:endParaRPr lang="en-US" dirty="0" smtClean="0"/>
          </a:p>
          <a:p>
            <a:pPr marL="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Набор классов предназначенных для облегчения многопоточного программирования. Представлены в </a:t>
            </a:r>
            <a:r>
              <a:rPr lang="en-US" sz="2400" dirty="0" smtClean="0"/>
              <a:t>.NET 4. </a:t>
            </a:r>
            <a:r>
              <a:rPr lang="ru-RU" sz="2400" dirty="0" smtClean="0"/>
              <a:t>Пространство имен - </a:t>
            </a:r>
            <a:r>
              <a:rPr lang="en-US" sz="2400" dirty="0" smtClean="0"/>
              <a:t>System.Threading.Tasks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r>
              <a:rPr lang="ru-RU" sz="2400" dirty="0" smtClean="0"/>
              <a:t>Классы: </a:t>
            </a:r>
            <a:r>
              <a:rPr lang="en-US" sz="2400" dirty="0" smtClean="0"/>
              <a:t>Parallel, Task, TaskFactory </a:t>
            </a:r>
            <a:r>
              <a:rPr lang="ru-RU" sz="2400" dirty="0" smtClean="0"/>
              <a:t>и другие.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Task Parallel Library (TPL)</a:t>
            </a:r>
          </a:p>
        </p:txBody>
      </p:sp>
    </p:spTree>
    <p:extLst>
      <p:ext uri="{BB962C8B-B14F-4D97-AF65-F5344CB8AC3E}">
        <p14:creationId xmlns:p14="http://schemas.microsoft.com/office/powerpoint/2010/main" val="37727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dirty="0" smtClean="0"/>
              <a:t>olatile</a:t>
            </a:r>
          </a:p>
          <a:p>
            <a:endParaRPr lang="en-US" sz="2400" dirty="0"/>
          </a:p>
          <a:p>
            <a:r>
              <a:rPr lang="en-US" sz="2400" dirty="0" smtClean="0"/>
              <a:t>async/await - .NET 4.5</a:t>
            </a:r>
          </a:p>
          <a:p>
            <a:r>
              <a:rPr lang="ru-RU" sz="2400" dirty="0" smtClean="0"/>
              <a:t>Для их использования в предыдущих версиях </a:t>
            </a:r>
            <a:r>
              <a:rPr lang="en-US" sz="2400" dirty="0" smtClean="0"/>
              <a:t>.NET </a:t>
            </a:r>
            <a:r>
              <a:rPr lang="ru-RU" sz="2400" dirty="0" smtClean="0"/>
              <a:t>нужен </a:t>
            </a:r>
            <a:r>
              <a:rPr lang="en-US" sz="2400" dirty="0" smtClean="0"/>
              <a:t>NuGet </a:t>
            </a:r>
            <a:r>
              <a:rPr lang="ru-RU" sz="2400" dirty="0" smtClean="0"/>
              <a:t>пакет </a:t>
            </a:r>
            <a:r>
              <a:rPr lang="en-US" sz="2400" dirty="0" smtClean="0"/>
              <a:t>Microsoft.Bcl.Async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Ключевые слова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294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6. await in try/catch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msdn.microsoft.com/en-us/magazine/dn683793.aspx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506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149707"/>
            <a:ext cx="842493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.NET Remoting</a:t>
            </a:r>
            <a:endParaRPr lang="ru-RU" sz="2000" dirty="0" smtClean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/>
              <a:t>Устарело. Нужно только при ручной передаче данных между </a:t>
            </a:r>
            <a:r>
              <a:rPr lang="en-US" sz="1600" dirty="0" smtClean="0"/>
              <a:t>AppDomain</a:t>
            </a:r>
            <a:r>
              <a:rPr lang="ru-RU" sz="1600" dirty="0" smtClean="0"/>
              <a:t>-ами.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WCF (Windows Communication Foundation)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Socket</a:t>
            </a:r>
            <a:endParaRPr lang="ru-RU" sz="20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</a:rPr>
              <a:t>Пространство имен </a:t>
            </a:r>
            <a:r>
              <a:rPr lang="en-US" sz="1600" dirty="0" err="1" smtClean="0"/>
              <a:t>System.Net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>
                <a:solidFill>
                  <a:srgbClr val="FFFF00"/>
                </a:solidFill>
              </a:rPr>
              <a:t>Буфер </a:t>
            </a:r>
            <a:r>
              <a:rPr lang="ru-RU" sz="2000" dirty="0">
                <a:solidFill>
                  <a:srgbClr val="FFFF00"/>
                </a:solidFill>
              </a:rPr>
              <a:t>обмена </a:t>
            </a:r>
            <a:r>
              <a:rPr lang="en-US" sz="2000" dirty="0">
                <a:solidFill>
                  <a:srgbClr val="FFFF00"/>
                </a:solidFill>
              </a:rPr>
              <a:t>(</a:t>
            </a:r>
            <a:r>
              <a:rPr lang="en-US" sz="2000" dirty="0" smtClean="0">
                <a:solidFill>
                  <a:srgbClr val="FFFF00"/>
                </a:solidFill>
              </a:rPr>
              <a:t>Clipboard)</a:t>
            </a:r>
            <a:endParaRPr lang="ru-RU" sz="2000" dirty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</a:rPr>
              <a:t>Класс </a:t>
            </a:r>
            <a:r>
              <a:rPr lang="en-US" sz="1600" dirty="0" err="1" smtClean="0">
                <a:solidFill>
                  <a:schemeClr val="bg1"/>
                </a:solidFill>
              </a:rPr>
              <a:t>System.Windows.Forms.Clipboard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 smtClean="0">
                <a:solidFill>
                  <a:schemeClr val="bg1"/>
                </a:solidFill>
              </a:rPr>
              <a:t>или </a:t>
            </a:r>
            <a:r>
              <a:rPr lang="en-US" sz="1600" dirty="0" err="1">
                <a:solidFill>
                  <a:schemeClr val="bg1"/>
                </a:solidFill>
              </a:rPr>
              <a:t>System.Windows</a:t>
            </a:r>
            <a:r>
              <a:rPr lang="en-US" sz="1600" dirty="0" smtClean="0">
                <a:solidFill>
                  <a:schemeClr val="bg1"/>
                </a:solidFill>
              </a:rPr>
              <a:t>. Clipboard</a:t>
            </a:r>
            <a:r>
              <a:rPr lang="ru-RU" sz="1600" dirty="0" smtClean="0">
                <a:solidFill>
                  <a:schemeClr val="bg1"/>
                </a:solidFill>
              </a:rPr>
              <a:t>)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COM (Component Object Model)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Data </a:t>
            </a:r>
            <a:r>
              <a:rPr lang="en-US" sz="2000" dirty="0" smtClean="0"/>
              <a:t>copy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DDE (Dynamic Data Exchange)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File Mapping</a:t>
            </a:r>
            <a:endParaRPr lang="ru-RU" sz="20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П</a:t>
            </a:r>
            <a:r>
              <a:rPr lang="ru-RU" sz="1600" dirty="0" smtClean="0">
                <a:solidFill>
                  <a:schemeClr val="bg1"/>
                </a:solidFill>
              </a:rPr>
              <a:t>ространство </a:t>
            </a:r>
            <a:r>
              <a:rPr lang="ru-RU" sz="1600" dirty="0">
                <a:solidFill>
                  <a:schemeClr val="bg1"/>
                </a:solidFill>
              </a:rPr>
              <a:t>имен </a:t>
            </a:r>
            <a:r>
              <a:rPr lang="en-US" sz="1600" dirty="0" err="1" smtClean="0"/>
              <a:t>System.IO.MemoryMappedFiles</a:t>
            </a:r>
            <a:r>
              <a:rPr lang="ru-RU" sz="1600" dirty="0" smtClean="0"/>
              <a:t>)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Mailslot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 smtClean="0">
                <a:solidFill>
                  <a:srgbClr val="FFFF00"/>
                </a:solidFill>
              </a:rPr>
              <a:t>Mutex</a:t>
            </a:r>
            <a:endParaRPr lang="ru-RU" sz="2000" dirty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</a:rPr>
              <a:t>Класс </a:t>
            </a:r>
            <a:r>
              <a:rPr lang="en-US" sz="1600" dirty="0" err="1" smtClean="0"/>
              <a:t>System.Threading.Mutex</a:t>
            </a:r>
            <a:r>
              <a:rPr lang="ru-RU" sz="1600" dirty="0" smtClean="0"/>
              <a:t>)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Pipe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RPC (Remote Procedure Call)</a:t>
            </a:r>
          </a:p>
          <a:p>
            <a:pPr algn="ctr"/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1145" y="44624"/>
            <a:ext cx="89696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cs typeface="Times New Roman" pitchFamily="18" charset="0"/>
              </a:rPr>
              <a:t>Механизмы взаимодействия между </a:t>
            </a:r>
            <a:r>
              <a:rPr lang="ru-RU" sz="3200" b="1" dirty="0" smtClean="0">
                <a:solidFill>
                  <a:schemeClr val="bg1"/>
                </a:solidFill>
                <a:cs typeface="Times New Roman" pitchFamily="18" charset="0"/>
              </a:rPr>
              <a:t>процессами</a:t>
            </a:r>
            <a:r>
              <a:rPr lang="en-US" sz="3200" b="1" dirty="0" smtClean="0">
                <a:solidFill>
                  <a:schemeClr val="bg1"/>
                </a:solidFill>
                <a:cs typeface="Times New Roman" pitchFamily="18" charset="0"/>
              </a:rPr>
              <a:t/>
            </a:r>
            <a:br>
              <a:rPr lang="en-US" sz="3200" b="1" dirty="0" smtClean="0">
                <a:solidFill>
                  <a:schemeClr val="bg1"/>
                </a:solidFill>
                <a:cs typeface="Times New Roman" pitchFamily="18" charset="0"/>
              </a:rPr>
            </a:br>
            <a:r>
              <a:rPr lang="en-US" sz="3200" b="1" dirty="0" smtClean="0">
                <a:solidFill>
                  <a:schemeClr val="bg1"/>
                </a:solidFill>
                <a:cs typeface="Times New Roman" pitchFamily="18" charset="0"/>
              </a:rPr>
              <a:t>(Inter-process communication, IPC)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8478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 smtClean="0">
                <a:solidFill>
                  <a:srgbClr val="FFFFFF"/>
                </a:solidFill>
              </a:rPr>
              <a:t>Домашнее задание</a:t>
            </a:r>
            <a:endParaRPr lang="ru-RU" sz="2400" b="1" dirty="0">
              <a:solidFill>
                <a:srgbClr val="FFFFFF"/>
              </a:solidFill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Создание 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класса </a:t>
            </a:r>
            <a:r>
              <a:rPr lang="en-US" i="1" dirty="0">
                <a:solidFill>
                  <a:srgbClr val="FFFFFF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Секундомер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”.</a:t>
            </a:r>
            <a:endParaRPr lang="ru-RU" i="1" dirty="0" smtClean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endParaRPr lang="ru-RU" i="1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Смотрите текст задания в файле 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gui-seconds-counter.docx</a:t>
            </a:r>
            <a:endParaRPr lang="en-US" i="1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500" dirty="0" smtClean="0"/>
              <a:t>При запуске программы </a:t>
            </a:r>
            <a:r>
              <a:rPr lang="en-US" sz="2500" dirty="0" smtClean="0"/>
              <a:t>Windows </a:t>
            </a:r>
            <a:r>
              <a:rPr lang="ru-RU" sz="2500" dirty="0" smtClean="0"/>
              <a:t>создает новый процесс: «контейнер» для исполняемого кода программы и её данных. У каждого процесса свое адресное пространство что гарантирует их независимость друг от друга. Процессы имеют приоритет в соответствии с которым им предоставляется процессорное время. Также для каждого процесса создается свой блок с переменными окружения.</a:t>
            </a:r>
          </a:p>
          <a:p>
            <a:pPr marL="0" indent="0">
              <a:buNone/>
            </a:pPr>
            <a:endParaRPr lang="ru-RU" sz="2500" dirty="0"/>
          </a:p>
          <a:p>
            <a:pPr marL="0" indent="0">
              <a:buNone/>
            </a:pPr>
            <a:r>
              <a:rPr lang="ru-RU" sz="2500" dirty="0" smtClean="0"/>
              <a:t>Для работы с процессами в </a:t>
            </a:r>
            <a:r>
              <a:rPr lang="en-US" sz="2500" dirty="0" smtClean="0"/>
              <a:t>.NET </a:t>
            </a:r>
            <a:r>
              <a:rPr lang="ru-RU" sz="2500" dirty="0" smtClean="0"/>
              <a:t>используется класс </a:t>
            </a:r>
            <a:r>
              <a:rPr lang="en-US" sz="2500" dirty="0" err="1" smtClean="0"/>
              <a:t>System.Diagnostics.Process</a:t>
            </a:r>
            <a:endParaRPr lang="en-US" sz="2500" dirty="0" smtClean="0"/>
          </a:p>
          <a:p>
            <a:pPr marL="0" indent="0">
              <a:buNone/>
            </a:pPr>
            <a:endParaRPr lang="en-US" sz="2500" dirty="0">
              <a:solidFill>
                <a:srgbClr val="FFC000"/>
              </a:solidFill>
              <a:sym typeface="Wingdings"/>
            </a:endParaRPr>
          </a:p>
          <a:p>
            <a:pPr marL="0" indent="0">
              <a:buNone/>
            </a:pPr>
            <a:r>
              <a:rPr lang="ru-RU" sz="2500" dirty="0" smtClean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sz="2500" dirty="0" smtClean="0">
                <a:sym typeface="Wingdings"/>
              </a:rPr>
              <a:t> </a:t>
            </a:r>
            <a:r>
              <a:rPr lang="ru-RU" sz="2500" dirty="0"/>
              <a:t>См. пример </a:t>
            </a:r>
            <a:r>
              <a:rPr lang="en-US" sz="2500" dirty="0" smtClean="0"/>
              <a:t>L08-S01-Processes</a:t>
            </a:r>
            <a:r>
              <a:rPr lang="ru-RU" sz="2500" dirty="0" smtClean="0"/>
              <a:t>\</a:t>
            </a:r>
            <a:r>
              <a:rPr lang="en-US" sz="2500" dirty="0" err="1" smtClean="0"/>
              <a:t>ProcessesDemo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1805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Процессы. Запуск нового.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19256" cy="50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Метод </a:t>
            </a:r>
            <a:r>
              <a:rPr lang="en-US" sz="2000" dirty="0" err="1" smtClean="0"/>
              <a:t>Process.Start</a:t>
            </a:r>
            <a:r>
              <a:rPr lang="ru-RU" sz="2000" dirty="0" smtClean="0"/>
              <a:t>(путь)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556792"/>
            <a:ext cx="8219256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программу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notepad.exe.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Т.к. путь неполный, то Windows будет искать exe файл используя переменную окружения PATH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"notepad.exe"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Если полный путь известен, то можно запускать используя полный путь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IL Disassembler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из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Windows SDK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programFiles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.ProgramFilesX86);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ildasm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programFiles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          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@"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Microsoft SDKs\Windows\v7.0A\Bin\NETFX 4.0 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Tools\ildasm.exe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ildasm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0128" y="3501008"/>
            <a:ext cx="8226328" cy="40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Метод </a:t>
            </a:r>
            <a:r>
              <a:rPr lang="en-US" sz="2000" dirty="0" err="1" smtClean="0"/>
              <a:t>Process.Start</a:t>
            </a:r>
            <a:r>
              <a:rPr lang="en-US" sz="2000" dirty="0" smtClean="0"/>
              <a:t>(</a:t>
            </a:r>
            <a:r>
              <a:rPr lang="ru-RU" sz="2000" dirty="0"/>
              <a:t>путь, командная строка)</a:t>
            </a:r>
            <a:endParaRPr lang="ru-RU" sz="2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57200" y="3933056"/>
            <a:ext cx="8222528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процесс командной строки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и передаем ему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// 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аргумент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/k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ver</a:t>
            </a:r>
            <a:endParaRPr lang="en-US" sz="1200" dirty="0" smtClean="0">
              <a:solidFill>
                <a:srgbClr val="008000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Это означает выполнить команду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ver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и оставить окно открытым</a:t>
            </a:r>
            <a:endParaRPr lang="ru-RU" sz="1200" dirty="0" smtClean="0">
              <a:solidFill>
                <a:srgbClr val="2B91AF"/>
              </a:solidFill>
              <a:latin typeface="Consolas"/>
            </a:endParaRPr>
          </a:p>
          <a:p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"cmd.exe"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"/k </a:t>
            </a:r>
            <a:r>
              <a:rPr lang="en-US" sz="1200" dirty="0" err="1" smtClean="0">
                <a:solidFill>
                  <a:srgbClr val="A31515"/>
                </a:solidFill>
                <a:latin typeface="Consolas"/>
              </a:rPr>
              <a:t>ver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7544" y="4825751"/>
            <a:ext cx="8226328" cy="40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Метод </a:t>
            </a:r>
            <a:r>
              <a:rPr lang="en-US" sz="2000" dirty="0" err="1"/>
              <a:t>Process.Start</a:t>
            </a:r>
            <a:r>
              <a:rPr lang="en-US" sz="2000" dirty="0"/>
              <a:t>(</a:t>
            </a:r>
            <a:r>
              <a:rPr lang="en-US" sz="2000" dirty="0" err="1"/>
              <a:t>ProcessStartInfo</a:t>
            </a:r>
            <a:r>
              <a:rPr lang="ru-RU" sz="2000" dirty="0" smtClean="0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4616" y="5221649"/>
            <a:ext cx="8222528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"iexplore.exe"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startInfo.Arguments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"http://www.wolframalpha.com/input/?i=Jurassic+Period&amp;lk=3"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startInfo.WindowStyle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ProcessWindowStyle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.Maximized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7753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Запуск процесса с помощью </a:t>
            </a:r>
            <a:r>
              <a:rPr lang="en-US" sz="3600" dirty="0" smtClean="0"/>
              <a:t>ProcessStartInfo</a:t>
            </a:r>
            <a:r>
              <a:rPr lang="ru-RU" sz="3600" dirty="0" smtClean="0"/>
              <a:t>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Класс </a:t>
            </a:r>
            <a:r>
              <a:rPr lang="en-US" sz="1800" dirty="0" smtClean="0"/>
              <a:t>ProcessStartInfo </a:t>
            </a:r>
            <a:r>
              <a:rPr lang="ru-RU" sz="1800" dirty="0" smtClean="0"/>
              <a:t>позволяет указать дополнительные параметры запускаемого приложения:</a:t>
            </a:r>
            <a:endParaRPr lang="en-US" sz="1800" dirty="0"/>
          </a:p>
        </p:txBody>
      </p:sp>
      <p:graphicFrame>
        <p:nvGraphicFramePr>
          <p:cNvPr id="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080017"/>
              </p:ext>
            </p:extLst>
          </p:nvPr>
        </p:nvGraphicFramePr>
        <p:xfrm>
          <a:off x="575556" y="2089447"/>
          <a:ext cx="7992888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745"/>
                <a:gridCol w="520814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Свойство(а)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FileName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Путь к запускаемому файлу.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Arguments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Аргументы командной строки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Domain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Домен пользователя, его имя (логин) и пароль. Используется для запуска приложений от имени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другой учетной записи.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14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UserName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2361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Password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WindowStyle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Вид главного окна после запуска (обычное,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минимизированное или максимизированное)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WorkingDirectory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«Текущий» каталог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для нового приложения. Требуется для некоторых программ, которые зависят от текущего каталога.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Verb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Глагол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.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По умолчанию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“open”.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Другие глаголы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: “edit”, “print”, “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runas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”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 т.п.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53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«Запуск» обычных файлов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Класс </a:t>
            </a:r>
            <a:r>
              <a:rPr lang="en-US" dirty="0" smtClean="0"/>
              <a:t>Process </a:t>
            </a:r>
            <a:r>
              <a:rPr lang="ru-RU" dirty="0" smtClean="0"/>
              <a:t>позволяет «запускать» обычные файлы. В этом случае запускается программа ассоциированная с этим расширением и открывает указанный файл.</a:t>
            </a:r>
            <a:r>
              <a:rPr lang="en-US" dirty="0" smtClean="0"/>
              <a:t> </a:t>
            </a:r>
            <a:r>
              <a:rPr lang="ru-RU" dirty="0" smtClean="0"/>
              <a:t>Аналогично можно запускать ярлыки («*</a:t>
            </a:r>
            <a:r>
              <a:rPr lang="en-US" dirty="0" smtClean="0"/>
              <a:t>.</a:t>
            </a:r>
            <a:r>
              <a:rPr lang="en-US" dirty="0" err="1" smtClean="0"/>
              <a:t>lnk</a:t>
            </a:r>
            <a:r>
              <a:rPr lang="ru-RU" dirty="0" smtClean="0"/>
              <a:t>»).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3826783"/>
            <a:ext cx="8219256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Запуск программы ассоциированной с расширением jpg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@"C:\Windows\Web\Wallpaper\Windows\img0.jpg"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Запуск браузера по умолчанию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"http://tut.by"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Запуск почтового клиента по умолчанию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"mailto:inbox@example.com"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2917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Запуск процесса с повышенными </a:t>
            </a:r>
            <a:r>
              <a:rPr lang="en-US" sz="3600" dirty="0" smtClean="0"/>
              <a:t>(elevated) </a:t>
            </a:r>
            <a:r>
              <a:rPr lang="ru-RU" sz="3600" dirty="0" smtClean="0"/>
              <a:t>привилегиями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8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Если у вас </a:t>
            </a:r>
            <a:r>
              <a:rPr lang="en-US" dirty="0" smtClean="0"/>
              <a:t>Windows Vista/7/8 </a:t>
            </a:r>
            <a:r>
              <a:rPr lang="ru-RU" dirty="0" smtClean="0"/>
              <a:t>где используется </a:t>
            </a:r>
            <a:r>
              <a:rPr lang="ru-RU" dirty="0"/>
              <a:t>контроль учётных </a:t>
            </a:r>
            <a:r>
              <a:rPr lang="ru-RU" dirty="0" smtClean="0"/>
              <a:t>записей (</a:t>
            </a:r>
            <a:r>
              <a:rPr lang="en-US" dirty="0" smtClean="0"/>
              <a:t>UAC) </a:t>
            </a:r>
            <a:r>
              <a:rPr lang="ru-RU" dirty="0" smtClean="0"/>
              <a:t>и вам необходимо запустить процесс с </a:t>
            </a:r>
            <a:r>
              <a:rPr lang="en-US" dirty="0" smtClean="0"/>
              <a:t>elevated </a:t>
            </a:r>
            <a:r>
              <a:rPr lang="ru-RU" dirty="0" smtClean="0"/>
              <a:t>привилегиями, то используйте следующий код: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4365104"/>
            <a:ext cx="8219256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startInfo.FileName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"cmd.exe"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startInfo.Verb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latin typeface="Consolas"/>
              </a:rPr>
              <a:t>runas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r>
              <a:rPr lang="ru-RU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// Глагол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runas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для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elevated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запуска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9779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2965</Words>
  <Application>Microsoft Office PowerPoint</Application>
  <PresentationFormat>On-screen Show (4:3)</PresentationFormat>
  <Paragraphs>624</Paragraphs>
  <Slides>47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49" baseType="lpstr">
      <vt:lpstr>bel-hard-training</vt:lpstr>
      <vt:lpstr>Office Theme</vt:lpstr>
      <vt:lpstr>PowerPoint Presentation</vt:lpstr>
      <vt:lpstr>Литература</vt:lpstr>
      <vt:lpstr>Материалы для обучения</vt:lpstr>
      <vt:lpstr>Термины</vt:lpstr>
      <vt:lpstr>Процессы</vt:lpstr>
      <vt:lpstr>Процессы. Запуск нового.</vt:lpstr>
      <vt:lpstr>Запуск процесса с помощью ProcessStartInfo.</vt:lpstr>
      <vt:lpstr>«Запуск» обычных файлов</vt:lpstr>
      <vt:lpstr>Запуск процесса с повышенными (elevated) привилегиями</vt:lpstr>
      <vt:lpstr>Получение информации о запущенных процессах</vt:lpstr>
      <vt:lpstr>Поля класса Process</vt:lpstr>
      <vt:lpstr>Информация о пользователе</vt:lpstr>
      <vt:lpstr>Потоки</vt:lpstr>
      <vt:lpstr>Зачем нужна многопоточность?</vt:lpstr>
      <vt:lpstr>Информация о ЦП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Локальные данные потока (Thread Local Storage)</vt:lpstr>
      <vt:lpstr>TLS: Пример №1.</vt:lpstr>
      <vt:lpstr>TLS: Пример №2.</vt:lpstr>
      <vt:lpstr>Потоки и обработка исключений</vt:lpstr>
      <vt:lpstr>Потоки и обработка исключений: событие UnhandledException класса AppDomain</vt:lpstr>
      <vt:lpstr>Многопоточность и GUI приложения</vt:lpstr>
      <vt:lpstr>Таймеры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Анти-паттерны для lock</vt:lpstr>
      <vt:lpstr>Почему опасно использовать Thread.Abort()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NuGet пакет Microsoft.Bcl.Immutable</vt:lpstr>
      <vt:lpstr>PowerPoint Presentation</vt:lpstr>
      <vt:lpstr>PowerPoint Presentation</vt:lpstr>
      <vt:lpstr>C# 6. await in try/catch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2012-08-26T19:53:05Z</dcterms:created>
  <dcterms:modified xsi:type="dcterms:W3CDTF">2015-10-20T08:22:51Z</dcterms:modified>
</cp:coreProperties>
</file>