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61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09" r:id="rId18"/>
    <p:sldId id="314" r:id="rId19"/>
    <p:sldId id="321" r:id="rId20"/>
    <p:sldId id="310" r:id="rId21"/>
    <p:sldId id="267" r:id="rId22"/>
    <p:sldId id="315" r:id="rId23"/>
    <p:sldId id="296" r:id="rId24"/>
    <p:sldId id="329" r:id="rId25"/>
    <p:sldId id="274" r:id="rId26"/>
    <p:sldId id="287" r:id="rId27"/>
    <p:sldId id="299" r:id="rId28"/>
    <p:sldId id="295" r:id="rId29"/>
    <p:sldId id="311" r:id="rId30"/>
    <p:sldId id="278" r:id="rId31"/>
    <p:sldId id="268" r:id="rId32"/>
    <p:sldId id="317" r:id="rId33"/>
    <p:sldId id="330" r:id="rId34"/>
    <p:sldId id="331" r:id="rId35"/>
    <p:sldId id="302" r:id="rId36"/>
    <p:sldId id="303" r:id="rId37"/>
    <p:sldId id="324" r:id="rId38"/>
    <p:sldId id="313" r:id="rId39"/>
    <p:sldId id="304" r:id="rId40"/>
    <p:sldId id="305" r:id="rId41"/>
    <p:sldId id="316" r:id="rId42"/>
    <p:sldId id="312" r:id="rId43"/>
    <p:sldId id="306" r:id="rId44"/>
    <p:sldId id="326" r:id="rId45"/>
    <p:sldId id="307" r:id="rId46"/>
    <p:sldId id="308" r:id="rId47"/>
    <p:sldId id="322" r:id="rId48"/>
    <p:sldId id="269" r:id="rId49"/>
    <p:sldId id="270" r:id="rId50"/>
    <p:sldId id="320" r:id="rId51"/>
    <p:sldId id="271" r:id="rId52"/>
    <p:sldId id="272" r:id="rId53"/>
    <p:sldId id="300" r:id="rId54"/>
    <p:sldId id="273" r:id="rId55"/>
    <p:sldId id="276" r:id="rId56"/>
    <p:sldId id="325" r:id="rId57"/>
    <p:sldId id="292" r:id="rId58"/>
    <p:sldId id="281" r:id="rId59"/>
    <p:sldId id="301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09"/>
            <p14:sldId id="314"/>
            <p14:sldId id="321"/>
            <p14:sldId id="310"/>
            <p14:sldId id="267"/>
            <p14:sldId id="315"/>
            <p14:sldId id="296"/>
            <p14:sldId id="329"/>
            <p14:sldId id="274"/>
            <p14:sldId id="287"/>
            <p14:sldId id="299"/>
            <p14:sldId id="295"/>
            <p14:sldId id="311"/>
            <p14:sldId id="278"/>
            <p14:sldId id="268"/>
            <p14:sldId id="317"/>
            <p14:sldId id="330"/>
            <p14:sldId id="331"/>
          </p14:sldIdLst>
        </p14:section>
        <p14:section name="Массивы" id="{60B9B266-18A6-40E8-8F56-BF60E03540AE}">
          <p14:sldIdLst>
            <p14:sldId id="302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16"/>
            <p14:sldId id="312"/>
            <p14:sldId id="306"/>
            <p14:sldId id="326"/>
            <p14:sldId id="307"/>
            <p14:sldId id="308"/>
            <p14:sldId id="322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5545" autoAdjust="0"/>
  </p:normalViewPr>
  <p:slideViewPr>
    <p:cSldViewPr>
      <p:cViewPr varScale="1">
        <p:scale>
          <a:sx n="69" d="100"/>
          <a:sy n="69" d="100"/>
        </p:scale>
        <p:origin x="8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11.08.2017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11.08.2017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11.08.2017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11.08.2017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11.08.2017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11.08.2017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4756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/>
                <a:gridCol w="1368152"/>
                <a:gridCol w="1656184"/>
                <a:gridCol w="1656184"/>
                <a:gridCol w="288032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16"/>
              </p:ext>
            </p:extLst>
          </p:nvPr>
        </p:nvGraphicFramePr>
        <p:xfrm>
          <a:off x="414250" y="620688"/>
          <a:ext cx="8315501" cy="57244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System.Void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void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Используется только в методах без возврата значения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err="1" smtClean="0">
                <a:solidFill>
                  <a:schemeClr val="bg1"/>
                </a:solidFill>
              </a:rPr>
              <a:t>программаирования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oz.by/books/more10158206.html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 smtClean="0">
                <a:solidFill>
                  <a:schemeClr val="bg1"/>
                </a:solidFill>
              </a:rPr>
              <a:t>Шилдт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www.amazon.com/4-0-Complete-Reference-Herbert-Schildt/dp/007174116X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</a:t>
            </a:r>
            <a:r>
              <a:rPr lang="ru-RU" sz="1600" dirty="0" smtClean="0">
                <a:solidFill>
                  <a:schemeClr val="bg1"/>
                </a:solidFill>
              </a:rPr>
              <a:t>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smtClean="0">
                <a:solidFill>
                  <a:schemeClr val="bg1"/>
                </a:solidFill>
              </a:rPr>
              <a:t>$””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‘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 smtClean="0">
                <a:solidFill>
                  <a:schemeClr val="bg1"/>
                </a:solidFill>
              </a:rPr>
              <a:t>’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0b11110001, </a:t>
            </a:r>
            <a:r>
              <a:rPr lang="ru-RU" sz="1600" dirty="0" smtClean="0">
                <a:solidFill>
                  <a:schemeClr val="bg1"/>
                </a:solidFill>
              </a:rPr>
              <a:t>число в двоичной системе счисления </a:t>
            </a:r>
            <a:r>
              <a:rPr lang="ru-RU" sz="1600" dirty="0" smtClean="0">
                <a:solidFill>
                  <a:srgbClr val="FFFF00"/>
                </a:solidFill>
              </a:rPr>
              <a:t>(</a:t>
            </a:r>
            <a:r>
              <a:rPr lang="en-US" sz="1600" dirty="0" smtClean="0">
                <a:solidFill>
                  <a:srgbClr val="FFFF00"/>
                </a:solidFill>
              </a:rPr>
              <a:t>C# 7)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Разделитель цифр в </a:t>
            </a:r>
            <a:r>
              <a:rPr lang="en-US" dirty="0" smtClean="0"/>
              <a:t>C#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12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В </a:t>
            </a:r>
            <a:r>
              <a:rPr lang="en-US" sz="2400" dirty="0" smtClean="0">
                <a:solidFill>
                  <a:schemeClr val="bg1"/>
                </a:solidFill>
              </a:rPr>
              <a:t>C# 7 </a:t>
            </a:r>
            <a:r>
              <a:rPr lang="ru-RU" sz="2400" dirty="0" smtClean="0">
                <a:solidFill>
                  <a:schemeClr val="bg1"/>
                </a:solidFill>
              </a:rPr>
              <a:t>в численных литералах можно использовать символ нижнего подчеркивания для улучшения читабельности.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98113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0b1001_1010_0001_0100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hex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0x1b_a0_44_fe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33_554_432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weird = </a:t>
            </a:r>
            <a:r>
              <a:rPr lang="de-DE" dirty="0">
                <a:solidFill>
                  <a:srgbClr val="C81EFA"/>
                </a:solidFill>
                <a:latin typeface="Consolas" panose="020B0609020204030204" pitchFamily="49" charset="0"/>
              </a:rPr>
              <a:t>1_2__3___4____5_____6______7_______8________9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real = </a:t>
            </a:r>
            <a:r>
              <a:rPr lang="en-US" dirty="0">
                <a:solidFill>
                  <a:srgbClr val="C81EFA"/>
                </a:solidFill>
                <a:latin typeface="Consolas" panose="020B0609020204030204" pitchFamily="49" charset="0"/>
              </a:rPr>
              <a:t>1_000.111_1e-1_000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64838"/>
              </p:ext>
            </p:extLst>
          </p:nvPr>
        </p:nvGraphicFramePr>
        <p:xfrm>
          <a:off x="574576" y="980729"/>
          <a:ext cx="7994848" cy="5517996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Короткая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???</a:t>
                      </a:r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???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Длинная дата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Полная дата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(полное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(короткое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Общий формат (длинное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Месяц и день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или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Точный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или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RFC1123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Для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сортировки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Короткое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Полное время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(короткое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Универсальный для сортировки (полное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время)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Y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Год и месяц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 smtClean="0">
                        <a:solidFill>
                          <a:schemeClr val="bg1"/>
                        </a:solidFill>
                        <a:latin typeface="Consolas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дат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Интерполируемые строки </a:t>
            </a:r>
            <a:r>
              <a:rPr lang="en-US" dirty="0" smtClean="0"/>
              <a:t>(C#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x = 10;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($"x={x}");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40295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ru-RU" sz="1400" kern="120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400" kern="120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9869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</a:t>
                      </a:r>
                      <a:r>
                        <a:rPr lang="ru-RU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 33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-13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230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</a:t>
                      </a:r>
                      <a:r>
                        <a:rPr lang="en-US" sz="1200" kern="1200" dirty="0" smtClean="0">
                          <a:solidFill>
                            <a:srgbClr val="008000"/>
                          </a:solidFill>
                          <a:latin typeface="Consolas"/>
                          <a:ea typeface="+mn-ea"/>
                          <a:cs typeface="+mn-cs"/>
                        </a:rPr>
                        <a:t>// 3</a:t>
                      </a:r>
                      <a:endParaRPr lang="en-US" sz="1200" kern="1200" dirty="0">
                        <a:solidFill>
                          <a:srgbClr val="008000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407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08"/>
                <a:gridCol w="56886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1936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1797"/>
              </p:ext>
            </p:extLst>
          </p:nvPr>
        </p:nvGraphicFramePr>
        <p:xfrm>
          <a:off x="642392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900000"/>
                <a:gridCol w="900000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1495"/>
              </p:ext>
            </p:extLst>
          </p:nvPr>
        </p:nvGraphicFramePr>
        <p:xfrm>
          <a:off x="3330000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900000"/>
                <a:gridCol w="900000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«ИЛИ»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52705"/>
              </p:ext>
            </p:extLst>
          </p:nvPr>
        </p:nvGraphicFramePr>
        <p:xfrm>
          <a:off x="6017609" y="4969976"/>
          <a:ext cx="248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900000"/>
                <a:gridCol w="900000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«Исключающее ИЛИ»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6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Разновидности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/>
                <a:gridCol w="2160240"/>
                <a:gridCol w="2160240"/>
                <a:gridCol w="216024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XAMARIN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 smtClean="0">
                <a:solidFill>
                  <a:schemeClr val="bg1"/>
                </a:solidFill>
              </a:rPr>
              <a:t>Windows.</a:t>
            </a:r>
            <a:r>
              <a:rPr lang="ru-RU" dirty="0" smtClean="0">
                <a:solidFill>
                  <a:schemeClr val="bg1"/>
                </a:solidFill>
              </a:rPr>
              <a:t> Для </a:t>
            </a:r>
            <a:r>
              <a:rPr lang="en-US" dirty="0" smtClean="0">
                <a:solidFill>
                  <a:schemeClr val="bg1"/>
                </a:solidFill>
              </a:rPr>
              <a:t>Mac OSX</a:t>
            </a:r>
            <a:r>
              <a:rPr lang="ru-RU" dirty="0" smtClean="0">
                <a:solidFill>
                  <a:schemeClr val="bg1"/>
                </a:solidFill>
              </a:rPr>
              <a:t> доступна </a:t>
            </a:r>
            <a:r>
              <a:rPr lang="en-US" dirty="0" smtClean="0">
                <a:solidFill>
                  <a:schemeClr val="bg1"/>
                </a:solidFill>
              </a:rPr>
              <a:t>Preview </a:t>
            </a:r>
            <a:r>
              <a:rPr lang="ru-RU" dirty="0" smtClean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Code – </a:t>
            </a:r>
            <a:r>
              <a:rPr lang="ru-RU" dirty="0" smtClean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Team Services – </a:t>
            </a:r>
            <a:r>
              <a:rPr lang="ru-RU" dirty="0" smtClean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</a:t>
            </a:r>
            <a:r>
              <a:rPr lang="ru-RU" dirty="0" smtClean="0">
                <a:solidFill>
                  <a:schemeClr val="bg1"/>
                </a:solidFill>
              </a:rPr>
              <a:t>управ</a:t>
            </a:r>
            <a:r>
              <a:rPr lang="ru-RU" dirty="0">
                <a:solidFill>
                  <a:schemeClr val="bg1"/>
                </a:solidFill>
              </a:rPr>
              <a:t>л</a:t>
            </a:r>
            <a:r>
              <a:rPr lang="ru-RU" dirty="0" smtClean="0">
                <a:solidFill>
                  <a:schemeClr val="bg1"/>
                </a:solidFill>
              </a:rPr>
              <a:t>ением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 smtClean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JIT (Just In Time) </a:t>
            </a:r>
            <a:r>
              <a:rPr lang="ru-RU" dirty="0" smtClean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ru-RU" dirty="0" smtClean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4199</Words>
  <Application>Microsoft Office PowerPoint</Application>
  <PresentationFormat>On-screen Show (4:3)</PresentationFormat>
  <Paragraphs>1055</Paragraphs>
  <Slides>56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Разделитель цифр в C# 7 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Интерполируемые строки (C# 6)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2017-08-11T13:08:53Z</dcterms:modified>
</cp:coreProperties>
</file>