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86" r:id="rId5"/>
    <p:sldId id="293" r:id="rId6"/>
    <p:sldId id="308" r:id="rId7"/>
    <p:sldId id="260" r:id="rId8"/>
    <p:sldId id="305" r:id="rId9"/>
    <p:sldId id="306" r:id="rId10"/>
    <p:sldId id="261" r:id="rId11"/>
    <p:sldId id="294" r:id="rId12"/>
    <p:sldId id="262" r:id="rId13"/>
    <p:sldId id="283" r:id="rId14"/>
    <p:sldId id="309" r:id="rId15"/>
    <p:sldId id="310" r:id="rId16"/>
    <p:sldId id="311" r:id="rId17"/>
    <p:sldId id="313" r:id="rId18"/>
    <p:sldId id="323" r:id="rId19"/>
    <p:sldId id="324" r:id="rId20"/>
    <p:sldId id="322" r:id="rId21"/>
    <p:sldId id="263" r:id="rId22"/>
    <p:sldId id="299" r:id="rId23"/>
    <p:sldId id="300" r:id="rId24"/>
    <p:sldId id="301" r:id="rId25"/>
    <p:sldId id="312" r:id="rId26"/>
    <p:sldId id="295" r:id="rId27"/>
    <p:sldId id="296" r:id="rId28"/>
    <p:sldId id="314" r:id="rId29"/>
    <p:sldId id="315" r:id="rId30"/>
    <p:sldId id="275" r:id="rId31"/>
    <p:sldId id="264" r:id="rId32"/>
    <p:sldId id="321" r:id="rId33"/>
    <p:sldId id="316" r:id="rId34"/>
    <p:sldId id="288" r:id="rId35"/>
    <p:sldId id="289" r:id="rId36"/>
    <p:sldId id="265" r:id="rId37"/>
    <p:sldId id="326" r:id="rId38"/>
    <p:sldId id="291" r:id="rId39"/>
    <p:sldId id="302" r:id="rId40"/>
    <p:sldId id="266" r:id="rId41"/>
    <p:sldId id="267" r:id="rId42"/>
    <p:sldId id="268" r:id="rId43"/>
    <p:sldId id="287" r:id="rId44"/>
    <p:sldId id="317" r:id="rId45"/>
    <p:sldId id="278" r:id="rId46"/>
    <p:sldId id="320" r:id="rId47"/>
    <p:sldId id="298" r:id="rId48"/>
    <p:sldId id="297" r:id="rId49"/>
    <p:sldId id="303" r:id="rId50"/>
    <p:sldId id="325" r:id="rId51"/>
    <p:sldId id="271" r:id="rId52"/>
    <p:sldId id="30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6/24/2017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6/24/2017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6/24/2017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6/24/2017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6/24/2017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6/24/2017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6/24/2017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6/24/2017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6/24/2017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6/24/2017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6/24/2017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6/24/2017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sysinternals/bb8966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>
                <a:solidFill>
                  <a:schemeClr val="bg1"/>
                </a:solidFill>
              </a:rPr>
              <a:t>именем </a:t>
            </a:r>
            <a:r>
              <a:rPr lang="ru-RU" smtClean="0">
                <a:solidFill>
                  <a:schemeClr val="bg1"/>
                </a:solidFill>
              </a:rPr>
              <a:t>от одного до трех </a:t>
            </a:r>
            <a:r>
              <a:rPr lang="ru-RU" dirty="0" smtClean="0">
                <a:solidFill>
                  <a:schemeClr val="bg1"/>
                </a:solidFill>
              </a:rPr>
              <a:t>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Шаблоны поиска можно передать в </a:t>
            </a:r>
            <a:r>
              <a:rPr lang="ru-RU" dirty="0" smtClean="0">
                <a:solidFill>
                  <a:schemeClr val="bg1"/>
                </a:solidFill>
              </a:rPr>
              <a:t>ряд функций классов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en-US" dirty="0" smtClean="0"/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ru-RU" sz="3200" dirty="0" smtClean="0">
                <a:solidFill>
                  <a:schemeClr val="bg1"/>
                </a:solidFill>
              </a:rPr>
              <a:t>класс </a:t>
            </a:r>
            <a:r>
              <a:rPr lang="en-US" sz="3200" dirty="0" smtClean="0">
                <a:solidFill>
                  <a:schemeClr val="bg1"/>
                </a:solidFill>
              </a:rPr>
              <a:t>Directory)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folder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GetDirectories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 – поиск каталогов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подкаталоги указанного каталога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Подкаталоги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s*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указанного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каталога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Подкаталоги по маске указанного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каталога включая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файлов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lnk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по маске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GetFileSystemEntries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каталогов и файлов одновременно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каталоги м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и 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Все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файлы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 каталоги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400" dirty="0" smtClean="0">
                <a:solidFill>
                  <a:prstClr val="black"/>
                </a:solidFill>
                <a:latin typeface="Consolas"/>
              </a:rPr>
            </a:b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                 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5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(класс </a:t>
            </a:r>
            <a:r>
              <a:rPr lang="en-US" sz="3200" dirty="0" err="1" smtClean="0">
                <a:solidFill>
                  <a:schemeClr val="bg1"/>
                </a:solidFill>
              </a:rPr>
              <a:t>DirectoryInfo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Примеры аналогичные примерам с предыдущего слайда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Обратие внимание что функции теперь возвращают не строки,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 экземпляры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DirectoryInfo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FileInfo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FileSystemInfo</a:t>
            </a:r>
            <a:endParaRPr lang="ru-RU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folder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(folder);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Каталоги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Файлы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Каталоги и файлы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Методы </a:t>
            </a:r>
            <a:r>
              <a:rPr lang="en-US" dirty="0" err="1" smtClean="0">
                <a:solidFill>
                  <a:schemeClr val="bg1"/>
                </a:solidFill>
              </a:rPr>
              <a:t>EnumerateXYZ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Кроме методам </a:t>
            </a:r>
            <a:r>
              <a:rPr lang="en-US" dirty="0" err="1" smtClean="0">
                <a:solidFill>
                  <a:schemeClr val="bg1"/>
                </a:solidFill>
              </a:rPr>
              <a:t>GetDirectories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GetFiles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классы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ru-RU" dirty="0"/>
              <a:t> </a:t>
            </a:r>
            <a:r>
              <a:rPr lang="ru-RU" dirty="0" smtClean="0"/>
              <a:t>содержат методы вида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возвращающие </a:t>
            </a:r>
            <a:r>
              <a:rPr lang="en-US" dirty="0" err="1" smtClean="0"/>
              <a:t>IEnumerable</a:t>
            </a:r>
            <a:r>
              <a:rPr lang="en-US" dirty="0" smtClean="0"/>
              <a:t>. </a:t>
            </a:r>
            <a:r>
              <a:rPr lang="ru-RU" dirty="0"/>
              <a:t>Достоинство этих методов что они не </a:t>
            </a:r>
            <a:r>
              <a:rPr lang="ru-RU" dirty="0" smtClean="0"/>
              <a:t>требуют </a:t>
            </a:r>
            <a:r>
              <a:rPr lang="ru-RU" dirty="0"/>
              <a:t>выделения памяти под все имена файлов </a:t>
            </a:r>
            <a:r>
              <a:rPr lang="ru-RU" dirty="0" smtClean="0"/>
              <a:t>сразу и </a:t>
            </a:r>
            <a:r>
              <a:rPr lang="ru-RU" dirty="0"/>
              <a:t>поэтому могут оказаться более эффективными для больших </a:t>
            </a:r>
            <a:r>
              <a:rPr lang="ru-RU" dirty="0" smtClean="0"/>
              <a:t>списков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нескольким шаблонам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Методы классов </a:t>
            </a:r>
            <a:r>
              <a:rPr lang="en-US" dirty="0" smtClean="0">
                <a:solidFill>
                  <a:schemeClr val="bg1"/>
                </a:solidFill>
              </a:rPr>
              <a:t>Directory/</a:t>
            </a:r>
            <a:r>
              <a:rPr lang="en-US" dirty="0" err="1" smtClean="0">
                <a:solidFill>
                  <a:schemeClr val="bg1"/>
                </a:solidFill>
              </a:rPr>
              <a:t>DirectoryInfo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принимают только один шаблон поиска. Если необходимо организовать поиск по нескольким шаблонам, то можно: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Написать свою функцию;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Использовать класс </a:t>
            </a:r>
            <a:r>
              <a:rPr lang="en-US" dirty="0" err="1" smtClean="0">
                <a:solidFill>
                  <a:schemeClr val="bg1"/>
                </a:solidFill>
              </a:rPr>
              <a:t>FileSystem</a:t>
            </a:r>
            <a:r>
              <a:rPr lang="ru-RU" dirty="0" smtClean="0">
                <a:solidFill>
                  <a:schemeClr val="bg1"/>
                </a:solidFill>
              </a:rPr>
              <a:t>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Microsoft.VisualBasic.FileIO</a:t>
            </a:r>
            <a:r>
              <a:rPr lang="ru-RU" dirty="0" smtClean="0">
                <a:solidFill>
                  <a:schemeClr val="bg1"/>
                </a:solidFill>
              </a:rPr>
              <a:t> из сборки </a:t>
            </a:r>
            <a:r>
              <a:rPr lang="en-US" dirty="0" err="1" smtClean="0">
                <a:solidFill>
                  <a:schemeClr val="bg1"/>
                </a:solidFill>
              </a:rPr>
              <a:t>Microsoft.VisualBasic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Сортировка файлов/каталогов по имени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Операционная система не гарантирует что файлы будут возвращаться в определенном порядке (например, алфавитном). Поэтому перед отображением в </a:t>
            </a:r>
            <a:r>
              <a:rPr lang="en-US" dirty="0" smtClean="0">
                <a:solidFill>
                  <a:schemeClr val="bg1"/>
                </a:solidFill>
              </a:rPr>
              <a:t>UI </a:t>
            </a:r>
            <a:r>
              <a:rPr lang="ru-RU" dirty="0" smtClean="0">
                <a:solidFill>
                  <a:schemeClr val="bg1"/>
                </a:solidFill>
              </a:rPr>
              <a:t>их нужно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отсортировать. Однако обычная сортировка плохо сортирует имена файов с цифрами или датами. В этом случае можно воспользоваться функцией </a:t>
            </a:r>
            <a:r>
              <a:rPr lang="en-US" dirty="0" smtClean="0">
                <a:solidFill>
                  <a:schemeClr val="bg1"/>
                </a:solidFill>
              </a:rPr>
              <a:t>Windows API </a:t>
            </a:r>
            <a:r>
              <a:rPr lang="en-US" dirty="0" err="1"/>
              <a:t>StrCmpLogicalW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Логическая сортировка: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класс </a:t>
            </a:r>
            <a:r>
              <a:rPr lang="en-US" sz="3600" dirty="0" err="1"/>
              <a:t>LogicalStringComparer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844824"/>
            <a:ext cx="807524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LogicalStringComparer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"shlwapi.dll"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CharSet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CharSet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.Unicode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ExactSpelling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Compare(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{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4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Поиск файлов/каталогов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Ускорить поиск файлов можно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28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800" dirty="0">
                <a:sym typeface="Wingdings"/>
              </a:rPr>
              <a:t> </a:t>
            </a:r>
            <a:r>
              <a:rPr lang="ru-RU" sz="2800" dirty="0"/>
              <a:t>См. </a:t>
            </a:r>
            <a:r>
              <a:rPr lang="ru-RU" sz="2800" dirty="0" smtClean="0"/>
              <a:t>пример </a:t>
            </a:r>
            <a:r>
              <a:rPr lang="en-US" sz="2800" dirty="0"/>
              <a:t>L04-S03-IO</a:t>
            </a:r>
            <a:r>
              <a:rPr lang="ru-RU" sz="2800" dirty="0" smtClean="0"/>
              <a:t>\</a:t>
            </a:r>
            <a:r>
              <a:rPr lang="en-US" sz="2800" dirty="0" err="1" smtClean="0"/>
              <a:t>WindowsSearchDemo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692696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228600" y="1343527"/>
            <a:ext cx="86868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.CommonApplicationData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2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5209"/>
              </p:ext>
            </p:extLst>
          </p:nvPr>
        </p:nvGraphicFramePr>
        <p:xfrm>
          <a:off x="467544" y="894928"/>
          <a:ext cx="8208912" cy="53644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2383"/>
              </p:ext>
            </p:extLst>
          </p:nvPr>
        </p:nvGraphicFramePr>
        <p:xfrm>
          <a:off x="467544" y="881216"/>
          <a:ext cx="8208912" cy="5516880"/>
        </p:xfrm>
        <a:graphic>
          <a:graphicData uri="http://schemas.openxmlformats.org/drawingml/2006/table">
            <a:tbl>
              <a:tblPr/>
              <a:tblGrid>
                <a:gridCol w="1872208"/>
                <a:gridCol w="4248472"/>
                <a:gridCol w="2088232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r>
                        <a:rPr lang="ru-RU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ИЛИ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 (x86)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Зависит</a:t>
                      </a:r>
                      <a:r>
                        <a:rPr lang="ru-RU" sz="1100" b="0" i="0" u="none" strike="noStrike" baseline="0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от ОС и платформы компиляции</a:t>
                      </a:r>
                      <a:endParaRPr lang="en-US" sz="1100" b="0" i="0" u="none" strike="noStrike" dirty="0">
                        <a:solidFill>
                          <a:srgbClr val="FFFF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28091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/>
                <a:gridCol w="698477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3" y="4941168"/>
            <a:ext cx="82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C000"/>
                </a:solidFill>
                <a:sym typeface="Wingdings"/>
              </a:rPr>
              <a:t> </a:t>
            </a:r>
            <a:r>
              <a:rPr lang="ru-RU" sz="2000" dirty="0" smtClean="0"/>
              <a:t>См. также пример </a:t>
            </a:r>
            <a:r>
              <a:rPr lang="en-US" sz="2000" dirty="0" smtClean="0"/>
              <a:t>L08-S01-Processes</a:t>
            </a:r>
            <a:r>
              <a:rPr lang="ru-RU" sz="2000" dirty="0" smtClean="0"/>
              <a:t>\</a:t>
            </a:r>
            <a:r>
              <a:rPr lang="en-US" sz="2000" dirty="0" err="1"/>
              <a:t>EnvironmentInformation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3" y="5477162"/>
            <a:ext cx="82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solidFill>
                  <a:srgbClr val="FFC000"/>
                </a:solidFill>
                <a:sym typeface="Wingdings"/>
              </a:rPr>
              <a:t>Ξ</a:t>
            </a:r>
            <a:r>
              <a:rPr lang="ru-RU" sz="2000" dirty="0" smtClean="0">
                <a:solidFill>
                  <a:srgbClr val="FFC000"/>
                </a:solidFill>
                <a:sym typeface="Wingdings"/>
              </a:rPr>
              <a:t> </a:t>
            </a:r>
            <a:r>
              <a:rPr lang="ru-RU" sz="2000" dirty="0" smtClean="0"/>
              <a:t>См. также </a:t>
            </a:r>
            <a:r>
              <a:rPr lang="en-US" sz="2000" dirty="0" err="1" smtClean="0"/>
              <a:t>NuGet</a:t>
            </a:r>
            <a:r>
              <a:rPr lang="ru-RU" sz="2000" dirty="0" smtClean="0"/>
              <a:t> </a:t>
            </a:r>
            <a:r>
              <a:rPr lang="ru-RU" sz="2000" dirty="0" smtClean="0"/>
              <a:t>пакет </a:t>
            </a:r>
            <a:r>
              <a:rPr lang="en-US" sz="2000" dirty="0" err="1"/>
              <a:t>Syroot.Windows.IO.KnownFolders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Path </a:t>
            </a:r>
            <a:r>
              <a:rPr lang="en-US" sz="2400" b="1" dirty="0" smtClean="0"/>
              <a:t>. </a:t>
            </a:r>
            <a:r>
              <a:rPr lang="ru-RU" sz="2400" b="1" dirty="0" smtClean="0"/>
              <a:t>Конструирование пути и </a:t>
            </a:r>
            <a:r>
              <a:rPr lang="ru-RU" sz="2400" b="1" dirty="0"/>
              <a:t>его </a:t>
            </a:r>
            <a:r>
              <a:rPr lang="ru-RU" sz="2400" b="1" dirty="0" smtClean="0"/>
              <a:t>разбор на части.</a:t>
            </a:r>
            <a:endParaRPr lang="ru-RU" sz="2400" b="1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1273984"/>
            <a:ext cx="86868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779220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525" y="479715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приложении </a:t>
            </a:r>
            <a:r>
              <a:rPr lang="en-US" dirty="0" smtClean="0"/>
              <a:t>Windows Forms </a:t>
            </a:r>
            <a:r>
              <a:rPr lang="ru-RU" dirty="0" smtClean="0"/>
              <a:t>можно также использовать свойство </a:t>
            </a:r>
            <a:r>
              <a:rPr lang="en-US" dirty="0" err="1" smtClean="0">
                <a:solidFill>
                  <a:srgbClr val="FFFF00"/>
                </a:solidFill>
              </a:rPr>
              <a:t>Application.StartupPath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Directory.GetCurrentDirectory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</a:t>
            </a:r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с помощью команды "Run as administrator" (UAC) или утилиты 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каталогов и файлов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8229600" cy="748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 smtClean="0"/>
              <a:t>Для удаления каталогов используется метод </a:t>
            </a:r>
            <a:r>
              <a:rPr lang="en-US" sz="1800" dirty="0" smtClean="0"/>
              <a:t>Delete() </a:t>
            </a:r>
            <a:r>
              <a:rPr lang="ru-RU" sz="1800" dirty="0" smtClean="0"/>
              <a:t>класса </a:t>
            </a:r>
            <a:r>
              <a:rPr lang="en-US" sz="1800" dirty="0" smtClean="0"/>
              <a:t>Directory </a:t>
            </a:r>
            <a:r>
              <a:rPr lang="ru-RU" sz="1800" dirty="0" smtClean="0"/>
              <a:t>или </a:t>
            </a:r>
            <a:r>
              <a:rPr lang="en-US" sz="1800" dirty="0" err="1" smtClean="0"/>
              <a:t>DirectoryInfo</a:t>
            </a:r>
            <a:r>
              <a:rPr lang="en-US" sz="1800" dirty="0" smtClean="0"/>
              <a:t>. </a:t>
            </a:r>
            <a:r>
              <a:rPr lang="ru-RU" sz="1800" dirty="0" smtClean="0"/>
              <a:t>Оба метода могут удалить папку со всем содержимым</a:t>
            </a:r>
            <a:r>
              <a:rPr lang="ru-RU" sz="1800" dirty="0"/>
              <a:t>. </a:t>
            </a:r>
            <a:r>
              <a:rPr lang="ru-RU" sz="1800" dirty="0" smtClean="0">
                <a:solidFill>
                  <a:srgbClr val="FFFF00"/>
                </a:solidFill>
              </a:rPr>
              <a:t>Во </a:t>
            </a:r>
            <a:r>
              <a:rPr lang="ru-RU" sz="1800" dirty="0">
                <a:solidFill>
                  <a:srgbClr val="FFFF00"/>
                </a:solidFill>
              </a:rPr>
              <a:t>всех случаях </a:t>
            </a:r>
            <a:r>
              <a:rPr lang="ru-RU" sz="1800" dirty="0" smtClean="0">
                <a:solidFill>
                  <a:srgbClr val="FFFF00"/>
                </a:solidFill>
              </a:rPr>
              <a:t>удаление происходит навсегда и без подтверждения пользователем!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877"/>
              </p:ext>
            </p:extLst>
          </p:nvPr>
        </p:nvGraphicFramePr>
        <p:xfrm>
          <a:off x="457200" y="2132856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пустого каталога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0703"/>
              </p:ext>
            </p:extLst>
          </p:nvPr>
        </p:nvGraphicFramePr>
        <p:xfrm>
          <a:off x="457200" y="355344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каталога со всем содержимым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3594"/>
              </p:ext>
            </p:extLst>
          </p:nvPr>
        </p:nvGraphicFramePr>
        <p:xfrm>
          <a:off x="457200" y="499360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файла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FileInfo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fileInfo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FileInfo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fileInfo.Delete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каталогов и </a:t>
            </a:r>
            <a:r>
              <a:rPr lang="ru-RU" dirty="0" smtClean="0"/>
              <a:t>файлов</a:t>
            </a:r>
            <a:br>
              <a:rPr lang="ru-RU" dirty="0" smtClean="0"/>
            </a:br>
            <a:r>
              <a:rPr lang="ru-RU" dirty="0" smtClean="0"/>
              <a:t>в корзину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 пространстве имен </a:t>
            </a:r>
            <a:r>
              <a:rPr lang="en-US" sz="1800" dirty="0" smtClean="0"/>
              <a:t>System.IO </a:t>
            </a:r>
            <a:r>
              <a:rPr lang="ru-RU" sz="1800" dirty="0" smtClean="0"/>
              <a:t>нет классов которые бы позволили удалить каталог/файл в корзину. Для этого нам понадобится класс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</a:t>
            </a:r>
            <a:r>
              <a:rPr lang="ru-RU" sz="1800" dirty="0" smtClean="0"/>
              <a:t>из пространства имен </a:t>
            </a:r>
            <a:r>
              <a:rPr lang="en-US" sz="1800" dirty="0" err="1" smtClean="0"/>
              <a:t>Microsoft.VisualBasic.FileIO</a:t>
            </a:r>
            <a:r>
              <a:rPr lang="ru-RU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в проект ссылку на сборку </a:t>
            </a:r>
            <a:r>
              <a:rPr lang="en-US" sz="1800" dirty="0" err="1" smtClean="0">
                <a:solidFill>
                  <a:schemeClr val="bg1"/>
                </a:solidFill>
              </a:rPr>
              <a:t>Microsoft.VisualBasic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ru-RU" sz="1800" dirty="0" smtClean="0">
                <a:solidFill>
                  <a:schemeClr val="bg1"/>
                </a:solidFill>
              </a:rPr>
              <a:t>Она присутствует на любой машине с установленным </a:t>
            </a:r>
            <a:r>
              <a:rPr lang="en-US" sz="1800" dirty="0" smtClean="0">
                <a:solidFill>
                  <a:schemeClr val="bg1"/>
                </a:solidFill>
              </a:rPr>
              <a:t>.NET Framework.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</a:t>
            </a:r>
            <a:r>
              <a:rPr lang="en-US" sz="1800" dirty="0" smtClean="0">
                <a:solidFill>
                  <a:schemeClr val="bg1"/>
                </a:solidFill>
              </a:rPr>
              <a:t>using </a:t>
            </a:r>
            <a:r>
              <a:rPr lang="en-US" sz="1800" dirty="0" err="1"/>
              <a:t>Microsoft.VisualBasic.FileIO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26444"/>
              </p:ext>
            </p:extLst>
          </p:nvPr>
        </p:nvGraphicFramePr>
        <p:xfrm>
          <a:off x="457200" y="3625448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каталога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.DeleteDirectory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8077"/>
              </p:ext>
            </p:extLst>
          </p:nvPr>
        </p:nvGraphicFramePr>
        <p:xfrm>
          <a:off x="457200" y="4653136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файла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.DeleteFile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>
                <a:solidFill>
                  <a:srgbClr val="FFFF00"/>
                </a:solidFill>
              </a:rPr>
              <a:t>System.IO</a:t>
            </a:r>
          </a:p>
          <a:p>
            <a:r>
              <a:rPr lang="ru-RU" dirty="0" smtClean="0"/>
              <a:t>Работа с файловой системой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System.Diagnostics.FileVersionInfo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err="1" smtClean="0"/>
              <a:t>FileVersionInfo</a:t>
            </a:r>
            <a:r>
              <a:rPr lang="ru-RU" dirty="0" smtClean="0"/>
              <a:t> позволяет прочитать информацию о свой</a:t>
            </a:r>
            <a:r>
              <a:rPr lang="en-US" dirty="0" smtClean="0"/>
              <a:t>c</a:t>
            </a:r>
            <a:r>
              <a:rPr lang="ru-RU" dirty="0" smtClean="0"/>
              <a:t>твах исполняемых файлов </a:t>
            </a:r>
            <a:r>
              <a:rPr lang="en-US" dirty="0" smtClean="0"/>
              <a:t>(.exe, 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36" y="1600200"/>
            <a:ext cx="39909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0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Чтение/запись файлов (потоков)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Чтение/запись бинарных данных/файлов</a:t>
            </a:r>
          </a:p>
          <a:p>
            <a:r>
              <a:rPr lang="ru-RU" dirty="0" smtClean="0"/>
              <a:t>Чтение/запись текстовых данных/файлов</a:t>
            </a:r>
          </a:p>
          <a:p>
            <a:r>
              <a:rPr lang="ru-RU" dirty="0" smtClean="0"/>
              <a:t>Чтение </a:t>
            </a:r>
            <a:r>
              <a:rPr lang="en-US" dirty="0" smtClean="0"/>
              <a:t>CSV </a:t>
            </a:r>
            <a:r>
              <a:rPr lang="ru-RU" dirty="0" smtClean="0"/>
              <a:t>файлов с помощью класса</a:t>
            </a:r>
            <a:r>
              <a:rPr lang="en-US" dirty="0" smtClean="0"/>
              <a:t> </a:t>
            </a:r>
            <a:r>
              <a:rPr lang="en-US" dirty="0" err="1" smtClean="0"/>
              <a:t>TextFieldParser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8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Методы возвращающие потоки и </a:t>
            </a:r>
            <a:r>
              <a:rPr lang="en-US" sz="2400" b="1" dirty="0" err="1" smtClean="0"/>
              <a:t>FileXXX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enum</a:t>
            </a:r>
            <a:r>
              <a:rPr lang="ru-RU" sz="2400" b="1" dirty="0" smtClean="0"/>
              <a:t>-ы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88149"/>
              </p:ext>
            </p:extLst>
          </p:nvPr>
        </p:nvGraphicFramePr>
        <p:xfrm>
          <a:off x="467544" y="764704"/>
          <a:ext cx="8208911" cy="5760720"/>
        </p:xfrm>
        <a:graphic>
          <a:graphicData uri="http://schemas.openxmlformats.org/drawingml/2006/table">
            <a:tbl>
              <a:tblPr/>
              <a:tblGrid>
                <a:gridCol w="3960440"/>
                <a:gridCol w="1152128"/>
                <a:gridCol w="1944216"/>
                <a:gridCol w="1152127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Метод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FileMode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File.AppendText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Append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FileInfo.AppendText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(...)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 == Append ? Write :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share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File.OpenRead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FileInfo.OpenRead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File.OpenWrite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OpenOrCreate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FileInfo.OpenWrite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r>
              <a:rPr lang="en-US" dirty="0" smtClean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16728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CanSeek</a:t>
                      </a:r>
                      <a:r>
                        <a:rPr lang="ru-RU" sz="14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ы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Поддерживает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ли п</a:t>
                      </a:r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оток чтение, запись, перемещение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</a:t>
            </a:r>
            <a:r>
              <a:rPr lang="ru-RU" dirty="0" smtClean="0"/>
              <a:t>ввода/вывода</a:t>
            </a:r>
            <a:r>
              <a:rPr lang="en-US" dirty="0" smtClean="0"/>
              <a:t>: </a:t>
            </a:r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Буфер</a:t>
            </a:r>
            <a:r>
              <a:rPr lang="ru-RU" dirty="0" smtClean="0"/>
              <a:t> – массив байтов</a:t>
            </a:r>
            <a:r>
              <a:rPr lang="en-US" dirty="0" smtClean="0"/>
              <a:t>: byte[]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Абсолютный путь</a:t>
            </a:r>
            <a:r>
              <a:rPr lang="ru-RU" dirty="0" smtClean="0"/>
              <a:t>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Относительный путь</a:t>
            </a:r>
            <a:r>
              <a:rPr lang="ru-RU" dirty="0"/>
              <a:t> </a:t>
            </a:r>
            <a:r>
              <a:rPr lang="ru-RU" dirty="0" smtClean="0"/>
              <a:t>– путь указанный относительно «текущего каталога». Может включать символ</a:t>
            </a:r>
            <a:r>
              <a:rPr lang="ru-RU" dirty="0"/>
              <a:t>ы</a:t>
            </a:r>
            <a:r>
              <a:rPr lang="ru-RU" dirty="0" smtClean="0"/>
              <a:t> «</a:t>
            </a:r>
            <a:r>
              <a:rPr lang="en-US" dirty="0" smtClean="0"/>
              <a:t>..</a:t>
            </a:r>
            <a:r>
              <a:rPr lang="ru-RU" dirty="0" smtClean="0"/>
              <a:t>» указывающие на родительский каталог.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EOL</a:t>
            </a:r>
            <a:r>
              <a:rPr lang="en-US" dirty="0" smtClean="0"/>
              <a:t> – End Of Line – </a:t>
            </a:r>
            <a:r>
              <a:rPr lang="ru-RU" dirty="0" smtClean="0"/>
              <a:t>символ(ы) конца строки в текстовом файле. В </a:t>
            </a:r>
            <a:r>
              <a:rPr lang="en-US" dirty="0" smtClean="0"/>
              <a:t>Windows </a:t>
            </a:r>
            <a:r>
              <a:rPr lang="ru-RU" dirty="0" smtClean="0"/>
              <a:t>это </a:t>
            </a:r>
            <a:r>
              <a:rPr lang="en-US" dirty="0" smtClean="0"/>
              <a:t>\r\n, </a:t>
            </a:r>
            <a:r>
              <a:rPr lang="ru-RU" dirty="0" smtClean="0"/>
              <a:t>в </a:t>
            </a:r>
            <a:r>
              <a:rPr lang="en-US" dirty="0" smtClean="0"/>
              <a:t>Unix - \n.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EOF</a:t>
            </a:r>
            <a:r>
              <a:rPr lang="en-US" dirty="0" smtClean="0"/>
              <a:t> – End Of File – </a:t>
            </a:r>
            <a:r>
              <a:rPr lang="ru-RU" dirty="0" smtClean="0"/>
              <a:t>конец файла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UNC </a:t>
            </a:r>
            <a:r>
              <a:rPr lang="ru-RU" dirty="0" smtClean="0">
                <a:solidFill>
                  <a:srgbClr val="FFFF00"/>
                </a:solidFill>
              </a:rPr>
              <a:t>путь</a:t>
            </a:r>
            <a:r>
              <a:rPr lang="ru-RU" dirty="0" smtClean="0"/>
              <a:t> – путь к сетевому ресурсу. Имеет вид </a:t>
            </a:r>
            <a:r>
              <a:rPr lang="en-US" dirty="0" smtClean="0"/>
              <a:t>\\</a:t>
            </a:r>
            <a:r>
              <a:rPr lang="ru-RU" dirty="0" smtClean="0"/>
              <a:t>ИмяКомпьютера\ИмяОбщейПапки</a:t>
            </a:r>
            <a:r>
              <a:rPr lang="en-US" dirty="0" smtClean="0"/>
              <a:t>\</a:t>
            </a:r>
            <a:r>
              <a:rPr lang="ru-RU" dirty="0" smtClean="0"/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c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кодировкой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UTF-8 (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семейство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Unicode)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однако, используя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Чтение </a:t>
            </a:r>
            <a:r>
              <a:rPr lang="en-US" dirty="0"/>
              <a:t>CSV </a:t>
            </a:r>
            <a:r>
              <a:rPr lang="ru-RU" dirty="0"/>
              <a:t>файлов с помощью класса</a:t>
            </a:r>
            <a:r>
              <a:rPr lang="en-US" dirty="0"/>
              <a:t> </a:t>
            </a:r>
            <a:r>
              <a:rPr lang="en-US" dirty="0" err="1"/>
              <a:t>TextFieldParser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e-BY" dirty="0" smtClean="0"/>
              <a:t>К</a:t>
            </a:r>
            <a:r>
              <a:rPr lang="ru-RU" dirty="0" smtClean="0"/>
              <a:t>ласс </a:t>
            </a:r>
            <a:r>
              <a:rPr lang="en-US" dirty="0" err="1"/>
              <a:t>TextFieldParser</a:t>
            </a:r>
            <a:r>
              <a:rPr lang="en-US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обрабатывать текстовые файлы с равномерной </a:t>
            </a:r>
            <a:r>
              <a:rPr lang="ru-RU" dirty="0" smtClean="0"/>
              <a:t>структурой </a:t>
            </a:r>
            <a:r>
              <a:rPr lang="ru-RU" dirty="0"/>
              <a:t>где значения отделены разделителями (запятая, </a:t>
            </a:r>
            <a:r>
              <a:rPr lang="ru-RU" dirty="0" smtClean="0"/>
              <a:t>символ </a:t>
            </a:r>
            <a:r>
              <a:rPr lang="ru-RU" dirty="0"/>
              <a:t>табуляции и т.п.) или где они выровнены по </a:t>
            </a:r>
            <a:r>
              <a:rPr lang="ru-RU" dirty="0" smtClean="0"/>
              <a:t>фиксированным позициям.</a:t>
            </a: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r>
              <a:rPr lang="be-BY" dirty="0" smtClean="0"/>
              <a:t>Данный класс объявлен в пространстве имен </a:t>
            </a:r>
            <a:r>
              <a:rPr lang="en-US" dirty="0" err="1" smtClean="0"/>
              <a:t>Microsoft.VisualBasic.FileIO</a:t>
            </a:r>
            <a:r>
              <a:rPr lang="be-BY" dirty="0" smtClean="0"/>
              <a:t> из сборки </a:t>
            </a:r>
            <a:r>
              <a:rPr lang="en-US" dirty="0" err="1"/>
              <a:t>Microsoft.VisualBasic</a:t>
            </a:r>
            <a:r>
              <a:rPr lang="be-BY" dirty="0" smtClean="0"/>
              <a:t>.</a:t>
            </a:r>
          </a:p>
          <a:p>
            <a:pPr marL="0" indent="0">
              <a:buNone/>
            </a:pPr>
            <a:endParaRPr lang="be-BY" sz="40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CsvReader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Криптография и </a:t>
            </a:r>
            <a:r>
              <a:rPr lang="en-US" dirty="0" err="1" smtClean="0"/>
              <a:t>CryptoStream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Классы находятся в пространстве имен </a:t>
            </a:r>
            <a:r>
              <a:rPr lang="en-US" dirty="0" err="1" smtClean="0"/>
              <a:t>System.Security.Cryptography</a:t>
            </a:r>
            <a:r>
              <a:rPr lang="ru-RU" dirty="0" smtClean="0"/>
              <a:t>. Класс </a:t>
            </a:r>
            <a:r>
              <a:rPr lang="en-US" dirty="0" err="1" smtClean="0"/>
              <a:t>CryptoStream</a:t>
            </a:r>
            <a:r>
              <a:rPr lang="ru-RU" dirty="0" smtClean="0"/>
              <a:t> выступает в роли посредника между потоками для выполнения шифрования и дешифрования.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Поддерживаются следующие алгоритмы:</a:t>
            </a:r>
          </a:p>
          <a:p>
            <a:r>
              <a:rPr lang="ru-RU" dirty="0" smtClean="0"/>
              <a:t>Симметричные: </a:t>
            </a:r>
            <a:r>
              <a:rPr lang="en-US" dirty="0" smtClean="0"/>
              <a:t>AES, DES, RC2, </a:t>
            </a:r>
            <a:r>
              <a:rPr lang="en-US" dirty="0" err="1" smtClean="0"/>
              <a:t>Rijndael</a:t>
            </a:r>
            <a:r>
              <a:rPr lang="en-US" dirty="0" smtClean="0"/>
              <a:t>, </a:t>
            </a:r>
            <a:r>
              <a:rPr lang="en-US" dirty="0" err="1" smtClean="0"/>
              <a:t>TripleDES</a:t>
            </a:r>
            <a:endParaRPr lang="en-US" dirty="0" smtClean="0"/>
          </a:p>
          <a:p>
            <a:r>
              <a:rPr lang="ru-RU" dirty="0" smtClean="0"/>
              <a:t>Асимметричные: </a:t>
            </a:r>
            <a:r>
              <a:rPr lang="en-US" dirty="0" smtClean="0"/>
              <a:t>DSA</a:t>
            </a:r>
            <a:r>
              <a:rPr lang="en-US" dirty="0"/>
              <a:t>, </a:t>
            </a:r>
            <a:r>
              <a:rPr lang="en-US" dirty="0" err="1" smtClean="0"/>
              <a:t>ECDiffieHellman</a:t>
            </a:r>
            <a:r>
              <a:rPr lang="en-US" dirty="0" smtClean="0"/>
              <a:t>, </a:t>
            </a:r>
            <a:r>
              <a:rPr lang="en-US" dirty="0" err="1" smtClean="0"/>
              <a:t>ECDsa</a:t>
            </a:r>
            <a:r>
              <a:rPr lang="en-US" dirty="0" smtClean="0"/>
              <a:t>, RSA</a:t>
            </a:r>
          </a:p>
          <a:p>
            <a:r>
              <a:rPr lang="ru-RU" dirty="0" smtClean="0"/>
              <a:t>Хеширование: </a:t>
            </a:r>
            <a:r>
              <a:rPr lang="en-US" dirty="0" smtClean="0"/>
              <a:t>MD5, SHA1, SHA256, SHA384, SHA512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Cryptography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234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на длину пути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(для </a:t>
            </a:r>
            <a:r>
              <a:rPr lang="en-US" dirty="0" smtClean="0"/>
              <a:t>.NET</a:t>
            </a:r>
            <a:r>
              <a:rPr lang="ru-RU" dirty="0" smtClean="0"/>
              <a:t> младше 4.6.2)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Начиная с </a:t>
            </a:r>
            <a:r>
              <a:rPr lang="en-US" dirty="0" smtClean="0">
                <a:solidFill>
                  <a:srgbClr val="FFFF00"/>
                </a:solidFill>
              </a:rPr>
              <a:t>.NET 4.6.2 </a:t>
            </a:r>
            <a:r>
              <a:rPr lang="ru-RU" dirty="0" smtClean="0">
                <a:solidFill>
                  <a:srgbClr val="FFFF00"/>
                </a:solidFill>
              </a:rPr>
              <a:t>это ограничение более не действует.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работе с текстовым файлом требуется знать его кодировку. Без этого вы рискуете прочитать мусор. Особенно если читать файл с многобайтовой кодировке как файл в однобайтовой.</a:t>
            </a:r>
          </a:p>
          <a:p>
            <a:r>
              <a:rPr lang="ru-RU" dirty="0" smtClean="0"/>
              <a:t>Тестируйте свою программу с пустыми файлами и ОЧЕНЬ большими файлами.</a:t>
            </a:r>
          </a:p>
          <a:p>
            <a:r>
              <a:rPr lang="ru-RU" dirty="0" smtClean="0"/>
              <a:t>Для манипуляциями путями используйте методы класса </a:t>
            </a:r>
            <a:r>
              <a:rPr lang="en-US" dirty="0" err="1" smtClean="0"/>
              <a:t>System.IO.Path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работы с файлами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вам требуется отследить с какими файлами работает ваше или чужое приложение, какие операции оно с ним выполняет, то вам поможет утилита </a:t>
            </a:r>
            <a:r>
              <a:rPr lang="en-US" dirty="0" smtClean="0"/>
              <a:t>Process Monitor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technet.microsoft.com/en-us/sysinternals/bb896645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0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файловой системой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Информационные функции:</a:t>
            </a:r>
          </a:p>
          <a:p>
            <a:pPr lvl="1"/>
            <a:r>
              <a:rPr lang="ru-RU" dirty="0" smtClean="0"/>
              <a:t>Информация о логических или физических дисках</a:t>
            </a:r>
          </a:p>
          <a:p>
            <a:pPr lvl="1"/>
            <a:r>
              <a:rPr lang="ru-RU" dirty="0" smtClean="0"/>
              <a:t>Список каталогов/файлов</a:t>
            </a:r>
            <a:endParaRPr lang="en-US" dirty="0" smtClean="0"/>
          </a:p>
          <a:p>
            <a:pPr lvl="2"/>
            <a:r>
              <a:rPr lang="ru-RU" dirty="0" smtClean="0"/>
              <a:t>«Сразу все» - </a:t>
            </a:r>
            <a:r>
              <a:rPr lang="en-US" dirty="0" err="1" smtClean="0"/>
              <a:t>GetXYZ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2"/>
            <a:r>
              <a:rPr lang="ru-RU" dirty="0" smtClean="0"/>
              <a:t>«По одному» -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1"/>
            <a:r>
              <a:rPr lang="ru-RU" dirty="0" smtClean="0"/>
              <a:t>Общеизвестные каталоги</a:t>
            </a:r>
            <a:endParaRPr lang="en-US" dirty="0" smtClean="0"/>
          </a:p>
          <a:p>
            <a:pPr lvl="1"/>
            <a:r>
              <a:rPr lang="ru-RU" dirty="0" smtClean="0"/>
              <a:t>Удаление каталогов и файлов</a:t>
            </a:r>
          </a:p>
          <a:p>
            <a:r>
              <a:rPr lang="ru-RU" dirty="0"/>
              <a:t>Конструирование пути и его разбор на </a:t>
            </a:r>
            <a:r>
              <a:rPr lang="ru-RU" dirty="0" smtClean="0"/>
              <a:t>части с помощью класса </a:t>
            </a:r>
            <a:r>
              <a:rPr lang="en-US" dirty="0" smtClean="0"/>
              <a:t>Path.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74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305145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Задания</a:t>
            </a:r>
            <a:endParaRPr lang="ru-RU" sz="2400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3437215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ea typeface="Calibri" pitchFamily="34" charset="0"/>
                <a:cs typeface="Arial" charset="0"/>
              </a:rPr>
              <a:t>Смотрите задания в файле </a:t>
            </a:r>
            <a:r>
              <a:rPr lang="en-US" i="1" dirty="0" smtClean="0">
                <a:ea typeface="Calibri" pitchFamily="34" charset="0"/>
                <a:cs typeface="Arial" charset="0"/>
              </a:rPr>
              <a:t>lesson-04.docx</a:t>
            </a:r>
            <a:r>
              <a:rPr lang="ru-RU" i="1" dirty="0" smtClean="0">
                <a:ea typeface="Calibri" pitchFamily="34" charset="0"/>
                <a:cs typeface="Arial" charset="0"/>
              </a:rPr>
              <a:t> в разделе «</a:t>
            </a:r>
            <a:r>
              <a:rPr lang="ru-RU" dirty="0"/>
              <a:t>Задания по </a:t>
            </a:r>
            <a:r>
              <a:rPr lang="en-US" dirty="0"/>
              <a:t>System.IO</a:t>
            </a:r>
            <a:r>
              <a:rPr lang="ru-RU" i="1" dirty="0" smtClean="0">
                <a:ea typeface="Calibri" pitchFamily="34" charset="0"/>
                <a:cs typeface="Arial" charset="0"/>
              </a:rPr>
              <a:t>»</a:t>
            </a:r>
            <a:endParaRPr lang="ru-RU" i="1" dirty="0"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strike="sngStrike" dirty="0">
                <a:cs typeface="Times New Roman" pitchFamily="18" charset="0"/>
              </a:rPr>
              <a:t>Задание</a:t>
            </a:r>
            <a:endParaRPr lang="ru-RU" sz="2400" strike="sngStrike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strike="sngStrike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strike="sngStrike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50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120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Работа </a:t>
            </a:r>
            <a:r>
              <a:rPr lang="ru-RU" sz="2400" b="1" dirty="0"/>
              <a:t>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772249"/>
            <a:ext cx="8839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</a:t>
            </a:r>
            <a:r>
              <a:rPr lang="en-US" sz="1600" dirty="0"/>
              <a:t> </a:t>
            </a:r>
            <a:r>
              <a:rPr lang="en-US" sz="1600" dirty="0" err="1"/>
              <a:t>System.Diagnostics.FileVersionInfo</a:t>
            </a:r>
            <a:endParaRPr lang="ru-RU" sz="1600" dirty="0" smtClean="0">
              <a:solidFill>
                <a:schemeClr val="bg1"/>
              </a:solidFill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Классы с суффиксом </a:t>
            </a:r>
            <a:r>
              <a:rPr lang="en-US" sz="1600" dirty="0">
                <a:solidFill>
                  <a:schemeClr val="bg1"/>
                </a:solidFill>
              </a:rPr>
              <a:t>Info (</a:t>
            </a:r>
            <a:r>
              <a:rPr lang="en-US" sz="1600" dirty="0" err="1">
                <a:solidFill>
                  <a:schemeClr val="bg1"/>
                </a:solidFill>
              </a:rPr>
              <a:t>DriveInfo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DirectoryInfo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FileInfo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ru-RU" sz="1600" dirty="0">
                <a:solidFill>
                  <a:schemeClr val="bg1"/>
                </a:solidFill>
              </a:rPr>
              <a:t>предназначены для хранения всех признаков объекта файловой системы и выполнения операций над ним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содержат статические методы для работы с каталогами и файлами соответственно.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099864" y="303039"/>
            <a:ext cx="6944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Класс </a:t>
            </a:r>
            <a:r>
              <a:rPr lang="en-US" sz="2400" b="1" dirty="0" err="1" smtClean="0"/>
              <a:t>DriveInfo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информация о логическом диске</a:t>
            </a:r>
            <a:endParaRPr lang="ru-RU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1021378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974477" y="4437112"/>
            <a:ext cx="7195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Список названий дисков: </a:t>
            </a:r>
            <a:r>
              <a:rPr lang="en-US" sz="2400" b="1" dirty="0" err="1"/>
              <a:t>Directory.GetLogicalDrives</a:t>
            </a:r>
            <a:r>
              <a:rPr lang="en-US" sz="2400" b="1" dirty="0"/>
              <a:t>()</a:t>
            </a:r>
            <a:endParaRPr lang="ru-RU" sz="24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32" y="4996333"/>
            <a:ext cx="864940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Функция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Directory.GetLogicalDrives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()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возращает массив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//с элементами вида "C:\", "D:\", "E:\" и т.д.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.GetLogicalDrives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877367" y="303039"/>
            <a:ext cx="73892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Получение информации о физических дисках</a:t>
            </a:r>
            <a:br>
              <a:rPr lang="ru-RU" sz="2800" b="1" dirty="0" smtClean="0"/>
            </a:br>
            <a:r>
              <a:rPr lang="ru-RU" sz="2800" b="1" dirty="0" smtClean="0"/>
              <a:t>с помощью </a:t>
            </a:r>
            <a:r>
              <a:rPr lang="en-US" sz="2800" b="1" dirty="0" smtClean="0"/>
              <a:t>WMI</a:t>
            </a:r>
            <a:endParaRPr lang="ru-RU" sz="28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1348313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ru-RU" sz="1600" dirty="0">
                <a:solidFill>
                  <a:schemeClr val="bg1"/>
                </a:solidFill>
              </a:rPr>
              <a:t>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 smtClean="0">
                <a:solidFill>
                  <a:schemeClr val="bg1"/>
                </a:solidFill>
              </a:rPr>
              <a:t>нет классов для получения информации о физических дисках. Для этого необходимо использовать технологию </a:t>
            </a:r>
            <a:r>
              <a:rPr lang="en-US" sz="1600" dirty="0" smtClean="0">
                <a:solidFill>
                  <a:schemeClr val="bg1"/>
                </a:solidFill>
              </a:rPr>
              <a:t>Windows Management Instrumentation (WMI) </a:t>
            </a:r>
            <a:r>
              <a:rPr lang="ru-RU" sz="1600" dirty="0" smtClean="0">
                <a:solidFill>
                  <a:schemeClr val="bg1"/>
                </a:solidFill>
              </a:rPr>
              <a:t>с помощью классов из сборки </a:t>
            </a:r>
            <a:r>
              <a:rPr lang="en-US" sz="1600" dirty="0" err="1" smtClean="0">
                <a:solidFill>
                  <a:schemeClr val="bg1"/>
                </a:solidFill>
              </a:rPr>
              <a:t>System.Management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smtClean="0">
                <a:solidFill>
                  <a:schemeClr val="bg1"/>
                </a:solidFill>
              </a:rPr>
              <a:t>и аналогичного пространства имен.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3829</Words>
  <Application>Microsoft Office PowerPoint</Application>
  <PresentationFormat>On-screen Show (4:3)</PresentationFormat>
  <Paragraphs>724</Paragraphs>
  <Slides>51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Segoe UI</vt:lpstr>
      <vt:lpstr>Times New Roman</vt:lpstr>
      <vt:lpstr>Verdana</vt:lpstr>
      <vt:lpstr>Wingdings</vt:lpstr>
      <vt:lpstr>Office Theme</vt:lpstr>
      <vt:lpstr>1_Office Theme</vt:lpstr>
      <vt:lpstr>PowerPoint Presentation</vt:lpstr>
      <vt:lpstr>Материалы для обучения</vt:lpstr>
      <vt:lpstr>Средства ввода/вывода</vt:lpstr>
      <vt:lpstr>Средства ввода/вывода: Термины</vt:lpstr>
      <vt:lpstr>Работа с файловой системой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Список каталогов/файлов (класс Directory)</vt:lpstr>
      <vt:lpstr>Список каталогов/файлов (класс DirectoryInfo)</vt:lpstr>
      <vt:lpstr>Список каталогов/файлов. Методы EnumerateXYZ()</vt:lpstr>
      <vt:lpstr>Список каталогов/файлов по нескольким шаблонам</vt:lpstr>
      <vt:lpstr>Сортировка файлов/каталогов по имени</vt:lpstr>
      <vt:lpstr>Логическая сортировка: класс LogicalStringComparer</vt:lpstr>
      <vt:lpstr>Поиск файлов/каталогов с помощью Windows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Удаление каталогов и файлов</vt:lpstr>
      <vt:lpstr>Удаление каталогов и файлов в корзину</vt:lpstr>
      <vt:lpstr>PowerPoint Presentation</vt:lpstr>
      <vt:lpstr>PowerPoint Presentation</vt:lpstr>
      <vt:lpstr> System.Diagnostics.FileVersionInfo</vt:lpstr>
      <vt:lpstr>Чтение/запись файлов (потоков)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Чтение CSV файлов с помощью класса TextFieldParser</vt:lpstr>
      <vt:lpstr>Архивация</vt:lpstr>
      <vt:lpstr>Сериализация (Serialization)</vt:lpstr>
      <vt:lpstr>Криптография и CryptoStream</vt:lpstr>
      <vt:lpstr>Метаданные файлов</vt:lpstr>
      <vt:lpstr>Ограничения на длину пути (для .NET младше 4.6.2)</vt:lpstr>
      <vt:lpstr>Советы</vt:lpstr>
      <vt:lpstr>Мониторинг работы с файлами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IEUser</cp:lastModifiedBy>
  <cp:revision>221</cp:revision>
  <dcterms:created xsi:type="dcterms:W3CDTF">2012-08-15T13:44:54Z</dcterms:created>
  <dcterms:modified xsi:type="dcterms:W3CDTF">2017-06-23T21:59:05Z</dcterms:modified>
</cp:coreProperties>
</file>