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7"/>
  </p:notesMasterIdLst>
  <p:sldIdLst>
    <p:sldId id="257" r:id="rId2"/>
    <p:sldId id="275" r:id="rId3"/>
    <p:sldId id="281" r:id="rId4"/>
    <p:sldId id="259" r:id="rId5"/>
    <p:sldId id="291" r:id="rId6"/>
    <p:sldId id="292" r:id="rId7"/>
    <p:sldId id="261" r:id="rId8"/>
    <p:sldId id="263" r:id="rId9"/>
    <p:sldId id="262" r:id="rId10"/>
    <p:sldId id="264" r:id="rId11"/>
    <p:sldId id="265" r:id="rId12"/>
    <p:sldId id="290" r:id="rId13"/>
    <p:sldId id="266" r:id="rId14"/>
    <p:sldId id="267" r:id="rId15"/>
    <p:sldId id="268" r:id="rId16"/>
    <p:sldId id="269" r:id="rId17"/>
    <p:sldId id="270" r:id="rId18"/>
    <p:sldId id="286" r:id="rId19"/>
    <p:sldId id="260" r:id="rId20"/>
    <p:sldId id="271" r:id="rId21"/>
    <p:sldId id="273" r:id="rId22"/>
    <p:sldId id="274" r:id="rId23"/>
    <p:sldId id="283" r:id="rId24"/>
    <p:sldId id="276" r:id="rId25"/>
    <p:sldId id="289" r:id="rId26"/>
    <p:sldId id="294" r:id="rId27"/>
    <p:sldId id="293" r:id="rId28"/>
    <p:sldId id="278" r:id="rId29"/>
    <p:sldId id="288" r:id="rId30"/>
    <p:sldId id="284" r:id="rId31"/>
    <p:sldId id="287" r:id="rId32"/>
    <p:sldId id="277" r:id="rId33"/>
    <p:sldId id="280" r:id="rId34"/>
    <p:sldId id="282" r:id="rId35"/>
    <p:sldId id="285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17.03.2015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17.03.2015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17.03.2015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mlschema11-2/" TargetMode="External"/><Relationship Id="rId2" Type="http://schemas.openxmlformats.org/officeDocument/2006/relationships/hyperlink" Target="http://www.w3.org/TR/xmlschema11-1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20/" TargetMode="External"/><Relationship Id="rId2" Type="http://schemas.openxmlformats.org/officeDocument/2006/relationships/hyperlink" Target="http://www.w3.org/TR/xpath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shfb.codeplex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6</a:t>
            </a:r>
            <a:r>
              <a:rPr lang="ru-RU" sz="2400" dirty="0" smtClean="0">
                <a:solidFill>
                  <a:schemeClr val="bg1"/>
                </a:solidFill>
              </a:rPr>
              <a:t>. Работа с </a:t>
            </a:r>
            <a:r>
              <a:rPr lang="en-US" sz="2400" dirty="0" smtClean="0">
                <a:solidFill>
                  <a:schemeClr val="bg1"/>
                </a:solidFill>
              </a:rPr>
              <a:t>XML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Корневой 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XML-документе всегда должен быть единственный элемент, называемый корневым. Корневой элемент включает в себя все содержимое XML-документа.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XML-элемент </a:t>
            </a:r>
            <a:r>
              <a:rPr lang="ru-RU" dirty="0"/>
              <a:t>может содержать атрибуты. Все атрибуты записываются в формате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имя_элемента имя_атрибута1 = "значение_атрибута1" имя_атрибута2 = "значение_атрибута2" &gt;</a:t>
            </a:r>
          </a:p>
          <a:p>
            <a:r>
              <a:rPr lang="ru-RU" dirty="0"/>
              <a:t>Значение атрибута заключается в апострофы или в двойные кавычки. Если апостроф или двойные кавычки присутствуют в значении атрибута, то используются те из них, которые не встречаются в этом значении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el _ok = "yes</a:t>
            </a:r>
            <a:r>
              <a:rPr lang="ru-RU" dirty="0" smtClean="0"/>
              <a:t>"&gt;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one attr = "a value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several first = "1" second = "2" third = "333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&lt;quote </a:t>
            </a:r>
            <a:r>
              <a:rPr lang="ru-RU" dirty="0"/>
              <a:t>case1 = "John's” case2 = 'He said: "Hello, world!" </a:t>
            </a:r>
            <a:r>
              <a:rPr lang="ru-RU" dirty="0" smtClean="0"/>
              <a:t>'/&gt;</a:t>
            </a:r>
            <a:br>
              <a:rPr lang="ru-RU" dirty="0" smtClean="0"/>
            </a:br>
            <a:r>
              <a:rPr lang="ru-RU" dirty="0" smtClean="0"/>
              <a:t>&lt;/</a:t>
            </a:r>
            <a:r>
              <a:rPr lang="ru-RU" dirty="0"/>
              <a:t>el&gt;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 между элементом и атрибутом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mtClean="0"/>
              <a:t>Атрибуты лучще подходят для коротких простых данных без вложенности (сейчас или в будущем).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33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Некоторые </a:t>
            </a:r>
            <a:r>
              <a:rPr lang="ru-RU" sz="2400" dirty="0"/>
              <a:t>символы не могут использоваться в тексте элементов, так как применяются в разметке документа: &lt; и &amp;. Эти символы, а также некоторые другие, могут быть обозначены особым </a:t>
            </a:r>
            <a:r>
              <a:rPr lang="ru-RU" sz="2400" dirty="0" smtClean="0"/>
              <a:t>образом (</a:t>
            </a:r>
            <a:r>
              <a:rPr lang="en-US" sz="2400" dirty="0" smtClean="0"/>
              <a:t>entity</a:t>
            </a:r>
            <a:r>
              <a:rPr lang="ru-RU" sz="2400" dirty="0" smtClean="0"/>
              <a:t>):</a:t>
            </a: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1618"/>
              </p:ext>
            </p:extLst>
          </p:nvPr>
        </p:nvGraphicFramePr>
        <p:xfrm>
          <a:off x="899592" y="3212976"/>
          <a:ext cx="63367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680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&amp;amp;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lt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&amp;gt;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&gt;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&amp;quot;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"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&amp;apos;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'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&amp;#[integer];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 smtClean="0"/>
                        <a:t>C</a:t>
                      </a:r>
                      <a:r>
                        <a:rPr lang="ru-RU" b="0" dirty="0" smtClean="0"/>
                        <a:t>имвол с десятичным кодом</a:t>
                      </a:r>
                      <a:r>
                        <a:rPr lang="en-US" b="0" dirty="0" smtClean="0"/>
                        <a:t> [integer]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&amp;#x[hex];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Символ с шестнадцатеричным кодом</a:t>
                      </a:r>
                      <a:r>
                        <a:rPr lang="en-US" b="0" dirty="0" smtClean="0"/>
                        <a:t> [hex]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&amp;#160;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Неразрывный пробел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1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имён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Любой </a:t>
            </a:r>
            <a:r>
              <a:rPr lang="ru-RU" sz="2400" dirty="0">
                <a:solidFill>
                  <a:schemeClr val="bg1"/>
                </a:solidFill>
              </a:rPr>
              <a:t>XML-элемент может содержать специальный атрибут xmlns, указывающий на пространство </a:t>
            </a:r>
            <a:r>
              <a:rPr lang="ru-RU" sz="2400" dirty="0" smtClean="0">
                <a:solidFill>
                  <a:schemeClr val="bg1"/>
                </a:solidFill>
              </a:rPr>
              <a:t>имен </a:t>
            </a:r>
            <a:r>
              <a:rPr lang="ru-RU" sz="2400" dirty="0">
                <a:solidFill>
                  <a:schemeClr val="bg1"/>
                </a:solidFill>
              </a:rPr>
              <a:t>элемента. Назначение пространств имён </a:t>
            </a:r>
            <a:r>
              <a:rPr lang="ru-RU" sz="2400" dirty="0" smtClean="0">
                <a:solidFill>
                  <a:schemeClr val="bg1"/>
                </a:solidFill>
              </a:rPr>
              <a:t>дать возможность разрешать конфликты для элементов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 одинаковым названием, но разным предназначением. Пространства имен могут объявляться с префиксом или без него. Пространство имен без </a:t>
            </a:r>
            <a:r>
              <a:rPr lang="ru-RU" sz="2400" dirty="0">
                <a:solidFill>
                  <a:schemeClr val="bg1"/>
                </a:solidFill>
              </a:rPr>
              <a:t>префикса называется </a:t>
            </a:r>
            <a:r>
              <a:rPr lang="ru-RU" sz="2400" dirty="0" smtClean="0">
                <a:solidFill>
                  <a:schemeClr val="bg1"/>
                </a:solidFill>
              </a:rPr>
              <a:t>«пространством имен по умолчанию» и может быть только одним в рамках документа.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855" y="5057889"/>
            <a:ext cx="828860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xs:schema</a:t>
            </a:r>
            <a: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tc.belhard.com/2012/Customers"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xmlns:xs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&lt;!-- текст комментария --&gt;</a:t>
            </a:r>
            <a:endParaRPr lang="ru-RU" dirty="0"/>
          </a:p>
          <a:p>
            <a:r>
              <a:rPr lang="ru-RU" dirty="0"/>
              <a:t>В тексте </a:t>
            </a:r>
            <a:r>
              <a:rPr lang="ru-RU" dirty="0" smtClean="0"/>
              <a:t>комментария </a:t>
            </a:r>
            <a:r>
              <a:rPr lang="ru-RU" dirty="0"/>
              <a:t>не должна </a:t>
            </a:r>
            <a:r>
              <a:rPr lang="ru-RU" dirty="0" smtClean="0"/>
              <a:t>встречаться </a:t>
            </a:r>
            <a:r>
              <a:rPr lang="ru-RU" dirty="0"/>
              <a:t>последовательность из двух знаков </a:t>
            </a:r>
            <a:r>
              <a:rPr lang="ru-RU" dirty="0" smtClean="0"/>
              <a:t>дефиса.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Инструкции </a:t>
            </a:r>
            <a:r>
              <a:rPr lang="en-US" dirty="0" smtClean="0"/>
              <a:t>(processing instructions)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ru-RU" dirty="0" smtClean="0"/>
              <a:t>имя_инструкции </a:t>
            </a:r>
            <a:r>
              <a:rPr lang="en-US" dirty="0" smtClean="0"/>
              <a:t>[</a:t>
            </a:r>
            <a:r>
              <a:rPr lang="ru-RU" dirty="0" smtClean="0"/>
              <a:t>атрибуты</a:t>
            </a:r>
            <a:r>
              <a:rPr lang="en-US" dirty="0" smtClean="0"/>
              <a:t>]?&gt;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пролог </a:t>
            </a:r>
            <a:r>
              <a:rPr lang="en-US" dirty="0" smtClean="0"/>
              <a:t>(prolog)</a:t>
            </a:r>
          </a:p>
          <a:p>
            <a:pPr lvl="1"/>
            <a:r>
              <a:rPr lang="en-US" dirty="0"/>
              <a:t>&lt;?xml version=”1.0” ?&gt; (utf-8 </a:t>
            </a:r>
            <a:r>
              <a:rPr lang="ru-RU" dirty="0"/>
              <a:t>по умолчанию)</a:t>
            </a:r>
          </a:p>
          <a:p>
            <a:pPr lvl="1"/>
            <a:r>
              <a:rPr lang="ru-RU" dirty="0"/>
              <a:t>&lt;?</a:t>
            </a:r>
            <a:r>
              <a:rPr lang="en-US" dirty="0"/>
              <a:t>xml version=”1.0” encoding=”windows-1251</a:t>
            </a:r>
            <a:r>
              <a:rPr lang="en-US" dirty="0" smtClean="0"/>
              <a:t>”?&gt;</a:t>
            </a:r>
          </a:p>
          <a:p>
            <a:r>
              <a:rPr lang="ru-RU" dirty="0" smtClean="0"/>
              <a:t>Стандартные инструкции</a:t>
            </a:r>
          </a:p>
          <a:p>
            <a:pPr lvl="1"/>
            <a:r>
              <a:rPr lang="en-US" dirty="0"/>
              <a:t>&lt;?xml-</a:t>
            </a:r>
            <a:r>
              <a:rPr lang="en-US" dirty="0" err="1"/>
              <a:t>stylesheet</a:t>
            </a:r>
            <a:r>
              <a:rPr lang="en-US" dirty="0"/>
              <a:t> type="text/</a:t>
            </a:r>
            <a:r>
              <a:rPr lang="en-US" dirty="0" err="1"/>
              <a:t>xsl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 smtClean="0"/>
              <a:t>=“URL"?&gt;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Секции</a:t>
            </a:r>
            <a:r>
              <a:rPr lang="en-US" dirty="0" smtClean="0"/>
              <a:t> CDATA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Секция CDATA используется для того, чтобы обозначить части документа, которые не должны восприниматься как </a:t>
            </a:r>
            <a:r>
              <a:rPr lang="ru-RU" dirty="0" smtClean="0"/>
              <a:t>разметка.</a:t>
            </a:r>
            <a:endParaRPr lang="en-US" dirty="0" smtClean="0"/>
          </a:p>
          <a:p>
            <a:r>
              <a:rPr lang="ru-RU" dirty="0" smtClean="0"/>
              <a:t>Секция </a:t>
            </a:r>
            <a:r>
              <a:rPr lang="ru-RU" dirty="0"/>
              <a:t>CDATA начинается со строки &lt;![CDATA[ и заканчивается строкой ]]&gt;. Внутри самой секции не должна присутствовать строка </a:t>
            </a:r>
            <a:r>
              <a:rPr lang="ru-RU" dirty="0" smtClean="0"/>
              <a:t>]]&gt;.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/>
              <a:t>example</a:t>
            </a:r>
            <a:r>
              <a:rPr lang="ru-RU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ru-RU" dirty="0" smtClean="0"/>
              <a:t>&lt;![</a:t>
            </a:r>
            <a:r>
              <a:rPr lang="ru-RU" dirty="0"/>
              <a:t>CDATA[ &lt;aaa&gt;bb&amp;cc</a:t>
            </a:r>
            <a:r>
              <a:rPr lang="ru-RU" dirty="0" smtClean="0"/>
              <a:t>&lt;&lt;&lt;]]&gt;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&lt;/</a:t>
            </a:r>
            <a:r>
              <a:rPr lang="ru-RU" dirty="0"/>
              <a:t>example&gt;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Хранение бинарных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1"/>
            <a:ext cx="8229600" cy="41330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XML </a:t>
            </a:r>
            <a:r>
              <a:rPr lang="ru-RU" sz="2400" dirty="0" smtClean="0"/>
              <a:t>является тектовым форматом, поэтому прямое хранение бинарных данных невозможно. Поэтому, по возможности, </a:t>
            </a:r>
            <a:r>
              <a:rPr lang="ru-RU" sz="2400" dirty="0"/>
              <a:t>избегайте хранить бинарные данные в </a:t>
            </a:r>
            <a:r>
              <a:rPr lang="en-US" sz="2400" dirty="0"/>
              <a:t>XML. </a:t>
            </a:r>
            <a:r>
              <a:rPr lang="ru-RU" sz="2400" dirty="0" smtClean="0"/>
              <a:t>Однако можно преобразовать последовательность байтов в текстовое представление и уже его сохранять в </a:t>
            </a:r>
            <a:r>
              <a:rPr lang="en-US" sz="2400" dirty="0" smtClean="0"/>
              <a:t>XML.</a:t>
            </a:r>
            <a:r>
              <a:rPr lang="ru-RU" sz="2400" dirty="0" smtClean="0"/>
              <a:t> Хорошим решением будет использование кодировки </a:t>
            </a:r>
            <a:r>
              <a:rPr lang="en-US" sz="2400" dirty="0" smtClean="0"/>
              <a:t>Base64. </a:t>
            </a:r>
            <a:r>
              <a:rPr lang="ru-RU" sz="2400" dirty="0" smtClean="0"/>
              <a:t>Накладные расходы при этом составят примерно 37% от объема бинарных данных. Смотрите методы класса </a:t>
            </a:r>
            <a:r>
              <a:rPr lang="en-US" sz="2400" dirty="0" err="1" smtClean="0"/>
              <a:t>System.Convert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string ToBase64String(byte[])</a:t>
            </a:r>
          </a:p>
          <a:p>
            <a:r>
              <a:rPr lang="en-US" sz="2400" dirty="0" smtClean="0"/>
              <a:t>byte[] FromBase64String(string)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6856" y="5733256"/>
            <a:ext cx="8229600" cy="8640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 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isbn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="978-5-459-00297-3"&gt;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/9j/4AAQSkZJRgABAgEAAAAAA...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PnOgkECAgYgQQICCQIIH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/2Q==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65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разметки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800" dirty="0"/>
              <a:t>Все элементы должны быть закрыты</a:t>
            </a:r>
            <a:endParaRPr lang="en-US" sz="1800" dirty="0"/>
          </a:p>
          <a:p>
            <a:pPr lvl="0"/>
            <a:r>
              <a:rPr lang="ru-RU" sz="1800" dirty="0"/>
              <a:t>Корневой элемент может быть только один</a:t>
            </a:r>
            <a:endParaRPr lang="en-US" sz="1800" dirty="0"/>
          </a:p>
          <a:p>
            <a:pPr lvl="0"/>
            <a:r>
              <a:rPr lang="ru-RU" sz="1800" dirty="0"/>
              <a:t>Регистр имеет значение (&lt;</a:t>
            </a:r>
            <a:r>
              <a:rPr lang="en-US" sz="1800" dirty="0"/>
              <a:t>book</a:t>
            </a:r>
            <a:r>
              <a:rPr lang="ru-RU" sz="1800" dirty="0"/>
              <a:t>&gt; != &lt;</a:t>
            </a:r>
            <a:r>
              <a:rPr lang="en-US" sz="1800" dirty="0"/>
              <a:t>Book</a:t>
            </a:r>
            <a:r>
              <a:rPr lang="ru-RU" sz="1800" dirty="0"/>
              <a:t>&gt;)</a:t>
            </a:r>
            <a:endParaRPr lang="en-US" sz="1800" dirty="0"/>
          </a:p>
          <a:p>
            <a:pPr lvl="0"/>
            <a:r>
              <a:rPr lang="ru-RU" sz="1800" dirty="0"/>
              <a:t>Закрывать нужно в порядке обратном порядку открытия</a:t>
            </a:r>
            <a:endParaRPr lang="en-US" sz="1800" dirty="0"/>
          </a:p>
          <a:p>
            <a:pPr lvl="0"/>
            <a:r>
              <a:rPr lang="ru-RU" sz="1800" dirty="0"/>
              <a:t>Значения атрибутов должны быть заключены </a:t>
            </a:r>
            <a:r>
              <a:rPr lang="ru-RU" sz="1800" dirty="0" smtClean="0"/>
              <a:t>в </a:t>
            </a:r>
            <a:r>
              <a:rPr lang="ru-RU" sz="1800" dirty="0"/>
              <a:t>кавычки</a:t>
            </a:r>
            <a:endParaRPr lang="en-US" sz="1800" dirty="0"/>
          </a:p>
          <a:p>
            <a:r>
              <a:rPr lang="ru-RU" sz="1800" dirty="0"/>
              <a:t>При необходимости должна быть указана </a:t>
            </a:r>
            <a:r>
              <a:rPr lang="ru-RU" sz="1800" dirty="0" smtClean="0"/>
              <a:t>кодировка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Документ выполнящий все эти правила называется синтаксически </a:t>
            </a:r>
            <a:r>
              <a:rPr lang="ru-RU" sz="1800" i="1" dirty="0"/>
              <a:t>верным</a:t>
            </a:r>
            <a:r>
              <a:rPr lang="ru-RU" sz="1800" dirty="0"/>
              <a:t> (</a:t>
            </a:r>
            <a:r>
              <a:rPr lang="ru-RU" sz="1800" i="1" dirty="0"/>
              <a:t>well-formed</a:t>
            </a:r>
            <a:r>
              <a:rPr lang="ru-RU" sz="1800" dirty="0"/>
              <a:t>). Если документ дополнительно соответствует </a:t>
            </a:r>
            <a:r>
              <a:rPr lang="en-US" sz="1800" dirty="0"/>
              <a:t>DTD </a:t>
            </a:r>
            <a:r>
              <a:rPr lang="ru-RU" sz="1800" dirty="0"/>
              <a:t>или </a:t>
            </a:r>
            <a:r>
              <a:rPr lang="en-US" sz="1800" dirty="0"/>
              <a:t>XML Schema</a:t>
            </a:r>
            <a:r>
              <a:rPr lang="ru-RU" sz="1800" dirty="0"/>
              <a:t>, то он называется </a:t>
            </a:r>
            <a:r>
              <a:rPr lang="ru-RU" sz="1800" i="1" dirty="0"/>
              <a:t>правильным</a:t>
            </a:r>
            <a:r>
              <a:rPr lang="ru-RU" sz="1800" dirty="0"/>
              <a:t> (</a:t>
            </a:r>
            <a:r>
              <a:rPr lang="ru-RU" sz="1800" i="1" dirty="0"/>
              <a:t>valid</a:t>
            </a:r>
            <a:r>
              <a:rPr lang="ru-RU" sz="1800" dirty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9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ru-RU" dirty="0" smtClean="0"/>
              <a:t> </a:t>
            </a:r>
            <a:r>
              <a:rPr lang="en-US" dirty="0" smtClean="0"/>
              <a:t>.NET 2.0</a:t>
            </a:r>
            <a:r>
              <a:rPr lang="ru-RU" dirty="0" smtClean="0"/>
              <a:t> </a:t>
            </a:r>
            <a:r>
              <a:rPr lang="en-US" dirty="0" smtClean="0"/>
              <a:t>XML</a:t>
            </a:r>
            <a:r>
              <a:rPr lang="ru-RU" dirty="0" smtClean="0"/>
              <a:t>, </a:t>
            </a:r>
            <a:r>
              <a:rPr lang="en-US" dirty="0" err="1"/>
              <a:t>Bipin</a:t>
            </a:r>
            <a:r>
              <a:rPr lang="en-US" dirty="0"/>
              <a:t> </a:t>
            </a:r>
            <a:r>
              <a:rPr lang="en-US" dirty="0" smtClean="0"/>
              <a:t>Joshi</a:t>
            </a:r>
            <a:r>
              <a:rPr lang="ru-RU" dirty="0" smtClean="0"/>
              <a:t>, </a:t>
            </a:r>
            <a:r>
              <a:rPr lang="en-US" dirty="0" err="1" smtClean="0"/>
              <a:t>Apress</a:t>
            </a:r>
            <a:r>
              <a:rPr lang="en-US" dirty="0" smtClean="0"/>
              <a:t>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структуры </a:t>
            </a:r>
            <a:r>
              <a:rPr lang="en-US" dirty="0" smtClean="0"/>
              <a:t>XML </a:t>
            </a:r>
            <a:r>
              <a:rPr lang="ru-RU" dirty="0" smtClean="0"/>
              <a:t>документа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DTD –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ype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efinition</a:t>
            </a:r>
            <a:endParaRPr lang="ru-RU" dirty="0" smtClean="0"/>
          </a:p>
          <a:p>
            <a:pPr lvl="1"/>
            <a:r>
              <a:rPr lang="ru-RU" dirty="0" smtClean="0"/>
              <a:t>Устаревшая</a:t>
            </a:r>
          </a:p>
          <a:p>
            <a:pPr lvl="1"/>
            <a:r>
              <a:rPr lang="ru-RU" dirty="0" smtClean="0"/>
              <a:t>Требует изучения нового синтаксиса</a:t>
            </a:r>
          </a:p>
          <a:p>
            <a:r>
              <a:rPr lang="en-US" dirty="0"/>
              <a:t>XML </a:t>
            </a:r>
            <a:r>
              <a:rPr lang="en-US" dirty="0" smtClean="0"/>
              <a:t>Schema</a:t>
            </a:r>
            <a:r>
              <a:rPr lang="ru-RU" dirty="0" smtClean="0"/>
              <a:t> (</a:t>
            </a:r>
            <a:r>
              <a:rPr lang="en-US" dirty="0" smtClean="0"/>
              <a:t>XSD)</a:t>
            </a:r>
          </a:p>
          <a:p>
            <a:pPr lvl="1"/>
            <a:r>
              <a:rPr lang="ru-RU" dirty="0" smtClean="0"/>
              <a:t>Использует синтаксис </a:t>
            </a:r>
            <a:r>
              <a:rPr lang="en-US" dirty="0" smtClean="0"/>
              <a:t>XML</a:t>
            </a:r>
          </a:p>
          <a:p>
            <a:pPr lvl="1"/>
            <a:r>
              <a:rPr lang="en-US" dirty="0">
                <a:hlinkClick r:id="rId2"/>
              </a:rPr>
              <a:t>W3C XML Schema Definition Language (XSD) 1.1 Part 1: Structures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W3C XML Schema Definition Language (XSD) 1.1 Part 2: </a:t>
            </a:r>
            <a:r>
              <a:rPr lang="en-US" dirty="0" err="1">
                <a:hlinkClick r:id="rId3"/>
              </a:rPr>
              <a:t>Datatypes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5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XSLT - E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tensible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tylesheet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производить трансформации одного документа в другой</a:t>
            </a:r>
            <a:r>
              <a:rPr lang="en-US" dirty="0" smtClean="0"/>
              <a:t>, </a:t>
            </a:r>
            <a:r>
              <a:rPr lang="ru-RU" dirty="0"/>
              <a:t>а </a:t>
            </a:r>
            <a:r>
              <a:rPr lang="ru-RU" dirty="0" smtClean="0"/>
              <a:t>также в другие форматы.</a:t>
            </a:r>
          </a:p>
          <a:p>
            <a:r>
              <a:rPr lang="ru-RU" dirty="0" smtClean="0"/>
              <a:t>Основан на </a:t>
            </a:r>
            <a:r>
              <a:rPr lang="en-US" dirty="0" smtClean="0"/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 – Язык для поиска элементов в </a:t>
            </a:r>
            <a:r>
              <a:rPr lang="en-US" dirty="0" smtClean="0"/>
              <a:t>XML </a:t>
            </a:r>
            <a:r>
              <a:rPr lang="ru-RU" dirty="0" smtClean="0"/>
              <a:t>документе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XML Path Language (</a:t>
            </a:r>
            <a:r>
              <a:rPr lang="en-US" dirty="0" err="1" smtClean="0">
                <a:hlinkClick r:id="rId2"/>
              </a:rPr>
              <a:t>XPath</a:t>
            </a:r>
            <a:r>
              <a:rPr lang="en-US" dirty="0" smtClean="0">
                <a:hlinkClick r:id="rId2"/>
              </a:rPr>
              <a:t>) Version 1.0</a:t>
            </a:r>
            <a:endParaRPr lang="en-US" dirty="0" smtClean="0"/>
          </a:p>
          <a:p>
            <a:r>
              <a:rPr lang="en-US" dirty="0">
                <a:hlinkClick r:id="rId3"/>
              </a:rPr>
              <a:t>XML Path Language (</a:t>
            </a:r>
            <a:r>
              <a:rPr lang="en-US" dirty="0" err="1">
                <a:hlinkClick r:id="rId3"/>
              </a:rPr>
              <a:t>XPath</a:t>
            </a:r>
            <a:r>
              <a:rPr lang="en-US" dirty="0">
                <a:hlinkClick r:id="rId3"/>
              </a:rPr>
              <a:t>) 2.0 (Second Edition</a:t>
            </a:r>
            <a:r>
              <a:rPr lang="en-US" dirty="0" smtClean="0">
                <a:hlinkClick r:id="rId3"/>
              </a:rPr>
              <a:t>)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smtClean="0"/>
              <a:t>NET </a:t>
            </a:r>
            <a:r>
              <a:rPr lang="ru-RU" dirty="0" smtClean="0"/>
              <a:t>поддерживает только </a:t>
            </a:r>
            <a:r>
              <a:rPr lang="en-US" dirty="0" err="1" smtClean="0"/>
              <a:t>XPath</a:t>
            </a:r>
            <a:r>
              <a:rPr lang="en-US" dirty="0" smtClean="0"/>
              <a:t> 1.0</a:t>
            </a:r>
          </a:p>
        </p:txBody>
      </p:sp>
    </p:spTree>
    <p:extLst>
      <p:ext uri="{BB962C8B-B14F-4D97-AF65-F5344CB8AC3E}">
        <p14:creationId xmlns:p14="http://schemas.microsoft.com/office/powerpoint/2010/main" val="17337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. Примеры.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757850"/>
              </p:ext>
            </p:extLst>
          </p:nvPr>
        </p:nvGraphicFramePr>
        <p:xfrm>
          <a:off x="467544" y="1298171"/>
          <a:ext cx="8280920" cy="5154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866"/>
                <a:gridCol w="6565054"/>
              </a:tblGrid>
              <a:tr h="804179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./book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 Эквивалентно следующей строке.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/books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Корневой элемент документа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(document element)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//book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из документа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934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=‘978-5-459-00297-3’]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Элемент(ы)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у которых есть атрибут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id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его значение равно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978-5-459-00297-3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book/*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 дочерние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Значение атрибута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book[1]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Первый элемент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 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25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my:book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 принадлежащие пространству имен </a:t>
                      </a:r>
                      <a:r>
                        <a:rPr lang="en-US" b="0" baseline="0" dirty="0" smtClean="0">
                          <a:solidFill>
                            <a:srgbClr val="002060"/>
                          </a:solidFill>
                        </a:rPr>
                        <a:t>my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9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&amp; SAX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DOM –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ocument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odel</a:t>
            </a:r>
          </a:p>
          <a:p>
            <a:pPr lvl="1"/>
            <a:r>
              <a:rPr lang="ru-RU" dirty="0" smtClean="0"/>
              <a:t>Класс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en-US" dirty="0" err="1" smtClean="0"/>
              <a:t>System.Xml</a:t>
            </a:r>
            <a:r>
              <a:rPr lang="en-US" dirty="0" smtClean="0"/>
              <a:t>.</a:t>
            </a:r>
            <a:r>
              <a:rPr lang="ru-RU" dirty="0" smtClean="0"/>
              <a:t>*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smtClean="0"/>
              <a:t>XML</a:t>
            </a:r>
            <a:r>
              <a:rPr lang="ru-RU" dirty="0" smtClean="0"/>
              <a:t>. Классы </a:t>
            </a:r>
            <a:r>
              <a:rPr lang="en-US" err="1" smtClean="0"/>
              <a:t>System.Xml.Linq</a:t>
            </a:r>
            <a:r>
              <a:rPr lang="en-US" smtClean="0"/>
              <a:t>.*</a:t>
            </a:r>
            <a:endParaRPr lang="en-US" dirty="0" smtClean="0"/>
          </a:p>
          <a:p>
            <a:pPr lvl="1"/>
            <a:r>
              <a:rPr lang="ru-RU" dirty="0" smtClean="0"/>
              <a:t>Загружает </a:t>
            </a:r>
            <a:r>
              <a:rPr lang="en-US" dirty="0" smtClean="0"/>
              <a:t>XML </a:t>
            </a:r>
            <a:r>
              <a:rPr lang="ru-RU" dirty="0"/>
              <a:t>документ </a:t>
            </a:r>
            <a:r>
              <a:rPr lang="ru-RU" dirty="0" smtClean="0"/>
              <a:t>целиком в память</a:t>
            </a:r>
          </a:p>
          <a:p>
            <a:pPr lvl="1"/>
            <a:r>
              <a:rPr lang="ru-RU" dirty="0" smtClean="0"/>
              <a:t>Позволяет одновременно читать и изменять </a:t>
            </a:r>
            <a:r>
              <a:rPr lang="en-US" dirty="0" smtClean="0"/>
              <a:t>XML</a:t>
            </a:r>
          </a:p>
          <a:p>
            <a:r>
              <a:rPr lang="en-US" dirty="0" smtClean="0"/>
              <a:t>SAX –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imple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PI for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ML</a:t>
            </a:r>
          </a:p>
          <a:p>
            <a:pPr lvl="1"/>
            <a:r>
              <a:rPr lang="ru-RU" dirty="0" smtClean="0"/>
              <a:t>Классы </a:t>
            </a:r>
            <a:r>
              <a:rPr lang="en-US" dirty="0" err="1" smtClean="0"/>
              <a:t>System.Xml.XmlReader</a:t>
            </a:r>
            <a:r>
              <a:rPr lang="en-US" dirty="0"/>
              <a:t>/ </a:t>
            </a:r>
            <a:r>
              <a:rPr lang="en-US" dirty="0" err="1" smtClean="0"/>
              <a:t>System.Xml.XmlWriter</a:t>
            </a:r>
            <a:endParaRPr lang="ru-RU" dirty="0" smtClean="0"/>
          </a:p>
          <a:p>
            <a:pPr lvl="1"/>
            <a:r>
              <a:rPr lang="ru-RU" dirty="0" smtClean="0"/>
              <a:t>Чтение или запись, но не то и другое одновременно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5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Visualizer </a:t>
            </a:r>
            <a:r>
              <a:rPr lang="ru-RU" dirty="0" smtClean="0"/>
              <a:t>в отладчике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980728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.Format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CultureInfo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.GetCultureInfo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en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-US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),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http://www.nbrb.by/Services/XmlExRates.aspx?ondate=</a:t>
            </a:r>
            <a:r>
              <a:rPr lang="en-US" sz="1400" dirty="0">
                <a:solidFill>
                  <a:srgbClr val="3CB371"/>
                </a:solidFill>
                <a:latin typeface="Consolas"/>
              </a:rPr>
              <a:t>{0:d</a:t>
            </a:r>
            <a:r>
              <a:rPr lang="en-US" sz="14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.Now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xmlDoc.Load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xml =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xmlDoc.InnerXml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Посмотрим на переменную xml в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отладчике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2924944"/>
            <a:ext cx="42100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809819"/>
            <a:ext cx="39814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70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ru-RU" dirty="0" smtClean="0"/>
              <a:t>-строки и </a:t>
            </a:r>
            <a:r>
              <a:rPr lang="en-US" dirty="0" smtClean="0"/>
              <a:t>XML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@-</a:t>
            </a:r>
            <a:r>
              <a:rPr lang="ru-RU" sz="2400" dirty="0" smtClean="0"/>
              <a:t>строки позволяют вставлять </a:t>
            </a:r>
            <a:r>
              <a:rPr lang="en-US" sz="2400" dirty="0" smtClean="0"/>
              <a:t>XML</a:t>
            </a:r>
            <a:r>
              <a:rPr lang="ru-RU" sz="2400" dirty="0" smtClean="0"/>
              <a:t> в тело программы с минимальными изменениями (удвоение кавычек):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2708920"/>
            <a:ext cx="8291264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booksXml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@"&lt;?xml version=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1.0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?&gt;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books&gt;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isbn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978-5-459-00297-3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title&gt;CLR via C#&lt;/title&gt;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Джеффри Рихтер&lt;/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isbn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978-5-8459-1682-2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&lt;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title&gt;Язык программирования C# 2010 и платформа .NET 4.0&lt;/title&gt;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Эндрю Троелсен&lt;/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books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&gt;</a:t>
            </a:r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5494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RSS/Atom </a:t>
            </a:r>
            <a:r>
              <a:rPr lang="ru-RU" dirty="0" smtClean="0"/>
              <a:t>форматами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разбора и создания данных в формате </a:t>
            </a:r>
            <a:r>
              <a:rPr lang="en-US" dirty="0" smtClean="0"/>
              <a:t>RSS/Atom </a:t>
            </a:r>
            <a:r>
              <a:rPr lang="ru-RU" dirty="0" smtClean="0"/>
              <a:t>можно использовать классы из пространства имен </a:t>
            </a:r>
            <a:r>
              <a:rPr lang="en-US" dirty="0" err="1" smtClean="0"/>
              <a:t>System.ServiceModel.Syndication</a:t>
            </a:r>
            <a:r>
              <a:rPr lang="ru-RU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017819"/>
            <a:ext cx="829126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System.ServiceModel.Syndication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System.Xml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.Create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"http://rss.slashdot.org/Slashdot/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slashdot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SyndicationFeed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feed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SyndicationFeed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.Load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feed.Items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title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feedItem.Title.Text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DateTimeOffset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publishedDate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feedItem.PublishDate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121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XML </a:t>
            </a:r>
            <a:r>
              <a:rPr lang="ru-RU" dirty="0" smtClean="0"/>
              <a:t>комментарии предназначены для автоматизации документирования программы и для поддержки </a:t>
            </a:r>
            <a:r>
              <a:rPr lang="en-US" dirty="0" err="1" smtClean="0"/>
              <a:t>InteliiSense</a:t>
            </a:r>
            <a:r>
              <a:rPr lang="en-US" dirty="0" smtClean="0"/>
              <a:t> </a:t>
            </a:r>
            <a:r>
              <a:rPr lang="ru-RU" dirty="0" smtClean="0"/>
              <a:t>для типов из внешних библиотек.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Начинаются с </a:t>
            </a:r>
            <a:r>
              <a:rPr lang="en-US" dirty="0" smtClean="0"/>
              <a:t>///</a:t>
            </a:r>
            <a:endParaRPr lang="ru-RU" dirty="0" smtClean="0"/>
          </a:p>
          <a:p>
            <a:r>
              <a:rPr lang="ru-RU" dirty="0" smtClean="0"/>
              <a:t>Являются строковыми комментариями как и </a:t>
            </a:r>
            <a:r>
              <a:rPr lang="en-US" dirty="0" smtClean="0"/>
              <a:t>//</a:t>
            </a:r>
            <a:endParaRPr lang="ru-RU" dirty="0" smtClean="0"/>
          </a:p>
          <a:p>
            <a:r>
              <a:rPr lang="ru-RU" dirty="0" smtClean="0"/>
              <a:t>Применяются в основном к </a:t>
            </a:r>
            <a:r>
              <a:rPr lang="en-US" dirty="0" smtClean="0"/>
              <a:t>public </a:t>
            </a:r>
            <a:r>
              <a:rPr lang="ru-RU" dirty="0" smtClean="0"/>
              <a:t>и </a:t>
            </a:r>
            <a:r>
              <a:rPr lang="en-US" dirty="0" smtClean="0"/>
              <a:t>protected</a:t>
            </a:r>
            <a:r>
              <a:rPr lang="ru-RU" dirty="0" smtClean="0"/>
              <a:t> членам/типам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3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XML </a:t>
            </a:r>
            <a:r>
              <a:rPr lang="ru-RU" dirty="0" smtClean="0"/>
              <a:t>комментариев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08051"/>
              </p:ext>
            </p:extLst>
          </p:nvPr>
        </p:nvGraphicFramePr>
        <p:xfrm>
          <a:off x="575556" y="1340768"/>
          <a:ext cx="799288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Название элемента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Назначение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&lt;summary&gt;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Общее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описание. Видно в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IntelliSense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name="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 Параметра"&gt;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параметра метода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&lt;returns&gt;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возвращаемого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значения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&lt;remarks&gt;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Дополнительные комментарии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&lt;exception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cref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Типа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причины по которой данный член генерирует заданное исключение.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7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86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 </a:t>
            </a:r>
            <a:r>
              <a:rPr lang="ru-RU" dirty="0" smtClean="0"/>
              <a:t>Настройка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28986"/>
            <a:ext cx="566928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557367"/>
            <a:ext cx="30243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Установите опцию </a:t>
            </a:r>
            <a:r>
              <a:rPr lang="en-US" sz="3200" dirty="0" smtClean="0"/>
              <a:t>“XML documentation file” </a:t>
            </a:r>
            <a:r>
              <a:rPr lang="ru-RU" sz="3200" dirty="0" smtClean="0"/>
              <a:t>в свойствах проекта для генерации </a:t>
            </a:r>
            <a:r>
              <a:rPr lang="en-US" sz="3200" dirty="0" smtClean="0"/>
              <a:t>XML </a:t>
            </a:r>
            <a:r>
              <a:rPr lang="ru-RU" sz="3200" dirty="0" smtClean="0"/>
              <a:t>файла с комментариями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82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 Sandcastle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Полученный </a:t>
            </a:r>
            <a:r>
              <a:rPr lang="en-US" dirty="0" smtClean="0"/>
              <a:t>XML </a:t>
            </a:r>
            <a:r>
              <a:rPr lang="ru-RU" dirty="0" smtClean="0"/>
              <a:t>файл неудобен для чтения человеком. Однако его можно обработать с помощью программы </a:t>
            </a:r>
            <a:r>
              <a:rPr lang="en-US" dirty="0" smtClean="0"/>
              <a:t>Sandcastle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shfb.codeplex.com</a:t>
            </a:r>
            <a:r>
              <a:rPr lang="en-US" dirty="0" smtClean="0"/>
              <a:t>) </a:t>
            </a:r>
            <a:r>
              <a:rPr lang="ru-RU" dirty="0" smtClean="0"/>
              <a:t>и получить файл(ы) справки.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46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Чтение </a:t>
            </a:r>
            <a:r>
              <a:rPr lang="en-US" dirty="0" smtClean="0"/>
              <a:t>XML. </a:t>
            </a:r>
            <a:r>
              <a:rPr lang="ru-RU" dirty="0" smtClean="0"/>
              <a:t>Демонстрация.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863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Сериализация – сохранение данных об объекте </a:t>
            </a:r>
            <a:r>
              <a:rPr lang="ru-RU" dirty="0" smtClean="0"/>
              <a:t>в поток</a:t>
            </a:r>
            <a:endParaRPr lang="ru-RU" dirty="0"/>
          </a:p>
          <a:p>
            <a:r>
              <a:rPr lang="ru-RU" dirty="0" smtClean="0"/>
              <a:t>Десериализация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обратный процесс восстановления </a:t>
            </a:r>
            <a:r>
              <a:rPr lang="ru-RU" dirty="0" smtClean="0"/>
              <a:t>объекта</a:t>
            </a:r>
          </a:p>
          <a:p>
            <a:endParaRPr lang="en-US" dirty="0" smtClean="0"/>
          </a:p>
          <a:p>
            <a:r>
              <a:rPr lang="ru-RU" dirty="0" smtClean="0"/>
              <a:t>Примеры использования:</a:t>
            </a:r>
          </a:p>
          <a:p>
            <a:pPr lvl="1"/>
            <a:r>
              <a:rPr lang="ru-RU" dirty="0" smtClean="0"/>
              <a:t>Передача объекта между разными программи/машинами.</a:t>
            </a:r>
          </a:p>
          <a:p>
            <a:pPr lvl="1"/>
            <a:r>
              <a:rPr lang="ru-RU" dirty="0" smtClean="0"/>
              <a:t>Файлы конфигурации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754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US" dirty="0"/>
              <a:t>XML</a:t>
            </a:r>
            <a:r>
              <a:rPr lang="ru-RU" dirty="0"/>
              <a:t> </a:t>
            </a:r>
            <a:r>
              <a:rPr lang="ru-RU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Пример.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620688"/>
            <a:ext cx="8229600" cy="6048672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92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Домашнее задание:</a:t>
            </a:r>
            <a:br>
              <a:rPr lang="ru-RU" dirty="0" smtClean="0"/>
            </a:br>
            <a:r>
              <a:rPr lang="ru-RU" dirty="0" smtClean="0"/>
              <a:t>Создание </a:t>
            </a:r>
            <a:r>
              <a:rPr lang="en-US" dirty="0"/>
              <a:t>XML </a:t>
            </a:r>
            <a:r>
              <a:rPr lang="ru-RU" dirty="0"/>
              <a:t>файла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Смотрите задание в файле </a:t>
            </a:r>
            <a:r>
              <a:rPr lang="en-US" dirty="0" smtClean="0"/>
              <a:t>xml-books.docx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8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Простой </a:t>
            </a:r>
            <a:r>
              <a:rPr lang="ru-RU" sz="1800" dirty="0"/>
              <a:t>формат представления </a:t>
            </a:r>
            <a:r>
              <a:rPr lang="ru-RU" sz="1800" dirty="0" smtClean="0"/>
              <a:t>(записи) структурированных, иерархических данных </a:t>
            </a:r>
            <a:r>
              <a:rPr lang="ru-RU" sz="1800" dirty="0"/>
              <a:t>на основе текста</a:t>
            </a:r>
            <a:r>
              <a:rPr lang="ru-RU" sz="1800" dirty="0" smtClean="0"/>
              <a:t>.</a:t>
            </a:r>
          </a:p>
          <a:p>
            <a:pPr lvl="1"/>
            <a:r>
              <a:rPr lang="en-US" sz="1400" dirty="0"/>
              <a:t>&lt;?xml version=”1.0</a:t>
            </a:r>
            <a:r>
              <a:rPr lang="en-US" sz="1400" dirty="0" smtClean="0"/>
              <a:t>”?&gt;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&lt;</a:t>
            </a:r>
            <a:r>
              <a:rPr lang="en-US" sz="1400" dirty="0"/>
              <a:t>books</a:t>
            </a:r>
            <a:r>
              <a:rPr lang="ru-RU" sz="1400" dirty="0" smtClean="0"/>
              <a:t>&gt;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="978-5-459-00297-3"&gt;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r>
              <a:rPr lang="en-US" sz="1400" dirty="0"/>
              <a:t>CLR via C</a:t>
            </a:r>
            <a:r>
              <a:rPr lang="ru-RU" sz="1400" dirty="0"/>
              <a:t>#&lt;/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&gt;Джеффри Рихтер&lt;/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="978-5-8459-1682-2"&gt;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&gt;Язык программирования </a:t>
            </a:r>
            <a:r>
              <a:rPr lang="en-US" sz="1400" dirty="0"/>
              <a:t>C</a:t>
            </a:r>
            <a:r>
              <a:rPr lang="ru-RU" sz="1400" dirty="0"/>
              <a:t># 2010 и платформа .</a:t>
            </a:r>
            <a:r>
              <a:rPr lang="en-US" sz="1400" dirty="0"/>
              <a:t>NET</a:t>
            </a:r>
            <a:r>
              <a:rPr lang="ru-RU" sz="1400" dirty="0"/>
              <a:t> 4.0&lt;/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&gt;Эндрю Троелсен&lt;/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 smtClean="0"/>
              <a:t>&lt;</a:t>
            </a:r>
            <a:r>
              <a:rPr lang="en-US" sz="1400" dirty="0" smtClean="0"/>
              <a:t>/books</a:t>
            </a:r>
            <a:r>
              <a:rPr lang="ru-RU" sz="1400" dirty="0" smtClean="0"/>
              <a:t>&gt;</a:t>
            </a:r>
          </a:p>
          <a:p>
            <a:r>
              <a:rPr lang="ru-RU" sz="1800" dirty="0" smtClean="0"/>
              <a:t>На </a:t>
            </a:r>
            <a:r>
              <a:rPr lang="ru-RU" sz="1800" dirty="0"/>
              <a:t>основе </a:t>
            </a:r>
            <a:r>
              <a:rPr lang="en-US" sz="1800" dirty="0"/>
              <a:t>XML </a:t>
            </a:r>
            <a:r>
              <a:rPr lang="ru-RU" sz="1800" dirty="0"/>
              <a:t>разработан ряд других языков – </a:t>
            </a:r>
            <a:r>
              <a:rPr lang="en-US" sz="1800" dirty="0"/>
              <a:t>XHTML</a:t>
            </a:r>
            <a:r>
              <a:rPr lang="ru-RU" sz="1800" dirty="0"/>
              <a:t>, </a:t>
            </a:r>
            <a:r>
              <a:rPr lang="en-US" sz="1800" dirty="0"/>
              <a:t>XML Schema</a:t>
            </a:r>
            <a:r>
              <a:rPr lang="ru-RU" sz="1800" dirty="0"/>
              <a:t>, </a:t>
            </a:r>
            <a:r>
              <a:rPr lang="en-US" sz="1800" dirty="0" smtClean="0"/>
              <a:t>RSS, Atom, SVG</a:t>
            </a:r>
            <a:r>
              <a:rPr lang="ru-RU" sz="1800" dirty="0"/>
              <a:t>, </a:t>
            </a:r>
            <a:r>
              <a:rPr lang="en-US" sz="1800" dirty="0"/>
              <a:t>ODF</a:t>
            </a:r>
            <a:r>
              <a:rPr lang="ru-RU" sz="1800" dirty="0"/>
              <a:t>, </a:t>
            </a:r>
            <a:r>
              <a:rPr lang="en-US" sz="1800" dirty="0"/>
              <a:t>Open XML </a:t>
            </a:r>
            <a:r>
              <a:rPr lang="ru-RU" sz="1800" dirty="0"/>
              <a:t>и многие другие.</a:t>
            </a:r>
            <a:endParaRPr lang="en-US" sz="1800" dirty="0"/>
          </a:p>
          <a:p>
            <a:r>
              <a:rPr lang="ru-RU" sz="1800" u="sng" dirty="0">
                <a:hlinkClick r:id="rId2"/>
              </a:rPr>
              <a:t>http://www.w3.org/TR/xml/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81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 </a:t>
            </a:r>
            <a:r>
              <a:rPr lang="en-US" dirty="0" smtClean="0"/>
              <a:t>XML?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Универсальный механизм для обмена данными между приложениями созданными на разных языках программирования и работающами в разных ОС</a:t>
            </a:r>
          </a:p>
          <a:p>
            <a:r>
              <a:rPr lang="ru-RU" dirty="0" smtClean="0"/>
              <a:t>Простой способ хранения данных. «Замена» базы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55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</a:t>
            </a:r>
            <a:r>
              <a:rPr lang="en-US" dirty="0" smtClean="0"/>
              <a:t>XML </a:t>
            </a:r>
            <a:r>
              <a:rPr lang="ru-RU" dirty="0"/>
              <a:t>применяется </a:t>
            </a:r>
            <a:r>
              <a:rPr lang="ru-RU" dirty="0" smtClean="0"/>
              <a:t>в </a:t>
            </a:r>
            <a:r>
              <a:rPr lang="en-US" dirty="0" smtClean="0"/>
              <a:t>.NET?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Файлы конфигурации (</a:t>
            </a:r>
            <a:r>
              <a:rPr lang="en-US" dirty="0" smtClean="0"/>
              <a:t>*.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</a:p>
          <a:p>
            <a:r>
              <a:rPr lang="ru-RU" dirty="0" smtClean="0"/>
              <a:t>Язык описания </a:t>
            </a:r>
            <a:r>
              <a:rPr lang="en-US" dirty="0" smtClean="0"/>
              <a:t>UI </a:t>
            </a:r>
            <a:r>
              <a:rPr lang="ru-RU" dirty="0" smtClean="0"/>
              <a:t>в </a:t>
            </a:r>
            <a:r>
              <a:rPr lang="en-US" dirty="0" smtClean="0"/>
              <a:t>WPF</a:t>
            </a:r>
            <a:r>
              <a:rPr lang="ru-RU" dirty="0" smtClean="0"/>
              <a:t> - </a:t>
            </a:r>
            <a:r>
              <a:rPr lang="en-US" dirty="0" smtClean="0"/>
              <a:t>XAML</a:t>
            </a:r>
          </a:p>
          <a:p>
            <a:r>
              <a:rPr lang="ru-RU" dirty="0" smtClean="0"/>
              <a:t>Файлы манифестов приложений для </a:t>
            </a:r>
            <a:r>
              <a:rPr lang="en-US" dirty="0" smtClean="0"/>
              <a:t>Windows Vista </a:t>
            </a:r>
            <a:r>
              <a:rPr lang="ru-RU" dirty="0" smtClean="0"/>
              <a:t>и выше </a:t>
            </a:r>
            <a:r>
              <a:rPr lang="en-US" dirty="0" smtClean="0"/>
              <a:t>(*.manifest)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сериализация</a:t>
            </a:r>
          </a:p>
          <a:p>
            <a:r>
              <a:rPr lang="ru-RU" dirty="0" smtClean="0"/>
              <a:t>Сохранение/загрузка данных из класса </a:t>
            </a:r>
            <a:r>
              <a:rPr lang="en-US" dirty="0" err="1" smtClean="0"/>
              <a:t>System.Data.DataSet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046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ru-RU" dirty="0" smtClean="0"/>
              <a:t>-элемент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Каждый </a:t>
            </a:r>
            <a:r>
              <a:rPr lang="ru-RU" dirty="0"/>
              <a:t>элемент представлен именем, открывающим тэгом и закрывающим тэгом</a:t>
            </a:r>
            <a:r>
              <a:rPr lang="ru-RU" dirty="0" smtClean="0"/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&lt;имя_элемента&gt; - </a:t>
            </a:r>
            <a:r>
              <a:rPr lang="ru-RU" dirty="0" smtClean="0">
                <a:solidFill>
                  <a:schemeClr val="bg1"/>
                </a:solidFill>
              </a:rPr>
              <a:t>открывающий </a:t>
            </a:r>
            <a:r>
              <a:rPr lang="ru-RU" dirty="0">
                <a:solidFill>
                  <a:schemeClr val="bg1"/>
                </a:solidFill>
              </a:rPr>
              <a:t>тэг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ru-RU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/>
              <a:t>-  </a:t>
            </a:r>
            <a:r>
              <a:rPr lang="ru-RU" dirty="0"/>
              <a:t>закрывающий тэг.</a:t>
            </a:r>
          </a:p>
          <a:p>
            <a:r>
              <a:rPr lang="ru-RU" dirty="0"/>
              <a:t>Между тэгами может быть помещены другие элементы либо текст. Элементы и текст называются содержимым </a:t>
            </a:r>
            <a:r>
              <a:rPr lang="ru-RU" dirty="0" smtClean="0"/>
              <a:t>элемента.</a:t>
            </a:r>
          </a:p>
          <a:p>
            <a:r>
              <a:rPr lang="ru-RU" dirty="0" smtClean="0"/>
              <a:t>Если </a:t>
            </a:r>
            <a:r>
              <a:rPr lang="ru-RU" dirty="0"/>
              <a:t>содержимое </a:t>
            </a:r>
            <a:r>
              <a:rPr lang="en-US" dirty="0"/>
              <a:t>XML-</a:t>
            </a:r>
            <a:r>
              <a:rPr lang="ru-RU" dirty="0"/>
              <a:t>элемента отсутствует, его можно(но не обязательно) записать как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именования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Имена </a:t>
            </a:r>
            <a:r>
              <a:rPr lang="ru-RU" dirty="0"/>
              <a:t>элементов чувствительны к </a:t>
            </a:r>
            <a:r>
              <a:rPr lang="ru-RU" dirty="0" smtClean="0"/>
              <a:t>регистру.</a:t>
            </a:r>
          </a:p>
          <a:p>
            <a:r>
              <a:rPr lang="ru-RU" dirty="0" smtClean="0"/>
              <a:t>Имена </a:t>
            </a:r>
            <a:r>
              <a:rPr lang="ru-RU" dirty="0"/>
              <a:t>могут содержать буквы, цифры, дефисы ‘-’, символы подчеркивания ‘_’, двоеточия ‘:’ и точки ‘.’, однако начинаться они могут только с буквы или символа </a:t>
            </a:r>
            <a:r>
              <a:rPr lang="ru-RU" dirty="0" smtClean="0"/>
              <a:t>подчеркивания.</a:t>
            </a:r>
          </a:p>
          <a:p>
            <a:r>
              <a:rPr lang="ru-RU" dirty="0" smtClean="0"/>
              <a:t>Двоеточие </a:t>
            </a:r>
            <a:r>
              <a:rPr lang="ru-RU" dirty="0"/>
              <a:t>может быть использовано только в специальных случаях – при записи префикса пространства </a:t>
            </a:r>
            <a:r>
              <a:rPr lang="ru-RU" dirty="0" smtClean="0"/>
              <a:t>имен.</a:t>
            </a:r>
          </a:p>
          <a:p>
            <a:r>
              <a:rPr lang="ru-RU" dirty="0" smtClean="0"/>
              <a:t>Имена </a:t>
            </a:r>
            <a:r>
              <a:rPr lang="ru-RU" dirty="0"/>
              <a:t>элементов, начинающиеся с xml (вне зависимости от регистра букв), зарезервированы для нужд </a:t>
            </a:r>
            <a:r>
              <a:rPr lang="ru-RU" dirty="0" smtClean="0"/>
              <a:t>самого XML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Содержимым XML-элемента может быть текст, пробельные символы (пробелы, табуляции, переводы строки), а также другие XML-элементы. Допускается комбинация указанного содержимого (например, элемент может содержать и текст, и вложенные элементы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Элементы </a:t>
            </a:r>
            <a:r>
              <a:rPr lang="ru-RU" dirty="0"/>
              <a:t>должны быть правильно вложены друг в друга. Например</a:t>
            </a:r>
            <a:r>
              <a:rPr lang="ru-RU" dirty="0" smtClean="0"/>
              <a:t>: 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A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/ 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/ A &gt;</a:t>
            </a:r>
          </a:p>
          <a:p>
            <a:r>
              <a:rPr lang="ru-RU" dirty="0"/>
              <a:t>Другими словами, необходимо закрыть элемент B до того, как мы закрыли элемент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1742</Words>
  <Application>Microsoft Office PowerPoint</Application>
  <PresentationFormat>On-screen Show (4:3)</PresentationFormat>
  <Paragraphs>259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bel-hard-training</vt:lpstr>
      <vt:lpstr>PowerPoint Presentation</vt:lpstr>
      <vt:lpstr>Литература</vt:lpstr>
      <vt:lpstr>Материалы для обучения</vt:lpstr>
      <vt:lpstr>eXtensible Markup Language</vt:lpstr>
      <vt:lpstr>Зачем нужен XML?</vt:lpstr>
      <vt:lpstr>Где XML применяется в .NET?</vt:lpstr>
      <vt:lpstr>XML-элемент</vt:lpstr>
      <vt:lpstr>Правила именования элементов</vt:lpstr>
      <vt:lpstr>Иерархия элементов</vt:lpstr>
      <vt:lpstr>Корневой элемент</vt:lpstr>
      <vt:lpstr>Атрибуты</vt:lpstr>
      <vt:lpstr>Выбор между элементом и атрибутом</vt:lpstr>
      <vt:lpstr>Специальные символы</vt:lpstr>
      <vt:lpstr>Пространства имён</vt:lpstr>
      <vt:lpstr>Комментарии</vt:lpstr>
      <vt:lpstr>Инструкции (processing instructions)</vt:lpstr>
      <vt:lpstr>Секции CDATA</vt:lpstr>
      <vt:lpstr>Хранение бинарных данных</vt:lpstr>
      <vt:lpstr>Правила разметки</vt:lpstr>
      <vt:lpstr>Описание структуры XML документа</vt:lpstr>
      <vt:lpstr>XSLT - Extensible Stylesheet Language Transformations</vt:lpstr>
      <vt:lpstr>XPath – Язык для поиска элементов в XML документе</vt:lpstr>
      <vt:lpstr>XPath. Примеры.</vt:lpstr>
      <vt:lpstr>DOM &amp; SAX</vt:lpstr>
      <vt:lpstr>XML Visualizer в отладчике</vt:lpstr>
      <vt:lpstr>@-строки и XML</vt:lpstr>
      <vt:lpstr>Работа с RSS/Atom форматами</vt:lpstr>
      <vt:lpstr>XML комментарии</vt:lpstr>
      <vt:lpstr>Элементы XML комментариев</vt:lpstr>
      <vt:lpstr>XML комментарии: Настройка</vt:lpstr>
      <vt:lpstr>XML комментарии: Sandcastle</vt:lpstr>
      <vt:lpstr>Чтение XML. Демонстрация.</vt:lpstr>
      <vt:lpstr>XML сериализация (serialization)</vt:lpstr>
      <vt:lpstr>XML Сериализация. Пример.</vt:lpstr>
      <vt:lpstr>Домашнее задание: Создание XML файла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2012-08-21T15:18:10Z</dcterms:created>
  <dcterms:modified xsi:type="dcterms:W3CDTF">2015-03-17T18:09:14Z</dcterms:modified>
</cp:coreProperties>
</file>