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Lst>
  <p:sldIdLst>
    <p:sldId id="256" r:id="rId5"/>
    <p:sldId id="257" r:id="rId6"/>
    <p:sldId id="284" r:id="rId7"/>
    <p:sldId id="304" r:id="rId8"/>
    <p:sldId id="288" r:id="rId9"/>
    <p:sldId id="259" r:id="rId10"/>
    <p:sldId id="316" r:id="rId11"/>
    <p:sldId id="261" r:id="rId12"/>
    <p:sldId id="302" r:id="rId13"/>
    <p:sldId id="263" r:id="rId14"/>
    <p:sldId id="301" r:id="rId15"/>
    <p:sldId id="264" r:id="rId16"/>
    <p:sldId id="307" r:id="rId17"/>
    <p:sldId id="306" r:id="rId18"/>
    <p:sldId id="308" r:id="rId19"/>
    <p:sldId id="309" r:id="rId20"/>
    <p:sldId id="310" r:id="rId21"/>
    <p:sldId id="297" r:id="rId22"/>
    <p:sldId id="262" r:id="rId23"/>
    <p:sldId id="291" r:id="rId24"/>
    <p:sldId id="293" r:id="rId25"/>
    <p:sldId id="312" r:id="rId26"/>
    <p:sldId id="265" r:id="rId27"/>
    <p:sldId id="296" r:id="rId28"/>
    <p:sldId id="313" r:id="rId29"/>
    <p:sldId id="314" r:id="rId30"/>
    <p:sldId id="266" r:id="rId31"/>
    <p:sldId id="305" r:id="rId32"/>
    <p:sldId id="290" r:id="rId33"/>
    <p:sldId id="292" r:id="rId34"/>
    <p:sldId id="267" r:id="rId35"/>
    <p:sldId id="289" r:id="rId36"/>
    <p:sldId id="268" r:id="rId37"/>
    <p:sldId id="283" r:id="rId38"/>
    <p:sldId id="269" r:id="rId39"/>
    <p:sldId id="270" r:id="rId40"/>
    <p:sldId id="271" r:id="rId41"/>
    <p:sldId id="311" r:id="rId42"/>
    <p:sldId id="272" r:id="rId43"/>
    <p:sldId id="298" r:id="rId44"/>
    <p:sldId id="317" r:id="rId45"/>
    <p:sldId id="299" r:id="rId46"/>
    <p:sldId id="273" r:id="rId47"/>
    <p:sldId id="274" r:id="rId48"/>
    <p:sldId id="276" r:id="rId49"/>
    <p:sldId id="286" r:id="rId50"/>
    <p:sldId id="277" r:id="rId51"/>
    <p:sldId id="315" r:id="rId52"/>
    <p:sldId id="278" r:id="rId53"/>
    <p:sldId id="282" r:id="rId54"/>
    <p:sldId id="285" r:id="rId55"/>
    <p:sldId id="281" r:id="rId56"/>
    <p:sldId id="300" r:id="rId57"/>
    <p:sldId id="287" r:id="rId58"/>
    <p:sldId id="279" r:id="rId5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4660"/>
  </p:normalViewPr>
  <p:slideViewPr>
    <p:cSldViewPr>
      <p:cViewPr varScale="1">
        <p:scale>
          <a:sx n="69" d="100"/>
          <a:sy n="69" d="100"/>
        </p:scale>
        <p:origin x="-1650" y="-96"/>
      </p:cViewPr>
      <p:guideLst>
        <p:guide orient="horz" pos="2160"/>
        <p:guide pos="2880"/>
      </p:guideLst>
    </p:cSldViewPr>
  </p:slideViewPr>
  <p:notesTextViewPr>
    <p:cViewPr>
      <p:scale>
        <a:sx n="1" d="1"/>
        <a:sy n="1" d="1"/>
      </p:scale>
      <p:origin x="0" y="0"/>
    </p:cViewPr>
  </p:notesTextViewPr>
  <p:sorterViewPr>
    <p:cViewPr>
      <p:scale>
        <a:sx n="81" d="100"/>
        <a:sy n="81" d="100"/>
      </p:scale>
      <p:origin x="0" y="326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27.05.2015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27.05.2015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27.05.2015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27.05.2015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27.05.2015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27.05.2015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27.05.2015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27.05.2015</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27.05.2015</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27.05.2015</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27.05.2015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27.05.2015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27.05.2015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27.05.2015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27.05.2015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27.05.2015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27.05.2015</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27.05.2015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27.05.2015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27.05.2015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27.05.2015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27.05.2015</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27.05.2015</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27.05.2015</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27.05.2015</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27.05.2015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27.05.2015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27.05.2015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27.05.2015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27.05.2015</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27.05.2015</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27.05.2015</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27.05.2015</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27.05.2015</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27.05.2015</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27.05.2015</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27.05.2015</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27.05.2015</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 </a:t>
            </a:r>
            <a:r>
              <a:rPr lang="en-US" sz="3200" dirty="0" smtClean="0">
                <a:solidFill>
                  <a:schemeClr val="bg1"/>
                </a:solidFill>
              </a:rPr>
              <a:t>Main – </a:t>
            </a:r>
            <a:r>
              <a:rPr lang="ru-RU" sz="3200" dirty="0" smtClean="0">
                <a:solidFill>
                  <a:schemeClr val="bg1"/>
                </a:solidFill>
              </a:rPr>
              <a:t>Точка входа в программу</a:t>
            </a:r>
            <a:endParaRPr lang="en-US" sz="3200" dirty="0">
              <a:solidFill>
                <a:schemeClr val="bg1"/>
              </a:solidFill>
            </a:endParaRPr>
          </a:p>
        </p:txBody>
      </p:sp>
      <p:sp>
        <p:nvSpPr>
          <p:cNvPr id="6" name="Content Placeholder 2"/>
          <p:cNvSpPr txBox="1">
            <a:spLocks/>
          </p:cNvSpPr>
          <p:nvPr/>
        </p:nvSpPr>
        <p:spPr>
          <a:xfrm>
            <a:off x="457200" y="1600201"/>
            <a:ext cx="8229600" cy="1540767"/>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Метод </a:t>
            </a:r>
            <a:r>
              <a:rPr lang="en-US" sz="2400" dirty="0" smtClean="0">
                <a:solidFill>
                  <a:schemeClr val="bg1"/>
                </a:solidFill>
              </a:rPr>
              <a:t>Main </a:t>
            </a:r>
            <a:r>
              <a:rPr lang="ru-RU" sz="2400" dirty="0" smtClean="0">
                <a:solidFill>
                  <a:schemeClr val="bg1"/>
                </a:solidFill>
              </a:rPr>
              <a:t>является точкой входа в программу, то есть именно с него начинается выполнение. Он может располагаться в любом классе. Допускаются следубщие сигнатуры метода </a:t>
            </a:r>
            <a:r>
              <a:rPr lang="en-US" sz="2400" dirty="0" smtClean="0">
                <a:solidFill>
                  <a:schemeClr val="bg1"/>
                </a:solidFill>
              </a:rPr>
              <a:t>Main:</a:t>
            </a:r>
            <a:endParaRPr lang="en-US" sz="2400" dirty="0">
              <a:solidFill>
                <a:schemeClr val="bg1"/>
              </a:solidFill>
            </a:endParaRPr>
          </a:p>
        </p:txBody>
      </p:sp>
      <p:sp>
        <p:nvSpPr>
          <p:cNvPr id="3" name="Rectangle 2"/>
          <p:cNvSpPr/>
          <p:nvPr/>
        </p:nvSpPr>
        <p:spPr>
          <a:xfrm>
            <a:off x="457200" y="3244334"/>
            <a:ext cx="8229600" cy="1077218"/>
          </a:xfrm>
          <a:prstGeom prst="rect">
            <a:avLst/>
          </a:prstGeom>
          <a:solidFill>
            <a:schemeClr val="bg1"/>
          </a:solidFill>
        </p:spPr>
        <p:txBody>
          <a:bodyPr wrap="square">
            <a:sp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a:t>
            </a:r>
            <a:r>
              <a:rPr lang="en-US" sz="1600" dirty="0">
                <a:solidFill>
                  <a:prstClr val="black"/>
                </a:solidFill>
                <a:latin typeface="Consolas"/>
              </a:rPr>
              <a:t>Main</a:t>
            </a:r>
            <a:r>
              <a:rPr lang="en-US" sz="1600" dirty="0" smtClean="0">
                <a:solidFill>
                  <a:prstClr val="black"/>
                </a:solidFill>
                <a:latin typeface="Consolas"/>
              </a:rPr>
              <a:t>() { … }</a:t>
            </a: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Main(</a:t>
            </a:r>
            <a:r>
              <a:rPr lang="en-US" sz="1600" dirty="0" smtClean="0">
                <a:solidFill>
                  <a:srgbClr val="0000FF"/>
                </a:solidFill>
                <a:latin typeface="Consolas"/>
              </a:rPr>
              <a:t>string</a:t>
            </a:r>
            <a:r>
              <a:rPr lang="en-US" sz="1600" dirty="0" smtClean="0">
                <a:solidFill>
                  <a:prstClr val="black"/>
                </a:solidFill>
                <a:latin typeface="Consolas"/>
              </a:rPr>
              <a:t>[] </a:t>
            </a:r>
            <a:r>
              <a:rPr lang="en-US" sz="1600" dirty="0" err="1" smtClean="0">
                <a:solidFill>
                  <a:prstClr val="black"/>
                </a:solidFill>
                <a:latin typeface="Consolas"/>
              </a:rPr>
              <a:t>args</a:t>
            </a:r>
            <a:r>
              <a:rPr lang="en-US" sz="1600" dirty="0" smtClean="0">
                <a:solidFill>
                  <a:prstClr val="black"/>
                </a:solidFill>
                <a:latin typeface="Consolas"/>
              </a:rPr>
              <a:t>) { … } </a:t>
            </a:r>
            <a:r>
              <a:rPr lang="en-US" sz="1600" dirty="0" smtClean="0">
                <a:solidFill>
                  <a:srgbClr val="008000"/>
                </a:solidFill>
                <a:latin typeface="Consolas"/>
              </a:rPr>
              <a:t>// </a:t>
            </a:r>
            <a:r>
              <a:rPr lang="ru-RU" sz="1600" dirty="0" smtClean="0">
                <a:solidFill>
                  <a:srgbClr val="008000"/>
                </a:solidFill>
                <a:latin typeface="Consolas"/>
              </a:rPr>
              <a:t>Используется по умолчанию</a:t>
            </a:r>
            <a:endParaRPr lang="en-US" sz="1600" dirty="0">
              <a:solidFill>
                <a:srgbClr val="008000"/>
              </a:solidFill>
              <a:latin typeface="Consolas"/>
            </a:endParaRP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smtClean="0">
                <a:solidFill>
                  <a:prstClr val="black"/>
                </a:solidFill>
                <a:latin typeface="Consolas"/>
              </a:rPr>
              <a:t>() </a:t>
            </a:r>
            <a:r>
              <a:rPr lang="en-US" sz="1600" dirty="0">
                <a:solidFill>
                  <a:prstClr val="black"/>
                </a:solidFill>
                <a:latin typeface="Consolas"/>
              </a:rPr>
              <a:t>{ … }</a:t>
            </a:r>
            <a:endParaRPr lang="en-US" sz="1600" dirty="0" smtClean="0">
              <a:solidFill>
                <a:prstClr val="black"/>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smtClean="0">
                <a:solidFill>
                  <a:prstClr val="black"/>
                </a:solidFill>
                <a:latin typeface="Consolas"/>
              </a:rPr>
              <a:t>)</a:t>
            </a:r>
            <a:r>
              <a:rPr lang="en-US" sz="1600" dirty="0">
                <a:solidFill>
                  <a:prstClr val="black"/>
                </a:solidFill>
                <a:latin typeface="Consolas"/>
              </a:rPr>
              <a:t> { … }</a:t>
            </a:r>
          </a:p>
        </p:txBody>
      </p:sp>
      <p:sp>
        <p:nvSpPr>
          <p:cNvPr id="9" name="Content Placeholder 2"/>
          <p:cNvSpPr txBox="1">
            <a:spLocks/>
          </p:cNvSpPr>
          <p:nvPr/>
        </p:nvSpPr>
        <p:spPr>
          <a:xfrm>
            <a:off x="467544" y="4509121"/>
            <a:ext cx="8229600"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Через параметр </a:t>
            </a:r>
            <a:r>
              <a:rPr lang="en-US" sz="2400" dirty="0" err="1" smtClean="0">
                <a:solidFill>
                  <a:schemeClr val="bg1"/>
                </a:solidFill>
              </a:rPr>
              <a:t>args</a:t>
            </a:r>
            <a:r>
              <a:rPr lang="en-US" sz="2400" dirty="0" smtClean="0">
                <a:solidFill>
                  <a:schemeClr val="bg1"/>
                </a:solidFill>
              </a:rPr>
              <a:t>  </a:t>
            </a:r>
            <a:r>
              <a:rPr lang="ru-RU" sz="2400" dirty="0" smtClean="0">
                <a:solidFill>
                  <a:schemeClr val="bg1"/>
                </a:solidFill>
              </a:rPr>
              <a:t>программа может принимать аргументы командной строки. </a:t>
            </a:r>
            <a:endParaRPr lang="en-US" sz="2400" dirty="0">
              <a:solidFill>
                <a:schemeClr val="bg1"/>
              </a:solidFill>
            </a:endParaRPr>
          </a:p>
        </p:txBody>
      </p:sp>
    </p:spTree>
    <p:extLst>
      <p:ext uri="{BB962C8B-B14F-4D97-AF65-F5344CB8AC3E}">
        <p14:creationId xmlns:p14="http://schemas.microsoft.com/office/powerpoint/2010/main" val="1630111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Методы</a:t>
            </a:r>
            <a:endParaRPr lang="en-US" sz="2400" dirty="0">
              <a:solidFill>
                <a:schemeClr val="bg1"/>
              </a:solidFill>
              <a:cs typeface="Times New Roman" pitchFamily="18" charset="0"/>
            </a:endParaRPr>
          </a:p>
        </p:txBody>
      </p:sp>
      <p:sp>
        <p:nvSpPr>
          <p:cNvPr id="7" name="TextBox 6"/>
          <p:cNvSpPr txBox="1"/>
          <p:nvPr/>
        </p:nvSpPr>
        <p:spPr>
          <a:xfrm>
            <a:off x="152400" y="215900"/>
            <a:ext cx="8839200" cy="1569660"/>
          </a:xfrm>
          <a:prstGeom prst="rect">
            <a:avLst/>
          </a:prstGeom>
          <a:noFill/>
        </p:spPr>
        <p:txBody>
          <a:bodyPr>
            <a:spAutoFit/>
          </a:bodyPr>
          <a:lstStyle/>
          <a:p>
            <a:pPr defTabSz="360000">
              <a:defRPr/>
            </a:pPr>
            <a:r>
              <a:rPr lang="en-US" sz="1200" dirty="0"/>
              <a:t>	</a:t>
            </a:r>
            <a:r>
              <a:rPr lang="ru-RU" sz="1200" dirty="0">
                <a:solidFill>
                  <a:schemeClr val="bg1"/>
                </a:solidFill>
              </a:rPr>
              <a:t>Существует 4 способа передать параметры в метод.</a:t>
            </a:r>
          </a:p>
          <a:p>
            <a:pPr marL="342900" indent="-342900" defTabSz="360000">
              <a:buFontTx/>
              <a:buAutoNum type="arabicPeriod"/>
              <a:defRPr/>
            </a:pPr>
            <a:r>
              <a:rPr lang="ru-RU" sz="1200" dirty="0">
                <a:solidFill>
                  <a:schemeClr val="bg1"/>
                </a:solidFill>
              </a:rPr>
              <a:t>По значению. В метод передается значение параметра.</a:t>
            </a:r>
          </a:p>
          <a:p>
            <a:pPr marL="342900" indent="-342900" defTabSz="360000">
              <a:buFontTx/>
              <a:buAutoNum type="arabicPeriod"/>
              <a:defRPr/>
            </a:pPr>
            <a:r>
              <a:rPr lang="ru-RU" sz="1200" dirty="0">
                <a:solidFill>
                  <a:schemeClr val="bg1"/>
                </a:solidFill>
              </a:rPr>
              <a:t>По ссылке (</a:t>
            </a:r>
            <a:r>
              <a:rPr lang="en-US" sz="1200" b="1" dirty="0">
                <a:solidFill>
                  <a:schemeClr val="bg1"/>
                </a:solidFill>
                <a:latin typeface="Courier New" pitchFamily="49" charset="0"/>
                <a:cs typeface="Courier New" pitchFamily="49" charset="0"/>
              </a:rPr>
              <a:t>ref</a:t>
            </a:r>
            <a:r>
              <a:rPr lang="ru-RU" sz="1200" dirty="0">
                <a:solidFill>
                  <a:schemeClr val="bg1"/>
                </a:solidFill>
              </a:rPr>
              <a:t>). В</a:t>
            </a:r>
            <a:r>
              <a:rPr lang="en-US" sz="1200" dirty="0">
                <a:solidFill>
                  <a:schemeClr val="bg1"/>
                </a:solidFill>
              </a:rPr>
              <a:t> </a:t>
            </a:r>
            <a:r>
              <a:rPr lang="ru-RU" sz="1200" dirty="0">
                <a:solidFill>
                  <a:schemeClr val="bg1"/>
                </a:solidFill>
              </a:rPr>
              <a:t>метод передается ссылка на параметр. При изменении значения параметра в вызванном методе, оно изменится и в вызывающем.</a:t>
            </a:r>
            <a:endParaRPr lang="ru-RU" sz="1200" b="1" dirty="0">
              <a:solidFill>
                <a:schemeClr val="bg1"/>
              </a:solidFill>
              <a:latin typeface="Courier New" pitchFamily="49" charset="0"/>
              <a:cs typeface="Courier New" pitchFamily="49" charset="0"/>
            </a:endParaRPr>
          </a:p>
          <a:p>
            <a:pPr marL="342900" indent="-342900" defTabSz="360000">
              <a:buFontTx/>
              <a:buAutoNum type="arabicPeriod"/>
              <a:defRPr/>
            </a:pPr>
            <a:r>
              <a:rPr lang="ru-RU" sz="1200" dirty="0">
                <a:solidFill>
                  <a:schemeClr val="bg1"/>
                </a:solidFill>
                <a:latin typeface="Arial" pitchFamily="34" charset="0"/>
                <a:cs typeface="Arial" pitchFamily="34" charset="0"/>
              </a:rPr>
              <a:t>Как выходной параметр (</a:t>
            </a:r>
            <a:r>
              <a:rPr lang="en-US" sz="1200" b="1" dirty="0">
                <a:solidFill>
                  <a:schemeClr val="bg1"/>
                </a:solidFill>
                <a:latin typeface="Courier New" pitchFamily="49" charset="0"/>
                <a:cs typeface="Courier New" pitchFamily="49" charset="0"/>
              </a:rPr>
              <a:t>out</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Работает как ссылка, но метод должен проинициализировать такой параметр, а также не может прочитать его значения.</a:t>
            </a:r>
          </a:p>
          <a:p>
            <a:pPr marL="342900" indent="-342900" defTabSz="360000">
              <a:buFontTx/>
              <a:buAutoNum type="arabicPeriod"/>
              <a:defRPr/>
            </a:pPr>
            <a:r>
              <a:rPr lang="ru-RU" sz="1200" dirty="0">
                <a:solidFill>
                  <a:schemeClr val="bg1"/>
                </a:solidFill>
                <a:latin typeface="Arial" pitchFamily="34" charset="0"/>
                <a:cs typeface="Arial" pitchFamily="34" charset="0"/>
              </a:rPr>
              <a:t>Как список параметров (</a:t>
            </a:r>
            <a:r>
              <a:rPr lang="en-US" sz="1200" b="1" dirty="0">
                <a:solidFill>
                  <a:schemeClr val="bg1"/>
                </a:solidFill>
                <a:latin typeface="Courier New" pitchFamily="49" charset="0"/>
                <a:cs typeface="Courier New" pitchFamily="49" charset="0"/>
              </a:rPr>
              <a:t>params</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Метод может принмать неограниченное число параметров данного типа</a:t>
            </a:r>
            <a:r>
              <a:rPr lang="ru-RU" sz="1200" dirty="0" smtClean="0">
                <a:solidFill>
                  <a:schemeClr val="bg1"/>
                </a:solidFill>
                <a:latin typeface="Arial" pitchFamily="34" charset="0"/>
                <a:cs typeface="Arial" pitchFamily="34" charset="0"/>
              </a:rPr>
              <a:t>.</a:t>
            </a:r>
            <a:endParaRPr lang="en-US" sz="1200" dirty="0" smtClean="0">
              <a:solidFill>
                <a:schemeClr val="bg1"/>
              </a:solidFill>
              <a:latin typeface="Arial" pitchFamily="34" charset="0"/>
              <a:cs typeface="Arial" pitchFamily="34" charset="0"/>
            </a:endParaRPr>
          </a:p>
          <a:p>
            <a:pPr marL="342900" indent="-342900" defTabSz="360000">
              <a:buFontTx/>
              <a:buAutoNum type="arabicPeriod"/>
              <a:defRPr/>
            </a:pPr>
            <a:r>
              <a:rPr lang="en-US" sz="1200" dirty="0" smtClean="0">
                <a:solidFill>
                  <a:schemeClr val="bg1"/>
                </a:solidFill>
                <a:latin typeface="Arial" pitchFamily="34" charset="0"/>
                <a:cs typeface="Arial" pitchFamily="34" charset="0"/>
              </a:rPr>
              <a:t>Optional </a:t>
            </a:r>
            <a:r>
              <a:rPr lang="ru-RU" sz="1200" dirty="0" smtClean="0">
                <a:solidFill>
                  <a:schemeClr val="bg1"/>
                </a:solidFill>
                <a:latin typeface="Arial" pitchFamily="34" charset="0"/>
                <a:cs typeface="Arial" pitchFamily="34" charset="0"/>
              </a:rPr>
              <a:t>параметры</a:t>
            </a:r>
            <a:endParaRPr lang="ru-RU" sz="1200" dirty="0">
              <a:solidFill>
                <a:schemeClr val="bg1"/>
              </a:solidFill>
              <a:latin typeface="Arial" pitchFamily="34" charset="0"/>
              <a:cs typeface="Arial" pitchFamily="34" charset="0"/>
            </a:endParaRPr>
          </a:p>
        </p:txBody>
      </p:sp>
      <p:sp>
        <p:nvSpPr>
          <p:cNvPr id="40961" name="Rectangle 1"/>
          <p:cNvSpPr>
            <a:spLocks noChangeArrowheads="1"/>
          </p:cNvSpPr>
          <p:nvPr/>
        </p:nvSpPr>
        <p:spPr bwMode="auto">
          <a:xfrm>
            <a:off x="304800" y="1754009"/>
            <a:ext cx="8610600" cy="486287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SimleParams(int x,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RefParams(int x, int y, ref int z</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z = x * y * z;</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OutParams(int x, int y, out int res</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res =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SumOfParamsList(params int[] list)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sum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(int val in </a:t>
            </a:r>
            <a:r>
              <a:rPr lang="be-BY" sz="1000" dirty="0" smtClean="0">
                <a:solidFill>
                  <a:schemeClr val="bg1"/>
                </a:solidFill>
                <a:latin typeface="Courier New" pitchFamily="49" charset="0"/>
                <a:ea typeface="Calibri" pitchFamily="34" charset="0"/>
                <a:cs typeface="Courier New" pitchFamily="49" charset="0"/>
              </a:rPr>
              <a:t>list) sum </a:t>
            </a:r>
            <a:r>
              <a:rPr lang="be-BY" sz="1000" dirty="0">
                <a:solidFill>
                  <a:schemeClr val="bg1"/>
                </a:solidFill>
                <a:latin typeface="Courier New" pitchFamily="49" charset="0"/>
                <a:ea typeface="Calibri" pitchFamily="34" charset="0"/>
                <a:cs typeface="Courier New" pitchFamily="49" charset="0"/>
              </a:rPr>
              <a:t>+= val;</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sum;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a=5, b=15, c=2;</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Console.WriteLine("Simple params : " + SimleParams(a, b).ToString());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RefParams(a, b, ref c);              //Передача ссылка на С</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Console.WriteLine("Reference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OutParams(a, b, out c);              //Передача ссылки на С как выходного параметра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Console.WriteLine("Out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 = SumOfParamsList(a, b, c, 10, 20, 30, 40);  //Использование списка параметров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Console.WriteLine("Sum = " + s.ToString());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544702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err="1" smtClean="0">
                <a:solidFill>
                  <a:schemeClr val="bg1"/>
                </a:solidFill>
              </a:rPr>
              <a:t>params</a:t>
            </a:r>
            <a:r>
              <a:rPr lang="en-US" sz="3200" dirty="0" smtClean="0">
                <a:solidFill>
                  <a:schemeClr val="bg1"/>
                </a:solidFill>
              </a:rPr>
              <a: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484784"/>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Изредка появляется необходимость в методе который принимает заранее неизвестное число параметров. Это </a:t>
            </a:r>
            <a:r>
              <a:rPr lang="ru-RU" sz="2400" dirty="0">
                <a:solidFill>
                  <a:schemeClr val="bg1"/>
                </a:solidFill>
              </a:rPr>
              <a:t>решается с </a:t>
            </a:r>
            <a:r>
              <a:rPr lang="ru-RU" sz="2400" dirty="0" smtClean="0">
                <a:solidFill>
                  <a:schemeClr val="bg1"/>
                </a:solidFill>
              </a:rPr>
              <a:t>помощью ключевого слова </a:t>
            </a:r>
            <a:r>
              <a:rPr lang="en-US" sz="2400" dirty="0" err="1" smtClean="0">
                <a:solidFill>
                  <a:schemeClr val="bg1"/>
                </a:solidFill>
              </a:rPr>
              <a:t>params</a:t>
            </a:r>
            <a:r>
              <a:rPr lang="en-US" sz="2400" dirty="0" smtClean="0">
                <a:solidFill>
                  <a:schemeClr val="bg1"/>
                </a:solidFill>
              </a:rPr>
              <a:t>:</a:t>
            </a:r>
            <a:endParaRPr lang="en-US" sz="2400" dirty="0">
              <a:solidFill>
                <a:schemeClr val="bg1"/>
              </a:solidFill>
            </a:endParaRPr>
          </a:p>
        </p:txBody>
      </p:sp>
      <p:sp>
        <p:nvSpPr>
          <p:cNvPr id="3" name="Rectangle 2"/>
          <p:cNvSpPr/>
          <p:nvPr/>
        </p:nvSpPr>
        <p:spPr>
          <a:xfrm>
            <a:off x="457200" y="2708920"/>
            <a:ext cx="8229600" cy="2123658"/>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Sum(</a:t>
            </a:r>
            <a:r>
              <a:rPr lang="en-US" sz="1200" dirty="0" err="1">
                <a:solidFill>
                  <a:srgbClr val="0000FF"/>
                </a:solidFill>
                <a:latin typeface="Consolas"/>
              </a:rPr>
              <a:t>params</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numbers)</a:t>
            </a:r>
          </a:p>
          <a:p>
            <a:r>
              <a:rPr lang="ru-RU" sz="1200" dirty="0">
                <a:solidFill>
                  <a:prstClr val="black"/>
                </a:solidFill>
                <a:latin typeface="Consolas"/>
              </a:rPr>
              <a:t>{</a:t>
            </a:r>
          </a:p>
          <a:p>
            <a:r>
              <a:rPr lang="en-US" sz="1200" dirty="0" smtClean="0">
                <a:solidFill>
                  <a:srgbClr val="0000FF"/>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a:t>
            </a:r>
            <a:r>
              <a:rPr lang="en-US" sz="1200" dirty="0">
                <a:solidFill>
                  <a:prstClr val="black"/>
                </a:solidFill>
                <a:latin typeface="Consolas"/>
              </a:rPr>
              <a:t>sum = 0;</a:t>
            </a:r>
          </a:p>
          <a:p>
            <a:r>
              <a:rPr lang="en-US" sz="1200" dirty="0" smtClean="0">
                <a:solidFill>
                  <a:srgbClr val="0000FF"/>
                </a:solidFill>
                <a:latin typeface="Consolas"/>
              </a:rPr>
              <a:t>    </a:t>
            </a:r>
            <a:r>
              <a:rPr lang="en-US" sz="1200" dirty="0" err="1" smtClean="0">
                <a:solidFill>
                  <a:srgbClr val="0000FF"/>
                </a:solidFill>
                <a:latin typeface="Consolas"/>
              </a:rPr>
              <a:t>foreach</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val</a:t>
            </a:r>
            <a:r>
              <a:rPr lang="en-US" sz="1200" dirty="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numbers) sum += </a:t>
            </a:r>
            <a:r>
              <a:rPr lang="en-US" sz="1200" dirty="0" err="1">
                <a:solidFill>
                  <a:prstClr val="black"/>
                </a:solidFill>
                <a:latin typeface="Consolas"/>
              </a:rPr>
              <a:t>val</a:t>
            </a:r>
            <a:r>
              <a:rPr lang="en-US" sz="1200" dirty="0">
                <a:solidFill>
                  <a:prstClr val="black"/>
                </a:solidFill>
                <a:latin typeface="Consolas"/>
              </a:rPr>
              <a:t>;</a:t>
            </a:r>
          </a:p>
          <a:p>
            <a:r>
              <a:rPr lang="en-US" sz="1200" dirty="0" smtClean="0">
                <a:solidFill>
                  <a:srgbClr val="0000FF"/>
                </a:solidFill>
                <a:latin typeface="Consolas"/>
              </a:rPr>
              <a:t>    return</a:t>
            </a:r>
            <a:r>
              <a:rPr lang="en-US" sz="1200" dirty="0" smtClean="0">
                <a:solidFill>
                  <a:prstClr val="black"/>
                </a:solidFill>
                <a:latin typeface="Consolas"/>
              </a:rPr>
              <a:t> </a:t>
            </a:r>
            <a:r>
              <a:rPr lang="en-US" sz="1200" dirty="0">
                <a:solidFill>
                  <a:prstClr val="black"/>
                </a:solidFill>
                <a:latin typeface="Consolas"/>
              </a:rPr>
              <a:t>sum;</a:t>
            </a:r>
          </a:p>
          <a:p>
            <a:r>
              <a:rPr lang="ru-RU" sz="1200" dirty="0" smtClean="0">
                <a:solidFill>
                  <a:prstClr val="black"/>
                </a:solidFill>
                <a:latin typeface="Consolas"/>
              </a:rPr>
              <a:t>}</a:t>
            </a:r>
            <a:endParaRPr lang="en-US" sz="1200" dirty="0" smtClean="0">
              <a:solidFill>
                <a:prstClr val="black"/>
              </a:solidFill>
              <a:latin typeface="Consolas"/>
            </a:endParaRPr>
          </a:p>
          <a:p>
            <a:endParaRPr lang="en-US" sz="1200" dirty="0">
              <a:solidFill>
                <a:prstClr val="black"/>
              </a:solidFill>
              <a:latin typeface="Consolas"/>
            </a:endParaRPr>
          </a:p>
          <a:p>
            <a:r>
              <a:rPr lang="ru-RU" sz="1200" dirty="0">
                <a:solidFill>
                  <a:srgbClr val="008000"/>
                </a:solidFill>
                <a:latin typeface="Consolas"/>
              </a:rPr>
              <a:t>// Примеры </a:t>
            </a:r>
            <a:r>
              <a:rPr lang="ru-RU" sz="1200" dirty="0" smtClean="0">
                <a:solidFill>
                  <a:srgbClr val="008000"/>
                </a:solidFill>
                <a:latin typeface="Consolas"/>
              </a:rPr>
              <a:t>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sum1 = Sum(1);</a:t>
            </a:r>
          </a:p>
          <a:p>
            <a:r>
              <a:rPr lang="en-US" sz="1200" dirty="0" err="1">
                <a:solidFill>
                  <a:srgbClr val="0000FF"/>
                </a:solidFill>
                <a:latin typeface="Consolas"/>
              </a:rPr>
              <a:t>int</a:t>
            </a:r>
            <a:r>
              <a:rPr lang="en-US" sz="1200" dirty="0">
                <a:solidFill>
                  <a:prstClr val="black"/>
                </a:solidFill>
                <a:latin typeface="Consolas"/>
              </a:rPr>
              <a:t> sum2 = Sum(1, 2, 3, 4, 6);</a:t>
            </a:r>
          </a:p>
          <a:p>
            <a:r>
              <a:rPr lang="en-US" sz="1200" dirty="0" err="1">
                <a:solidFill>
                  <a:srgbClr val="0000FF"/>
                </a:solidFill>
                <a:latin typeface="Consolas"/>
              </a:rPr>
              <a:t>int</a:t>
            </a:r>
            <a:r>
              <a:rPr lang="en-US" sz="1200" dirty="0">
                <a:solidFill>
                  <a:prstClr val="black"/>
                </a:solidFill>
                <a:latin typeface="Consolas"/>
              </a:rPr>
              <a:t> sum3 = Sum</a:t>
            </a:r>
            <a:r>
              <a:rPr lang="en-US" sz="1200" dirty="0" smtClean="0">
                <a:solidFill>
                  <a:prstClr val="black"/>
                </a:solidFill>
                <a:latin typeface="Consolas"/>
              </a:rPr>
              <a:t>();</a:t>
            </a:r>
            <a:endParaRPr lang="ru-RU" sz="1200" dirty="0">
              <a:solidFill>
                <a:prstClr val="black"/>
              </a:solidFill>
              <a:latin typeface="Consolas"/>
            </a:endParaRPr>
          </a:p>
        </p:txBody>
      </p:sp>
      <p:sp>
        <p:nvSpPr>
          <p:cNvPr id="7" name="Content Placeholder 2"/>
          <p:cNvSpPr txBox="1">
            <a:spLocks/>
          </p:cNvSpPr>
          <p:nvPr/>
        </p:nvSpPr>
        <p:spPr>
          <a:xfrm>
            <a:off x="460711" y="4912569"/>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Ключевое слово </a:t>
            </a:r>
            <a:r>
              <a:rPr lang="en-US" sz="2400" dirty="0" err="1" smtClean="0">
                <a:solidFill>
                  <a:schemeClr val="bg1"/>
                </a:solidFill>
              </a:rPr>
              <a:t>params</a:t>
            </a:r>
            <a:r>
              <a:rPr lang="en-US" sz="2400" dirty="0" smtClean="0">
                <a:solidFill>
                  <a:schemeClr val="bg1"/>
                </a:solidFill>
              </a:rPr>
              <a:t> </a:t>
            </a:r>
            <a:r>
              <a:rPr lang="ru-RU" sz="2400" dirty="0" smtClean="0">
                <a:solidFill>
                  <a:schemeClr val="bg1"/>
                </a:solidFill>
              </a:rPr>
              <a:t>может указываться только один раз для последнего аргумента.</a:t>
            </a:r>
            <a:endParaRPr lang="en-US" sz="2400" dirty="0">
              <a:solidFill>
                <a:schemeClr val="bg1"/>
              </a:solidFill>
            </a:endParaRPr>
          </a:p>
        </p:txBody>
      </p:sp>
    </p:spTree>
    <p:extLst>
      <p:ext uri="{BB962C8B-B14F-4D97-AF65-F5344CB8AC3E}">
        <p14:creationId xmlns:p14="http://schemas.microsoft.com/office/powerpoint/2010/main" val="672898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smtClean="0">
                <a:solidFill>
                  <a:schemeClr val="bg1"/>
                </a:solidFill>
              </a:rPr>
              <a:t>ref/out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240161"/>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1600" dirty="0" smtClean="0">
                <a:solidFill>
                  <a:schemeClr val="bg1"/>
                </a:solidFill>
              </a:rPr>
              <a:t>Значения </a:t>
            </a:r>
            <a:r>
              <a:rPr lang="en-US" sz="1600" dirty="0" smtClean="0">
                <a:solidFill>
                  <a:schemeClr val="bg1"/>
                </a:solidFill>
              </a:rPr>
              <a:t>value </a:t>
            </a:r>
            <a:r>
              <a:rPr lang="ru-RU" sz="1600" dirty="0" smtClean="0">
                <a:solidFill>
                  <a:schemeClr val="bg1"/>
                </a:solidFill>
              </a:rPr>
              <a:t>типов передаются путем копирования (передача по значению). Иногда это мешает программисту т.к. лишает возможности изменить значение «оригинала». В этой ситуации помогут </a:t>
            </a:r>
            <a:r>
              <a:rPr lang="en-US" sz="1600" dirty="0" smtClean="0">
                <a:solidFill>
                  <a:srgbClr val="FFFF00"/>
                </a:solidFill>
              </a:rPr>
              <a:t>ref </a:t>
            </a:r>
            <a:r>
              <a:rPr lang="ru-RU" sz="1600" dirty="0" smtClean="0">
                <a:solidFill>
                  <a:schemeClr val="bg1"/>
                </a:solidFill>
              </a:rPr>
              <a:t>и </a:t>
            </a:r>
            <a:r>
              <a:rPr lang="en-US" sz="1600" dirty="0" smtClean="0">
                <a:solidFill>
                  <a:srgbClr val="FFFF00"/>
                </a:solidFill>
              </a:rPr>
              <a:t>out</a:t>
            </a:r>
            <a:r>
              <a:rPr lang="en-US" sz="1600" dirty="0" smtClean="0">
                <a:solidFill>
                  <a:schemeClr val="bg1"/>
                </a:solidFill>
              </a:rPr>
              <a:t> </a:t>
            </a:r>
            <a:r>
              <a:rPr lang="ru-RU" sz="1600" dirty="0" smtClean="0">
                <a:solidFill>
                  <a:schemeClr val="bg1"/>
                </a:solidFill>
              </a:rPr>
              <a:t>параметры.</a:t>
            </a:r>
          </a:p>
          <a:p>
            <a:pPr marL="342900" indent="-342900" algn="l">
              <a:buFont typeface="Arial" panose="020B0604020202020204" pitchFamily="34" charset="0"/>
              <a:buChar char="•"/>
            </a:pPr>
            <a:r>
              <a:rPr lang="ru-RU" sz="1600" dirty="0" smtClean="0">
                <a:solidFill>
                  <a:schemeClr val="bg1"/>
                </a:solidFill>
              </a:rPr>
              <a:t>Значение </a:t>
            </a:r>
            <a:r>
              <a:rPr lang="ru-RU" sz="1600" dirty="0">
                <a:solidFill>
                  <a:schemeClr val="bg1"/>
                </a:solidFill>
              </a:rPr>
              <a:t>параметра передается </a:t>
            </a:r>
            <a:r>
              <a:rPr lang="ru-RU" sz="1600" i="1" dirty="0">
                <a:solidFill>
                  <a:schemeClr val="bg1"/>
                </a:solidFill>
              </a:rPr>
              <a:t>неявно</a:t>
            </a:r>
            <a:r>
              <a:rPr lang="ru-RU" sz="1600" dirty="0">
                <a:solidFill>
                  <a:schemeClr val="bg1"/>
                </a:solidFill>
              </a:rPr>
              <a:t> по ссылке</a:t>
            </a:r>
            <a:endParaRPr lang="ru-RU" sz="1600" dirty="0" smtClean="0">
              <a:solidFill>
                <a:schemeClr val="bg1"/>
              </a:solidFill>
            </a:endParaRPr>
          </a:p>
          <a:p>
            <a:pPr marL="342900" indent="-342900" algn="l">
              <a:buFont typeface="Arial" panose="020B0604020202020204" pitchFamily="34" charset="0"/>
              <a:buChar char="•"/>
            </a:pPr>
            <a:r>
              <a:rPr lang="ru-RU" sz="1600" dirty="0" smtClean="0">
                <a:solidFill>
                  <a:schemeClr val="bg1"/>
                </a:solidFill>
              </a:rPr>
              <a:t>Указываются </a:t>
            </a:r>
            <a:r>
              <a:rPr lang="ru-RU" sz="1600" dirty="0">
                <a:solidFill>
                  <a:schemeClr val="bg1"/>
                </a:solidFill>
              </a:rPr>
              <a:t>при объявлении функции и при вызове</a:t>
            </a:r>
          </a:p>
          <a:p>
            <a:pPr algn="l"/>
            <a:r>
              <a:rPr lang="ru-RU" sz="1600" dirty="0" smtClean="0">
                <a:solidFill>
                  <a:schemeClr val="bg1"/>
                </a:solidFill>
              </a:rPr>
              <a:t>Отличие в правиле инициализации:</a:t>
            </a:r>
          </a:p>
          <a:p>
            <a:pPr marL="342900" indent="-342900" algn="l">
              <a:buFont typeface="Arial" panose="020B0604020202020204" pitchFamily="34" charset="0"/>
              <a:buChar char="•"/>
            </a:pPr>
            <a:r>
              <a:rPr lang="en-US" sz="1600" dirty="0" smtClean="0">
                <a:solidFill>
                  <a:srgbClr val="FFFF00"/>
                </a:solidFill>
              </a:rPr>
              <a:t>ref</a:t>
            </a:r>
            <a:r>
              <a:rPr lang="en-US" sz="1600" dirty="0" smtClean="0">
                <a:solidFill>
                  <a:schemeClr val="bg1"/>
                </a:solidFill>
              </a:rPr>
              <a:t> - </a:t>
            </a:r>
            <a:r>
              <a:rPr lang="ru-RU" sz="1600" dirty="0" smtClean="0">
                <a:solidFill>
                  <a:schemeClr val="bg1"/>
                </a:solidFill>
              </a:rPr>
              <a:t>Вызывающий код обязан присвоить значение аргументу до вызова метода</a:t>
            </a:r>
          </a:p>
          <a:p>
            <a:pPr marL="342900" indent="-342900" algn="l">
              <a:buFont typeface="Arial" panose="020B0604020202020204" pitchFamily="34" charset="0"/>
              <a:buChar char="•"/>
            </a:pPr>
            <a:r>
              <a:rPr lang="en-US" sz="1600" dirty="0" smtClean="0">
                <a:solidFill>
                  <a:srgbClr val="FFFF00"/>
                </a:solidFill>
              </a:rPr>
              <a:t>out </a:t>
            </a:r>
            <a:r>
              <a:rPr lang="en-US" sz="1600" dirty="0" smtClean="0">
                <a:solidFill>
                  <a:schemeClr val="bg1"/>
                </a:solidFill>
              </a:rPr>
              <a:t>– </a:t>
            </a:r>
            <a:r>
              <a:rPr lang="ru-RU" sz="1600" dirty="0" smtClean="0">
                <a:solidFill>
                  <a:schemeClr val="bg1"/>
                </a:solidFill>
              </a:rPr>
              <a:t>функция обязана присвоить значение аргументу до завершения своей работы</a:t>
            </a:r>
            <a:endParaRPr lang="en-US" sz="1600" dirty="0">
              <a:solidFill>
                <a:schemeClr val="bg1"/>
              </a:solidFill>
            </a:endParaRPr>
          </a:p>
        </p:txBody>
      </p:sp>
      <p:sp>
        <p:nvSpPr>
          <p:cNvPr id="4" name="Rectangle 3"/>
          <p:cNvSpPr/>
          <p:nvPr/>
        </p:nvSpPr>
        <p:spPr>
          <a:xfrm>
            <a:off x="457200" y="3735030"/>
            <a:ext cx="8229600" cy="2862322"/>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Multiply(</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out</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prstClr val="black"/>
                </a:solidFill>
                <a:latin typeface="Consolas"/>
              </a:rPr>
              <a:t>    </a:t>
            </a:r>
            <a:r>
              <a:rPr lang="en-US" sz="1200" dirty="0" smtClean="0">
                <a:solidFill>
                  <a:prstClr val="black"/>
                </a:solidFill>
                <a:latin typeface="Consolas"/>
              </a:rPr>
              <a:t>result </a:t>
            </a:r>
            <a:r>
              <a:rPr lang="en-US" sz="1200" dirty="0">
                <a:solidFill>
                  <a:prstClr val="black"/>
                </a:solidFill>
                <a:latin typeface="Consolas"/>
              </a:rPr>
              <a:t>= </a:t>
            </a:r>
            <a:r>
              <a:rPr lang="en-US" sz="1200" dirty="0" smtClean="0">
                <a:solidFill>
                  <a:prstClr val="black"/>
                </a:solidFill>
                <a:latin typeface="Consolas"/>
              </a:rPr>
              <a:t>x</a:t>
            </a:r>
            <a:r>
              <a:rPr lang="ru-RU" sz="1200" dirty="0" smtClean="0">
                <a:solidFill>
                  <a:prstClr val="black"/>
                </a:solidFill>
                <a:latin typeface="Consolas"/>
              </a:rPr>
              <a:t> </a:t>
            </a:r>
            <a:r>
              <a:rPr lang="en-US" sz="1200" dirty="0" smtClean="0">
                <a:solidFill>
                  <a:prstClr val="black"/>
                </a:solidFill>
                <a:latin typeface="Consolas"/>
              </a:rPr>
              <a:t>*</a:t>
            </a:r>
            <a:r>
              <a:rPr lang="ru-RU" sz="1200" dirty="0" smtClean="0">
                <a:solidFill>
                  <a:prstClr val="black"/>
                </a:solidFill>
                <a:latin typeface="Consolas"/>
              </a:rPr>
              <a:t> </a:t>
            </a:r>
            <a:r>
              <a:rPr lang="en-US" sz="1200" dirty="0" smtClean="0">
                <a:solidFill>
                  <a:prstClr val="black"/>
                </a:solidFill>
                <a:latin typeface="Consolas"/>
              </a:rPr>
              <a:t>y</a:t>
            </a:r>
            <a:r>
              <a:rPr lang="en-US" sz="1200" dirty="0">
                <a:solidFill>
                  <a:prstClr val="black"/>
                </a:solidFill>
                <a:latin typeface="Consolas"/>
              </a:rPr>
              <a:t>;</a:t>
            </a: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MultiplyIf</a:t>
            </a:r>
            <a:r>
              <a:rPr lang="en-US" sz="1200" dirty="0">
                <a:solidFill>
                  <a:prstClr val="black"/>
                </a:solidFill>
                <a:latin typeface="Consolas"/>
              </a:rPr>
              <a:t>(</a:t>
            </a:r>
            <a:r>
              <a:rPr lang="en-US" sz="1200" dirty="0" err="1">
                <a:solidFill>
                  <a:srgbClr val="0000FF"/>
                </a:solidFill>
                <a:latin typeface="Consolas"/>
              </a:rPr>
              <a:t>bool</a:t>
            </a:r>
            <a:r>
              <a:rPr lang="en-US" sz="1200" dirty="0">
                <a:solidFill>
                  <a:prstClr val="black"/>
                </a:solidFill>
                <a:latin typeface="Consolas"/>
              </a:rPr>
              <a:t> condition, </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ref</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(condition) result = x * y;</a:t>
            </a:r>
          </a:p>
          <a:p>
            <a:r>
              <a:rPr lang="ru-RU" sz="1200" dirty="0" smtClean="0">
                <a:solidFill>
                  <a:prstClr val="black"/>
                </a:solidFill>
                <a:latin typeface="Consolas"/>
              </a:rPr>
              <a:t>}</a:t>
            </a:r>
          </a:p>
          <a:p>
            <a:endParaRPr lang="ru-RU" sz="1200" dirty="0" smtClean="0">
              <a:solidFill>
                <a:prstClr val="black"/>
              </a:solidFill>
              <a:latin typeface="Consolas"/>
            </a:endParaRPr>
          </a:p>
          <a:p>
            <a:r>
              <a:rPr lang="ru-RU" sz="1200" dirty="0">
                <a:solidFill>
                  <a:srgbClr val="008000"/>
                </a:solidFill>
                <a:latin typeface="Consolas"/>
              </a:rPr>
              <a:t>// Примеры 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z;</a:t>
            </a:r>
          </a:p>
          <a:p>
            <a:r>
              <a:rPr lang="en-US" sz="1200" dirty="0">
                <a:solidFill>
                  <a:prstClr val="black"/>
                </a:solidFill>
                <a:latin typeface="Consolas"/>
              </a:rPr>
              <a:t>Multiply(9, 7, </a:t>
            </a:r>
            <a:r>
              <a:rPr lang="en-US" sz="1200" dirty="0">
                <a:solidFill>
                  <a:srgbClr val="0000FF"/>
                </a:solidFill>
                <a:latin typeface="Consolas"/>
              </a:rPr>
              <a:t>out</a:t>
            </a:r>
            <a:r>
              <a:rPr lang="en-US" sz="1200" dirty="0">
                <a:solidFill>
                  <a:prstClr val="black"/>
                </a:solidFill>
                <a:latin typeface="Consolas"/>
              </a:rPr>
              <a:t> z);</a:t>
            </a:r>
          </a:p>
          <a:p>
            <a:endParaRPr lang="ru-RU" sz="1200" dirty="0">
              <a:solidFill>
                <a:prstClr val="black"/>
              </a:solidFill>
              <a:latin typeface="Consolas"/>
            </a:endParaRPr>
          </a:p>
          <a:p>
            <a:r>
              <a:rPr lang="pl-PL" sz="1200" dirty="0">
                <a:solidFill>
                  <a:prstClr val="black"/>
                </a:solidFill>
                <a:latin typeface="Consolas"/>
              </a:rPr>
              <a:t>MultiplyIf(z&gt;60, 9, 9, </a:t>
            </a:r>
            <a:r>
              <a:rPr lang="pl-PL" sz="1200" dirty="0">
                <a:solidFill>
                  <a:srgbClr val="0000FF"/>
                </a:solidFill>
                <a:latin typeface="Consolas"/>
              </a:rPr>
              <a:t>ref</a:t>
            </a:r>
            <a:r>
              <a:rPr lang="pl-PL" sz="1200" dirty="0">
                <a:solidFill>
                  <a:prstClr val="black"/>
                </a:solidFill>
                <a:latin typeface="Consolas"/>
              </a:rPr>
              <a:t> z</a:t>
            </a:r>
            <a:r>
              <a:rPr lang="pl-PL" sz="1200" dirty="0" smtClean="0">
                <a:solidFill>
                  <a:prstClr val="black"/>
                </a:solidFill>
                <a:latin typeface="Consolas"/>
              </a:rPr>
              <a:t>);</a:t>
            </a:r>
            <a:endParaRPr lang="pl-PL" sz="1200" dirty="0">
              <a:solidFill>
                <a:prstClr val="black"/>
              </a:solidFill>
              <a:latin typeface="Consolas"/>
            </a:endParaRPr>
          </a:p>
        </p:txBody>
      </p:sp>
    </p:spTree>
    <p:extLst>
      <p:ext uri="{BB962C8B-B14F-4D97-AF65-F5344CB8AC3E}">
        <p14:creationId xmlns:p14="http://schemas.microsoft.com/office/powerpoint/2010/main" val="1843057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chemeClr val="bg1"/>
                </a:solidFill>
              </a:rPr>
              <a:t>Методы: необязательные (</a:t>
            </a:r>
            <a:r>
              <a:rPr lang="en-US" sz="2800" dirty="0" smtClean="0">
                <a:solidFill>
                  <a:schemeClr val="bg1"/>
                </a:solidFill>
              </a:rPr>
              <a:t>optional</a:t>
            </a:r>
            <a:r>
              <a:rPr lang="ru-RU" sz="2800" dirty="0" smtClean="0">
                <a:solidFill>
                  <a:schemeClr val="bg1"/>
                </a:solidFill>
              </a:rPr>
              <a:t>)</a:t>
            </a:r>
            <a:r>
              <a:rPr lang="en-US" sz="2800" dirty="0" smtClean="0">
                <a:solidFill>
                  <a:schemeClr val="bg1"/>
                </a:solidFill>
              </a:rPr>
              <a:t> </a:t>
            </a:r>
            <a:r>
              <a:rPr lang="ru-RU" sz="2800" dirty="0" smtClean="0">
                <a:solidFill>
                  <a:schemeClr val="bg1"/>
                </a:solidFill>
              </a:rPr>
              <a:t>параметры</a:t>
            </a:r>
            <a:endParaRPr lang="en-US" sz="2800" dirty="0">
              <a:solidFill>
                <a:schemeClr val="bg1"/>
              </a:solidFill>
            </a:endParaRPr>
          </a:p>
        </p:txBody>
      </p:sp>
      <p:sp>
        <p:nvSpPr>
          <p:cNvPr id="6" name="Content Placeholder 2"/>
          <p:cNvSpPr txBox="1">
            <a:spLocks/>
          </p:cNvSpPr>
          <p:nvPr/>
        </p:nvSpPr>
        <p:spPr>
          <a:xfrm>
            <a:off x="457200" y="1600201"/>
            <a:ext cx="8229600" cy="96470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При необходимости параметру(ам) можно указать значения по умолчанию. Такие параметры должны идти в конце.</a:t>
            </a:r>
            <a:endParaRPr lang="en-US" sz="2400" dirty="0">
              <a:solidFill>
                <a:schemeClr val="bg1"/>
              </a:solidFill>
            </a:endParaRPr>
          </a:p>
        </p:txBody>
      </p:sp>
      <p:sp>
        <p:nvSpPr>
          <p:cNvPr id="3" name="Rectangle 2"/>
          <p:cNvSpPr/>
          <p:nvPr/>
        </p:nvSpPr>
        <p:spPr>
          <a:xfrm>
            <a:off x="457200" y="2610778"/>
            <a:ext cx="8229600" cy="2031325"/>
          </a:xfrm>
          <a:prstGeom prst="rect">
            <a:avLst/>
          </a:prstGeom>
          <a:solidFill>
            <a:schemeClr val="bg1"/>
          </a:solidFill>
        </p:spPr>
        <p:txBody>
          <a:bodyPr wrap="square">
            <a:spAutoFit/>
          </a:bodyPr>
          <a:lstStyle/>
          <a:p>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Multiply(</a:t>
            </a:r>
            <a:r>
              <a:rPr lang="en-US" sz="1400" dirty="0">
                <a:solidFill>
                  <a:srgbClr val="0000FF"/>
                </a:solidFill>
                <a:latin typeface="Consolas"/>
              </a:rPr>
              <a:t>double</a:t>
            </a:r>
            <a:r>
              <a:rPr lang="en-US" sz="1400" dirty="0">
                <a:solidFill>
                  <a:prstClr val="black"/>
                </a:solidFill>
                <a:latin typeface="Consolas"/>
              </a:rPr>
              <a:t> x, </a:t>
            </a:r>
            <a:r>
              <a:rPr lang="en-US" sz="1400" dirty="0">
                <a:solidFill>
                  <a:srgbClr val="0000FF"/>
                </a:solidFill>
                <a:latin typeface="Consolas"/>
              </a:rPr>
              <a:t>double</a:t>
            </a:r>
            <a:r>
              <a:rPr lang="en-US" sz="1400" dirty="0">
                <a:solidFill>
                  <a:prstClr val="black"/>
                </a:solidFill>
                <a:latin typeface="Consolas"/>
              </a:rPr>
              <a:t> y = 2, </a:t>
            </a:r>
            <a:r>
              <a:rPr lang="en-US" sz="1400" dirty="0">
                <a:solidFill>
                  <a:srgbClr val="0000FF"/>
                </a:solidFill>
                <a:latin typeface="Consolas"/>
              </a:rPr>
              <a:t>double</a:t>
            </a:r>
            <a:r>
              <a:rPr lang="en-US" sz="1400" dirty="0">
                <a:solidFill>
                  <a:prstClr val="black"/>
                </a:solidFill>
                <a:latin typeface="Consolas"/>
              </a:rPr>
              <a:t> z = 2)</a:t>
            </a:r>
          </a:p>
          <a:p>
            <a:r>
              <a:rPr lang="ru-RU" sz="1400" dirty="0">
                <a:solidFill>
                  <a:prstClr val="black"/>
                </a:solidFill>
                <a:latin typeface="Consolas"/>
              </a:rPr>
              <a:t>{</a:t>
            </a:r>
          </a:p>
          <a:p>
            <a:r>
              <a:rPr lang="ru-RU" sz="1400" dirty="0" smtClean="0">
                <a:solidFill>
                  <a:srgbClr val="0000FF"/>
                </a:solidFill>
                <a:latin typeface="Consolas"/>
              </a:rPr>
              <a:t>    </a:t>
            </a:r>
            <a:r>
              <a:rPr lang="en-US" sz="1400" dirty="0" smtClean="0">
                <a:solidFill>
                  <a:srgbClr val="0000FF"/>
                </a:solidFill>
                <a:latin typeface="Consolas"/>
              </a:rPr>
              <a:t>return</a:t>
            </a:r>
            <a:r>
              <a:rPr lang="en-US" sz="1400" dirty="0" smtClean="0">
                <a:solidFill>
                  <a:prstClr val="black"/>
                </a:solidFill>
                <a:latin typeface="Consolas"/>
              </a:rPr>
              <a:t> </a:t>
            </a:r>
            <a:r>
              <a:rPr lang="en-US" sz="1400" dirty="0">
                <a:solidFill>
                  <a:prstClr val="black"/>
                </a:solidFill>
                <a:latin typeface="Consolas"/>
              </a:rPr>
              <a:t>x * y * z;</a:t>
            </a:r>
          </a:p>
          <a:p>
            <a:r>
              <a:rPr lang="ru-RU" sz="1400" dirty="0">
                <a:solidFill>
                  <a:prstClr val="black"/>
                </a:solidFill>
                <a:latin typeface="Consolas"/>
              </a:rPr>
              <a:t>}</a:t>
            </a:r>
          </a:p>
          <a:p>
            <a:endParaRPr lang="ru-RU" sz="1400" dirty="0" smtClean="0">
              <a:solidFill>
                <a:prstClr val="black"/>
              </a:solidFill>
              <a:latin typeface="Consolas"/>
            </a:endParaRPr>
          </a:p>
          <a:p>
            <a:r>
              <a:rPr lang="ru-RU" sz="1400" dirty="0">
                <a:solidFill>
                  <a:srgbClr val="008000"/>
                </a:solidFill>
                <a:latin typeface="Consolas"/>
              </a:rPr>
              <a:t>// Примеры вызова</a:t>
            </a:r>
            <a:endParaRPr lang="ru-RU" sz="1400" dirty="0">
              <a:solidFill>
                <a:prstClr val="black"/>
              </a:solidFill>
              <a:latin typeface="Consolas"/>
            </a:endParaRPr>
          </a:p>
          <a:p>
            <a:r>
              <a:rPr lang="en-US" sz="1400" dirty="0">
                <a:solidFill>
                  <a:prstClr val="black"/>
                </a:solidFill>
                <a:latin typeface="Consolas"/>
              </a:rPr>
              <a:t>result = Multiply(5, 3, 6);</a:t>
            </a:r>
          </a:p>
          <a:p>
            <a:r>
              <a:rPr lang="en-US" sz="1400" dirty="0">
                <a:solidFill>
                  <a:prstClr val="black"/>
                </a:solidFill>
                <a:latin typeface="Consolas"/>
              </a:rPr>
              <a:t>result = Multiply(6, 7); </a:t>
            </a:r>
            <a:r>
              <a:rPr lang="en-US" sz="1400" dirty="0">
                <a:solidFill>
                  <a:srgbClr val="008000"/>
                </a:solidFill>
                <a:latin typeface="Consolas"/>
              </a:rPr>
              <a:t>// </a:t>
            </a:r>
            <a:r>
              <a:rPr lang="ru-RU" sz="1400" dirty="0">
                <a:solidFill>
                  <a:srgbClr val="008000"/>
                </a:solidFill>
                <a:latin typeface="Consolas"/>
              </a:rPr>
              <a:t>Третий аргумент = 2</a:t>
            </a:r>
            <a:endParaRPr lang="ru-RU" sz="1400" dirty="0">
              <a:solidFill>
                <a:prstClr val="black"/>
              </a:solidFill>
              <a:latin typeface="Consolas"/>
            </a:endParaRPr>
          </a:p>
          <a:p>
            <a:r>
              <a:rPr lang="ru-RU" sz="1400" dirty="0">
                <a:solidFill>
                  <a:prstClr val="black"/>
                </a:solidFill>
                <a:latin typeface="Consolas"/>
              </a:rPr>
              <a:t>result = Multiply(19); </a:t>
            </a:r>
            <a:r>
              <a:rPr lang="ru-RU" sz="1400" dirty="0">
                <a:solidFill>
                  <a:srgbClr val="008000"/>
                </a:solidFill>
                <a:latin typeface="Consolas"/>
              </a:rPr>
              <a:t>// Второй и третий аргумент = </a:t>
            </a:r>
            <a:r>
              <a:rPr lang="ru-RU" sz="1400" dirty="0" smtClean="0">
                <a:solidFill>
                  <a:srgbClr val="008000"/>
                </a:solidFill>
                <a:latin typeface="Consolas"/>
              </a:rPr>
              <a:t>2</a:t>
            </a:r>
            <a:endParaRPr lang="ru-RU" sz="1400" dirty="0">
              <a:solidFill>
                <a:prstClr val="black"/>
              </a:solidFill>
              <a:latin typeface="Consolas"/>
            </a:endParaRPr>
          </a:p>
        </p:txBody>
      </p:sp>
    </p:spTree>
    <p:extLst>
      <p:ext uri="{BB962C8B-B14F-4D97-AF65-F5344CB8AC3E}">
        <p14:creationId xmlns:p14="http://schemas.microsoft.com/office/powerpoint/2010/main" val="758807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возврат из метода (</a:t>
            </a:r>
            <a:r>
              <a:rPr lang="en-US" sz="3200" dirty="0" smtClean="0">
                <a:solidFill>
                  <a:schemeClr val="bg1"/>
                </a:solidFill>
              </a:rPr>
              <a:t>return)</a:t>
            </a:r>
            <a:endParaRPr lang="en-US" sz="3200" dirty="0">
              <a:solidFill>
                <a:schemeClr val="bg1"/>
              </a:solidFill>
            </a:endParaRPr>
          </a:p>
        </p:txBody>
      </p:sp>
      <p:sp>
        <p:nvSpPr>
          <p:cNvPr id="6" name="Content Placeholder 2"/>
          <p:cNvSpPr txBox="1">
            <a:spLocks/>
          </p:cNvSpPr>
          <p:nvPr/>
        </p:nvSpPr>
        <p:spPr>
          <a:xfrm>
            <a:off x="457200" y="1600201"/>
            <a:ext cx="8229600" cy="34849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Для завершения работы методы и для возврата значения из него используется ключевое слово </a:t>
            </a:r>
            <a:r>
              <a:rPr lang="en-US" sz="2400" dirty="0" smtClean="0">
                <a:solidFill>
                  <a:schemeClr val="bg1"/>
                </a:solidFill>
              </a:rPr>
              <a:t>return</a:t>
            </a:r>
            <a:r>
              <a:rPr lang="ru-RU" sz="2400" dirty="0" smtClean="0">
                <a:solidFill>
                  <a:schemeClr val="bg1"/>
                </a:solidFill>
              </a:rPr>
              <a:t>. После него указывается выражение с типом совпадающим с типом вовзращаемого значения. Если метод ничего не возвращает (</a:t>
            </a:r>
            <a:r>
              <a:rPr lang="en-US" sz="2400" dirty="0" smtClean="0">
                <a:solidFill>
                  <a:schemeClr val="bg1"/>
                </a:solidFill>
              </a:rPr>
              <a:t>void)</a:t>
            </a:r>
            <a:r>
              <a:rPr lang="ru-RU" sz="2400" dirty="0" smtClean="0">
                <a:solidFill>
                  <a:schemeClr val="bg1"/>
                </a:solidFill>
              </a:rPr>
              <a:t>, то после </a:t>
            </a:r>
            <a:r>
              <a:rPr lang="en-US" sz="2400" dirty="0" smtClean="0">
                <a:solidFill>
                  <a:schemeClr val="bg1"/>
                </a:solidFill>
              </a:rPr>
              <a:t>return </a:t>
            </a:r>
            <a:r>
              <a:rPr lang="ru-RU" sz="2400" dirty="0" smtClean="0">
                <a:solidFill>
                  <a:schemeClr val="bg1"/>
                </a:solidFill>
              </a:rPr>
              <a:t>ставим точку с запятой.</a:t>
            </a:r>
          </a:p>
          <a:p>
            <a:pPr algn="l"/>
            <a:endParaRPr lang="ru-RU" sz="2400" dirty="0">
              <a:solidFill>
                <a:schemeClr val="bg1"/>
              </a:solidFill>
            </a:endParaRPr>
          </a:p>
          <a:p>
            <a:pPr algn="l"/>
            <a:r>
              <a:rPr lang="ru-RU" sz="2400" dirty="0" smtClean="0">
                <a:solidFill>
                  <a:schemeClr val="bg1"/>
                </a:solidFill>
              </a:rPr>
              <a:t>Ключевое слово </a:t>
            </a:r>
            <a:r>
              <a:rPr lang="en-US" sz="2400" dirty="0" smtClean="0">
                <a:solidFill>
                  <a:schemeClr val="bg1"/>
                </a:solidFill>
              </a:rPr>
              <a:t>return </a:t>
            </a:r>
            <a:r>
              <a:rPr lang="ru-RU" sz="2400" dirty="0" smtClean="0">
                <a:solidFill>
                  <a:schemeClr val="bg1"/>
                </a:solidFill>
              </a:rPr>
              <a:t>может встречаться несколько раз в одном методе.</a:t>
            </a:r>
            <a:endParaRPr lang="en-US" sz="2400" dirty="0">
              <a:solidFill>
                <a:schemeClr val="bg1"/>
              </a:solidFill>
            </a:endParaRPr>
          </a:p>
        </p:txBody>
      </p:sp>
    </p:spTree>
    <p:extLst>
      <p:ext uri="{BB962C8B-B14F-4D97-AF65-F5344CB8AC3E}">
        <p14:creationId xmlns:p14="http://schemas.microsoft.com/office/powerpoint/2010/main" val="29217528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Обобщенные (</a:t>
            </a:r>
            <a:r>
              <a:rPr lang="en-US" sz="3200" dirty="0" smtClean="0">
                <a:solidFill>
                  <a:schemeClr val="bg1"/>
                </a:solidFill>
              </a:rPr>
              <a:t>generic</a:t>
            </a:r>
            <a:r>
              <a:rPr lang="ru-RU" sz="3200" dirty="0" smtClean="0">
                <a:solidFill>
                  <a:schemeClr val="bg1"/>
                </a:solidFill>
              </a:rPr>
              <a:t>) методы</a:t>
            </a:r>
            <a:endParaRPr lang="en-US" sz="3200" dirty="0">
              <a:solidFill>
                <a:schemeClr val="bg1"/>
              </a:solidFill>
            </a:endParaRPr>
          </a:p>
        </p:txBody>
      </p:sp>
      <p:sp>
        <p:nvSpPr>
          <p:cNvPr id="6" name="Content Placeholder 2"/>
          <p:cNvSpPr txBox="1">
            <a:spLocks/>
          </p:cNvSpPr>
          <p:nvPr/>
        </p:nvSpPr>
        <p:spPr>
          <a:xfrm>
            <a:off x="457200" y="1600201"/>
            <a:ext cx="8229600" cy="8926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Обобщенные методы позволяют написать единый алгоритм работающий с разными типами:</a:t>
            </a:r>
            <a:endParaRPr lang="en-US" sz="2400" dirty="0">
              <a:solidFill>
                <a:schemeClr val="bg1"/>
              </a:solidFill>
            </a:endParaRPr>
          </a:p>
        </p:txBody>
      </p:sp>
      <p:sp>
        <p:nvSpPr>
          <p:cNvPr id="3" name="Rectangle 2"/>
          <p:cNvSpPr/>
          <p:nvPr/>
        </p:nvSpPr>
        <p:spPr>
          <a:xfrm>
            <a:off x="457200" y="2636912"/>
            <a:ext cx="8229600" cy="2554545"/>
          </a:xfrm>
          <a:prstGeom prst="rect">
            <a:avLst/>
          </a:prstGeom>
          <a:solidFill>
            <a:schemeClr val="bg1"/>
          </a:solidFill>
        </p:spPr>
        <p:txBody>
          <a:bodyPr wrap="square">
            <a:spAutoFit/>
          </a:bodyPr>
          <a:lstStyle/>
          <a:p>
            <a:r>
              <a:rPr lang="fr-FR" sz="1600" dirty="0">
                <a:latin typeface="Consolas"/>
              </a:rPr>
              <a:t>T </a:t>
            </a:r>
            <a:r>
              <a:rPr lang="fr-FR" sz="1600" dirty="0" err="1">
                <a:latin typeface="Consolas"/>
              </a:rPr>
              <a:t>GetRandomValue</a:t>
            </a:r>
            <a:r>
              <a:rPr lang="fr-FR" sz="1600" dirty="0">
                <a:latin typeface="Consolas"/>
              </a:rPr>
              <a:t>&lt;T&gt;(</a:t>
            </a:r>
            <a:r>
              <a:rPr lang="fr-FR" sz="1600" dirty="0" err="1">
                <a:solidFill>
                  <a:srgbClr val="0000FF"/>
                </a:solidFill>
                <a:latin typeface="Consolas"/>
              </a:rPr>
              <a:t>params</a:t>
            </a:r>
            <a:r>
              <a:rPr lang="fr-FR" sz="1600" dirty="0">
                <a:solidFill>
                  <a:prstClr val="black"/>
                </a:solidFill>
                <a:latin typeface="Consolas"/>
              </a:rPr>
              <a:t> T[] items)</a:t>
            </a:r>
          </a:p>
          <a:p>
            <a:r>
              <a:rPr lang="ru-RU"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(items == </a:t>
            </a:r>
            <a:r>
              <a:rPr lang="en-US" sz="1600" dirty="0">
                <a:solidFill>
                  <a:srgbClr val="0000FF"/>
                </a:solidFill>
                <a:latin typeface="Consolas"/>
              </a:rPr>
              <a:t>null</a:t>
            </a:r>
            <a:r>
              <a:rPr lang="en-US" sz="1600" dirty="0">
                <a:solidFill>
                  <a:prstClr val="black"/>
                </a:solidFill>
                <a:latin typeface="Consolas"/>
              </a:rPr>
              <a:t>)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ArgumentNullException</a:t>
            </a:r>
            <a:r>
              <a:rPr lang="en-US" sz="1600" dirty="0">
                <a:solidFill>
                  <a:prstClr val="black"/>
                </a:solidFill>
                <a:latin typeface="Consolas"/>
              </a:rPr>
              <a:t>(</a:t>
            </a:r>
            <a:r>
              <a:rPr lang="en-US" sz="1600" dirty="0">
                <a:solidFill>
                  <a:srgbClr val="A31515"/>
                </a:solidFill>
                <a:latin typeface="Consolas"/>
              </a:rPr>
              <a:t>"items"</a:t>
            </a:r>
            <a:r>
              <a:rPr lang="en-US"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0)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InvalidOperationException</a:t>
            </a:r>
            <a:r>
              <a:rPr lang="en-US" sz="1600" dirty="0">
                <a:solidFill>
                  <a:prstClr val="black"/>
                </a:solidFill>
                <a:latin typeface="Consolas"/>
              </a:rPr>
              <a:t>();</a:t>
            </a:r>
          </a:p>
          <a:p>
            <a:endParaRPr lang="ru-RU" sz="1600" dirty="0">
              <a:solidFill>
                <a:prstClr val="black"/>
              </a:solidFill>
              <a:latin typeface="Consolas"/>
            </a:endParaRP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1) </a:t>
            </a:r>
            <a:r>
              <a:rPr lang="en-US" sz="1600" dirty="0">
                <a:solidFill>
                  <a:srgbClr val="0000FF"/>
                </a:solidFill>
                <a:latin typeface="Consolas"/>
              </a:rPr>
              <a:t>return</a:t>
            </a:r>
            <a:r>
              <a:rPr lang="en-US" sz="1600" dirty="0">
                <a:solidFill>
                  <a:prstClr val="black"/>
                </a:solidFill>
                <a:latin typeface="Consolas"/>
              </a:rPr>
              <a:t> items[0];</a:t>
            </a:r>
          </a:p>
          <a:p>
            <a:endParaRPr lang="ru-RU" sz="1600" dirty="0">
              <a:solidFill>
                <a:prstClr val="black"/>
              </a:solidFill>
              <a:latin typeface="Consolas"/>
            </a:endParaRPr>
          </a:p>
          <a:p>
            <a:r>
              <a:rPr lang="ru-RU" sz="1600" dirty="0" smtClean="0">
                <a:solidFill>
                  <a:srgbClr val="2B91AF"/>
                </a:solidFill>
                <a:latin typeface="Consolas"/>
              </a:rPr>
              <a:t>    </a:t>
            </a:r>
            <a:r>
              <a:rPr lang="en-US" sz="1600" dirty="0" smtClean="0">
                <a:solidFill>
                  <a:srgbClr val="2B91AF"/>
                </a:solidFill>
                <a:latin typeface="Consolas"/>
              </a:rPr>
              <a:t>Random</a:t>
            </a:r>
            <a:r>
              <a:rPr lang="en-US" sz="1600" dirty="0" smtClean="0">
                <a:solidFill>
                  <a:prstClr val="black"/>
                </a:solidFill>
                <a:latin typeface="Consolas"/>
              </a:rPr>
              <a:t> </a:t>
            </a:r>
            <a:r>
              <a:rPr lang="en-US" sz="1600" dirty="0" err="1">
                <a:solidFill>
                  <a:prstClr val="black"/>
                </a:solidFill>
                <a:latin typeface="Consolas"/>
              </a:rPr>
              <a:t>rnd</a:t>
            </a:r>
            <a:r>
              <a:rPr lang="en-US" sz="1600" dirty="0">
                <a:solidFill>
                  <a:prstClr val="black"/>
                </a:solidFill>
                <a:latin typeface="Consolas"/>
              </a:rPr>
              <a:t> = </a:t>
            </a:r>
            <a:r>
              <a:rPr lang="en-US" sz="1600" dirty="0">
                <a:solidFill>
                  <a:srgbClr val="0000FF"/>
                </a:solidFill>
                <a:latin typeface="Consolas"/>
              </a:rPr>
              <a:t>new</a:t>
            </a:r>
            <a:r>
              <a:rPr lang="en-US" sz="1600" dirty="0">
                <a:solidFill>
                  <a:prstClr val="black"/>
                </a:solidFill>
                <a:latin typeface="Consolas"/>
              </a:rPr>
              <a:t> </a:t>
            </a:r>
            <a:r>
              <a:rPr lang="en-US" sz="1600" dirty="0">
                <a:solidFill>
                  <a:srgbClr val="2B91AF"/>
                </a:solidFill>
                <a:latin typeface="Consolas"/>
              </a:rPr>
              <a:t>Random</a:t>
            </a:r>
            <a:r>
              <a:rPr lang="en-US" sz="1600" dirty="0">
                <a:solidFill>
                  <a:prstClr val="black"/>
                </a:solidFill>
                <a:latin typeface="Consolas"/>
              </a:rPr>
              <a:t>(</a:t>
            </a:r>
            <a:r>
              <a:rPr lang="en-US" sz="1600" dirty="0" err="1">
                <a:solidFill>
                  <a:srgbClr val="2B91AF"/>
                </a:solidFill>
                <a:latin typeface="Consolas"/>
              </a:rPr>
              <a:t>Environment</a:t>
            </a:r>
            <a:r>
              <a:rPr lang="en-US" sz="1600" dirty="0" err="1">
                <a:solidFill>
                  <a:prstClr val="black"/>
                </a:solidFill>
                <a:latin typeface="Consolas"/>
              </a:rPr>
              <a:t>.TickCount</a:t>
            </a:r>
            <a:r>
              <a:rPr lang="en-US"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return</a:t>
            </a:r>
            <a:r>
              <a:rPr lang="en-US" sz="1600" dirty="0" smtClean="0">
                <a:solidFill>
                  <a:prstClr val="black"/>
                </a:solidFill>
                <a:latin typeface="Consolas"/>
              </a:rPr>
              <a:t> </a:t>
            </a:r>
            <a:r>
              <a:rPr lang="en-US" sz="1600" dirty="0">
                <a:solidFill>
                  <a:prstClr val="black"/>
                </a:solidFill>
                <a:latin typeface="Consolas"/>
              </a:rPr>
              <a:t>items[</a:t>
            </a:r>
            <a:r>
              <a:rPr lang="en-US" sz="1600" dirty="0" err="1">
                <a:solidFill>
                  <a:prstClr val="black"/>
                </a:solidFill>
                <a:latin typeface="Consolas"/>
              </a:rPr>
              <a:t>rnd.Next</a:t>
            </a:r>
            <a:r>
              <a:rPr lang="en-US" sz="1600" dirty="0">
                <a:solidFill>
                  <a:prstClr val="black"/>
                </a:solidFill>
                <a:latin typeface="Consolas"/>
              </a:rPr>
              <a:t>(0, </a:t>
            </a:r>
            <a:r>
              <a:rPr lang="en-US" sz="1600" dirty="0" err="1">
                <a:solidFill>
                  <a:prstClr val="black"/>
                </a:solidFill>
                <a:latin typeface="Consolas"/>
              </a:rPr>
              <a:t>items.Length</a:t>
            </a:r>
            <a:r>
              <a:rPr lang="en-US" sz="1600" dirty="0">
                <a:solidFill>
                  <a:prstClr val="black"/>
                </a:solidFill>
                <a:latin typeface="Consolas"/>
              </a:rPr>
              <a:t>)];</a:t>
            </a:r>
          </a:p>
          <a:p>
            <a:r>
              <a:rPr lang="ru-RU" sz="1600" dirty="0" smtClean="0">
                <a:solidFill>
                  <a:prstClr val="black"/>
                </a:solidFill>
                <a:latin typeface="Consolas"/>
              </a:rPr>
              <a:t>}</a:t>
            </a:r>
            <a:endParaRPr lang="ru-RU" sz="1600" dirty="0">
              <a:solidFill>
                <a:prstClr val="black"/>
              </a:solidFill>
              <a:latin typeface="Consolas"/>
            </a:endParaRPr>
          </a:p>
        </p:txBody>
      </p:sp>
    </p:spTree>
    <p:extLst>
      <p:ext uri="{BB962C8B-B14F-4D97-AF65-F5344CB8AC3E}">
        <p14:creationId xmlns:p14="http://schemas.microsoft.com/office/powerpoint/2010/main" val="1943686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SomeText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val="23848071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a:t>
            </a:r>
            <a:r>
              <a:rPr lang="en-US" sz="100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1969770"/>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845366"/>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251774"/>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endParaRPr lang="ru-RU"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 </a:t>
            </a:r>
            <a:endParaRPr lang="en-US"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             : this(</a:t>
            </a:r>
            <a:r>
              <a:rPr lang="ru-RU" sz="1000" dirty="0" smtClean="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 </a:t>
            </a:r>
            <a:r>
              <a:rPr lang="ru-RU" sz="1000" dirty="0" smtClean="0">
                <a:solidFill>
                  <a:schemeClr val="bg1"/>
                </a:solidFill>
                <a:latin typeface="Courier New" pitchFamily="49" charset="0"/>
                <a:ea typeface="Calibri" pitchFamily="34" charset="0"/>
                <a:cs typeface="Courier New" pitchFamily="49" charset="0"/>
              </a:rPr>
              <a:t>Вызов другого конструктора</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smtClean="0">
                <a:solidFill>
                  <a:schemeClr val="bg1"/>
                </a:solidFill>
              </a:rPr>
              <a:t>readonly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smtClean="0">
                <a:solidFill>
                  <a:schemeClr val="bg1"/>
                </a:solidFill>
                <a:cs typeface="Times New Roman" pitchFamily="18" charset="0"/>
              </a:rPr>
              <a:t>readonly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33400" y="1542271"/>
            <a:ext cx="8077200" cy="2246769"/>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class Point</a:t>
            </a:r>
            <a:r>
              <a:rPr lang="en-US" sz="1400" dirty="0" smtClean="0">
                <a:solidFill>
                  <a:schemeClr val="bg1"/>
                </a:solidFill>
                <a:latin typeface="Courier New" pitchFamily="49" charset="0"/>
                <a:ea typeface="Calibri" pitchFamily="34" charset="0"/>
                <a:cs typeface="Courier New" pitchFamily="49" charset="0"/>
              </a:rPr>
              <a:t>2D</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private </a:t>
            </a:r>
            <a:r>
              <a:rPr lang="en-US" sz="1400" dirty="0" smtClean="0">
                <a:solidFill>
                  <a:srgbClr val="FFFF00"/>
                </a:solidFill>
                <a:latin typeface="Courier New" pitchFamily="49" charset="0"/>
                <a:ea typeface="Calibri" pitchFamily="34" charset="0"/>
                <a:cs typeface="Courier New" pitchFamily="49" charset="0"/>
              </a:rPr>
              <a:t>readonly</a:t>
            </a: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int x</a:t>
            </a:r>
            <a:r>
              <a:rPr lang="en-US" sz="1400" dirty="0" smtClean="0">
                <a:solidFill>
                  <a:schemeClr val="bg1"/>
                </a:solidFill>
                <a:latin typeface="Courier New" pitchFamily="49" charset="0"/>
                <a:ea typeface="Calibri" pitchFamily="34" charset="0"/>
                <a:cs typeface="Courier New" pitchFamily="49" charset="0"/>
              </a:rPr>
              <a:t>, y</a:t>
            </a:r>
            <a:r>
              <a:rPr lang="be-BY" sz="14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1400" dirty="0" smtClean="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public </a:t>
            </a:r>
            <a:r>
              <a:rPr lang="be-BY" sz="1400" dirty="0" smtClean="0">
                <a:solidFill>
                  <a:schemeClr val="bg1"/>
                </a:solidFill>
                <a:latin typeface="Courier New" pitchFamily="49" charset="0"/>
                <a:ea typeface="Calibri" pitchFamily="34" charset="0"/>
                <a:cs typeface="Courier New" pitchFamily="49" charset="0"/>
              </a:rPr>
              <a:t>Point</a:t>
            </a:r>
            <a:r>
              <a:rPr lang="en-US" sz="1400" dirty="0" smtClean="0">
                <a:solidFill>
                  <a:schemeClr val="bg1"/>
                </a:solidFill>
                <a:latin typeface="Courier New" pitchFamily="49" charset="0"/>
                <a:ea typeface="Calibri" pitchFamily="34" charset="0"/>
                <a:cs typeface="Courier New" pitchFamily="49" charset="0"/>
              </a:rPr>
              <a:t>2D</a:t>
            </a:r>
            <a:r>
              <a:rPr lang="be-BY" sz="1400" dirty="0" smtClean="0">
                <a:solidFill>
                  <a:schemeClr val="bg1"/>
                </a:solidFill>
                <a:latin typeface="Courier New" pitchFamily="49" charset="0"/>
                <a:ea typeface="Calibri" pitchFamily="34" charset="0"/>
                <a:cs typeface="Courier New" pitchFamily="49" charset="0"/>
              </a:rPr>
              <a:t>(int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 int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en-US" sz="1400" dirty="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anose="02070309020205020404" pitchFamily="49" charset="0"/>
                <a:ea typeface="Calibri" pitchFamily="34" charset="0"/>
                <a:cs typeface="Courier New" panose="02070309020205020404"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x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y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Primary constructors</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2991243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a:t>
            </a:r>
            <a:r>
              <a:rPr lang="ru-RU" dirty="0" smtClean="0">
                <a:solidFill>
                  <a:schemeClr val="bg1"/>
                </a:solidFill>
              </a:rPr>
              <a:t>Инициализция автоматических свойств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1664539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a:solidFill>
                  <a:schemeClr val="bg1"/>
                </a:solidFill>
              </a:rPr>
              <a:t> Expression Bodied Functions and Properties</a:t>
            </a: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70565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000" dirty="0" smtClean="0">
                <a:solidFill>
                  <a:schemeClr val="bg1"/>
                </a:solidFill>
              </a:rPr>
              <a:t>Point2D </a:t>
            </a:r>
            <a:r>
              <a:rPr lang="ru-RU" sz="2000" dirty="0" smtClean="0">
                <a:solidFill>
                  <a:schemeClr val="bg1"/>
                </a:solidFill>
              </a:rPr>
              <a:t>как </a:t>
            </a:r>
            <a:r>
              <a:rPr lang="en-US" sz="2000" dirty="0" smtClean="0">
                <a:solidFill>
                  <a:schemeClr val="bg1"/>
                </a:solidFill>
              </a:rPr>
              <a:t>class </a:t>
            </a:r>
            <a:r>
              <a:rPr lang="ru-RU" sz="2000" dirty="0" smtClean="0">
                <a:solidFill>
                  <a:schemeClr val="bg1"/>
                </a:solidFill>
              </a:rPr>
              <a:t>и </a:t>
            </a:r>
            <a:r>
              <a:rPr lang="en-US" sz="2000" dirty="0" err="1" smtClean="0">
                <a:solidFill>
                  <a:schemeClr val="bg1"/>
                </a:solidFill>
              </a:rPr>
              <a:t>struct</a:t>
            </a:r>
            <a:endParaRPr lang="en-US" sz="20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40739609"/>
              </p:ext>
            </p:extLst>
          </p:nvPr>
        </p:nvGraphicFramePr>
        <p:xfrm>
          <a:off x="457200"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en-US" sz="1600" b="1" dirty="0" smtClean="0">
                          <a:solidFill>
                            <a:schemeClr val="bg1"/>
                          </a:solidFill>
                        </a:rPr>
                        <a:t>Value-</a:t>
                      </a:r>
                      <a:r>
                        <a:rPr lang="ru-RU" sz="1600" b="1" dirty="0" smtClean="0">
                          <a:solidFill>
                            <a:schemeClr val="bg1"/>
                          </a:solidFill>
                        </a:rPr>
                        <a:t>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err="1" smtClean="0">
                          <a:solidFill>
                            <a:srgbClr val="0000FF"/>
                          </a:solidFill>
                          <a:latin typeface="Consolas"/>
                        </a:rPr>
                        <a:t>struct</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fr-FR" sz="1200" dirty="0" smtClean="0">
                          <a:solidFill>
                            <a:srgbClr val="0000FF"/>
                          </a:solidFill>
                          <a:latin typeface="Consolas"/>
                        </a:rPr>
                        <a:t>    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en-US" sz="1200" dirty="0" smtClean="0">
                          <a:solidFill>
                            <a:prstClr val="black"/>
                          </a:solidFill>
                          <a:latin typeface="Consolas"/>
                        </a:rPr>
                        <a:t>        X = x;</a:t>
                      </a:r>
                    </a:p>
                    <a:p>
                      <a:r>
                        <a:rPr lang="en-US" sz="1200" dirty="0" smtClean="0">
                          <a:solidFill>
                            <a:prstClr val="black"/>
                          </a:solidFill>
                          <a:latin typeface="Consolas"/>
                        </a:rPr>
                        <a:t>        Y = y;</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baseline="0" dirty="0" smtClean="0">
                          <a:solidFill>
                            <a:prstClr val="black"/>
                          </a:solidFill>
                          <a:latin typeface="Consolas"/>
                        </a:rPr>
                        <a:t> </a:t>
                      </a:r>
                      <a:r>
                        <a:rPr lang="ru-RU" sz="1200" dirty="0" smtClean="0">
                          <a:solidFill>
                            <a:prstClr val="black"/>
                          </a:solidFill>
                          <a:latin typeface="Consolas"/>
                        </a:rPr>
                        <a:t>{</a:t>
                      </a:r>
                    </a:p>
                    <a:p>
                      <a:r>
                        <a:rPr lang="en-US" sz="1200" dirty="0" smtClean="0">
                          <a:solidFill>
                            <a:prstClr val="black"/>
                          </a:solidFill>
                          <a:latin typeface="Consolas"/>
                        </a:rPr>
                        <a:t>        X += n;</a:t>
                      </a:r>
                    </a:p>
                    <a:p>
                      <a:r>
                        <a:rPr lang="en-US" sz="1200" dirty="0" smtClean="0">
                          <a:solidFill>
                            <a:prstClr val="black"/>
                          </a:solidFill>
                          <a:latin typeface="Consolas"/>
                        </a:rPr>
                        <a:t>        Y += n;</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es-ES"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br>
                        <a:rPr lang="es-ES" sz="1200" dirty="0" smtClean="0">
                          <a:solidFill>
                            <a:prstClr val="black"/>
                          </a:solidFill>
                          <a:latin typeface="Consolas"/>
                        </a:rPr>
                      </a:br>
                      <a:r>
                        <a:rPr lang="es-ES" sz="1200" baseline="0" dirty="0" smtClean="0">
                          <a:solidFill>
                            <a:prstClr val="black"/>
                          </a:solidFill>
                          <a:latin typeface="Consolas"/>
                        </a:rPr>
                        <a:t>                 </a:t>
                      </a: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en-US" sz="1200" dirty="0" smtClean="0">
                          <a:solidFill>
                            <a:prstClr val="black"/>
                          </a:solidFill>
                          <a:latin typeface="Consolas"/>
                        </a:rPr>
                        <a:t>    </a:t>
                      </a:r>
                      <a:r>
                        <a:rPr lang="ru-RU" sz="1200" dirty="0" smtClean="0">
                          <a:solidFill>
                            <a:prstClr val="black"/>
                          </a:solidFill>
                          <a:latin typeface="Consolas"/>
                        </a:rPr>
                        <a:t>}</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92199665"/>
              </p:ext>
            </p:extLst>
          </p:nvPr>
        </p:nvGraphicFramePr>
        <p:xfrm>
          <a:off x="5014392"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ru-RU" sz="1600" b="1" dirty="0" smtClean="0">
                          <a:solidFill>
                            <a:schemeClr val="bg1"/>
                          </a:solidFill>
                        </a:rPr>
                        <a:t>Ссылочный 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0000FF"/>
                          </a:solidFill>
                          <a:latin typeface="Consolas"/>
                        </a:rPr>
                        <a:t>class</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x;</a:t>
                      </a:r>
                    </a:p>
                    <a:p>
                      <a:r>
                        <a:rPr lang="ru-RU" sz="1200" dirty="0" smtClean="0">
                          <a:solidFill>
                            <a:prstClr val="black"/>
                          </a:solidFill>
                          <a:latin typeface="Consolas"/>
                        </a:rPr>
                        <a:t>        </a:t>
                      </a:r>
                      <a:r>
                        <a:rPr lang="en-US" sz="1200" dirty="0" smtClean="0">
                          <a:solidFill>
                            <a:prstClr val="black"/>
                          </a:solidFill>
                          <a:latin typeface="Consolas"/>
                        </a:rPr>
                        <a:t>Y = y;</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n;</a:t>
                      </a:r>
                    </a:p>
                    <a:p>
                      <a:r>
                        <a:rPr lang="ru-RU" sz="1200" dirty="0" smtClean="0">
                          <a:solidFill>
                            <a:prstClr val="black"/>
                          </a:solidFill>
                          <a:latin typeface="Consolas"/>
                        </a:rPr>
                        <a:t>        </a:t>
                      </a:r>
                      <a:r>
                        <a:rPr lang="en-US" sz="1200" dirty="0" smtClean="0">
                          <a:solidFill>
                            <a:prstClr val="black"/>
                          </a:solidFill>
                          <a:latin typeface="Consolas"/>
                        </a:rPr>
                        <a:t>Y += n;</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ru-RU"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ru-RU" sz="1200" dirty="0" smtClean="0">
                          <a:solidFill>
                            <a:prstClr val="black"/>
                          </a:solidFill>
                          <a:latin typeface="Consolas"/>
                        </a:rPr>
                        <a:t>    }</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91028928"/>
              </p:ext>
            </p:extLst>
          </p:nvPr>
        </p:nvGraphicFramePr>
        <p:xfrm>
          <a:off x="457200" y="4365104"/>
          <a:ext cx="8219256" cy="2291080"/>
        </p:xfrm>
        <a:graphic>
          <a:graphicData uri="http://schemas.openxmlformats.org/drawingml/2006/table">
            <a:tbl>
              <a:tblPr firstRow="1" bandRow="1">
                <a:tableStyleId>{2D5ABB26-0587-4C30-8999-92F81FD0307C}</a:tableStyleId>
              </a:tblPr>
              <a:tblGrid>
                <a:gridCol w="8219256"/>
              </a:tblGrid>
              <a:tr h="370840">
                <a:tc>
                  <a:txBody>
                    <a:bodyPr/>
                    <a:lstStyle/>
                    <a:p>
                      <a:r>
                        <a:rPr lang="ru-RU" sz="1600" b="1" dirty="0" smtClean="0">
                          <a:solidFill>
                            <a:schemeClr val="bg1"/>
                          </a:solidFill>
                        </a:rPr>
                        <a:t>Пример использования</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2B91AF"/>
                          </a:solidFill>
                          <a:latin typeface="Consolas"/>
                        </a:rPr>
                        <a:t>Point</a:t>
                      </a:r>
                      <a:r>
                        <a:rPr lang="en-US" sz="1200" dirty="0" smtClean="0">
                          <a:solidFill>
                            <a:prstClr val="black"/>
                          </a:solidFill>
                          <a:latin typeface="Consolas"/>
                        </a:rPr>
                        <a:t> pt1 = </a:t>
                      </a:r>
                      <a:r>
                        <a:rPr lang="en-US" sz="1200" dirty="0" smtClean="0">
                          <a:solidFill>
                            <a:srgbClr val="0000FF"/>
                          </a:solidFill>
                          <a:latin typeface="Consolas"/>
                        </a:rPr>
                        <a:t>new</a:t>
                      </a:r>
                      <a:r>
                        <a:rPr lang="en-US" sz="1200" dirty="0" smtClean="0">
                          <a:solidFill>
                            <a:prstClr val="black"/>
                          </a:solidFill>
                          <a:latin typeface="Consolas"/>
                        </a:rPr>
                        <a:t> </a:t>
                      </a:r>
                      <a:r>
                        <a:rPr lang="en-US" sz="1200" dirty="0" smtClean="0">
                          <a:solidFill>
                            <a:srgbClr val="2B91AF"/>
                          </a:solidFill>
                          <a:latin typeface="Consolas"/>
                        </a:rPr>
                        <a:t>Point</a:t>
                      </a:r>
                      <a:r>
                        <a:rPr lang="en-US" sz="1200" dirty="0" smtClean="0">
                          <a:solidFill>
                            <a:prstClr val="black"/>
                          </a:solidFill>
                          <a:latin typeface="Consolas"/>
                        </a:rPr>
                        <a:t>(100, 200);</a:t>
                      </a:r>
                    </a:p>
                    <a:p>
                      <a:r>
                        <a:rPr lang="en-US" sz="1200" dirty="0" smtClean="0">
                          <a:solidFill>
                            <a:srgbClr val="2B91AF"/>
                          </a:solidFill>
                          <a:latin typeface="Consolas"/>
                        </a:rPr>
                        <a:t>Point</a:t>
                      </a:r>
                      <a:r>
                        <a:rPr lang="en-US" sz="1200" dirty="0" smtClean="0">
                          <a:solidFill>
                            <a:prstClr val="black"/>
                          </a:solidFill>
                          <a:latin typeface="Consolas"/>
                        </a:rPr>
                        <a:t> pt2 = pt1;</a:t>
                      </a:r>
                    </a:p>
                    <a:p>
                      <a:endParaRPr lang="ru-RU" sz="1200" dirty="0" smtClean="0">
                        <a:solidFill>
                          <a:prstClr val="black"/>
                        </a:solidFill>
                        <a:latin typeface="Consolas"/>
                      </a:endParaRP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 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 pt2.Write();</a:t>
                      </a:r>
                    </a:p>
                    <a:p>
                      <a:endParaRPr lang="ru-RU" sz="1200" dirty="0" smtClean="0">
                        <a:solidFill>
                          <a:prstClr val="black"/>
                        </a:solidFill>
                        <a:latin typeface="Consolas"/>
                      </a:endParaRPr>
                    </a:p>
                    <a:p>
                      <a:r>
                        <a:rPr lang="en-US" sz="1200" dirty="0" smtClean="0">
                          <a:solidFill>
                            <a:prstClr val="black"/>
                          </a:solidFill>
                          <a:latin typeface="Consolas"/>
                        </a:rPr>
                        <a:t>pt2.AddValue(300);</a:t>
                      </a:r>
                    </a:p>
                    <a:p>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smtClean="0">
                          <a:solidFill>
                            <a:prstClr val="black"/>
                          </a:solidFill>
                          <a:latin typeface="Consolas"/>
                        </a:rPr>
                        <a:t>(</a:t>
                      </a:r>
                      <a:r>
                        <a:rPr lang="en-US" sz="1200" dirty="0" smtClean="0">
                          <a:solidFill>
                            <a:srgbClr val="A31515"/>
                          </a:solidFill>
                          <a:latin typeface="Consolas"/>
                        </a:rPr>
                        <a:t>"\</a:t>
                      </a:r>
                      <a:r>
                        <a:rPr lang="en-US" sz="1200" dirty="0" err="1" smtClean="0">
                          <a:solidFill>
                            <a:srgbClr val="A31515"/>
                          </a:solidFill>
                          <a:latin typeface="Consolas"/>
                        </a:rPr>
                        <a:t>nAfter</a:t>
                      </a:r>
                      <a:r>
                        <a:rPr lang="en-US" sz="1200" dirty="0" smtClean="0">
                          <a:solidFill>
                            <a:srgbClr val="A31515"/>
                          </a:solidFill>
                          <a:latin typeface="Consolas"/>
                        </a:rPr>
                        <a:t> increment:"</a:t>
                      </a:r>
                      <a:r>
                        <a:rPr lang="en-US" sz="1200" dirty="0" smtClean="0">
                          <a:solidFill>
                            <a:prstClr val="black"/>
                          </a:solidFill>
                          <a:latin typeface="Consolas"/>
                        </a:rPr>
                        <a:t>);</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);pt2.Write();</a:t>
                      </a:r>
                      <a:endParaRPr lang="ru-RU" sz="1200" dirty="0" smtClean="0">
                        <a:solidFill>
                          <a:prstClr val="black"/>
                        </a:solidFill>
                        <a:latin typeface="Consolas"/>
                      </a:endParaRPr>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0939911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.x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.y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.color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1066800"/>
            <a:ext cx="8382000" cy="50006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virtual void Print()     //virtual - задает </a:t>
            </a:r>
            <a:r>
              <a:rPr lang="ru-RU" sz="1000" dirty="0">
                <a:solidFill>
                  <a:schemeClr val="bg1"/>
                </a:solidFill>
                <a:latin typeface="Courier New" pitchFamily="49" charset="0"/>
                <a:ea typeface="Calibri" pitchFamily="34" charset="0"/>
                <a:cs typeface="Courier New" pitchFamily="49" charset="0"/>
              </a:rPr>
              <a:t>метод</a:t>
            </a: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как виртуальный</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void Print()     //override - виртуальное "переопределение" метода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//Полиморфный вызов функции "I'm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154984"/>
          </a:xfrm>
          <a:prstGeom prst="rect">
            <a:avLst/>
          </a:prstGeom>
          <a:noFill/>
        </p:spPr>
        <p:txBody>
          <a:bodyPr wrap="square" rtlCol="0">
            <a:spAutoFit/>
          </a:bodyPr>
          <a:lstStyle/>
          <a:p>
            <a:r>
              <a:rPr lang="en-US" sz="1100" dirty="0" smtClean="0">
                <a:solidFill>
                  <a:schemeClr val="bg1"/>
                </a:solidFill>
                <a:latin typeface="Courier New" pitchFamily="49" charset="0"/>
                <a:cs typeface="Courier New" pitchFamily="49" charset="0"/>
              </a:rPr>
              <a:t>// </a:t>
            </a:r>
            <a:r>
              <a:rPr lang="ru-RU" sz="1100" dirty="0" smtClean="0">
                <a:solidFill>
                  <a:schemeClr val="bg1"/>
                </a:solidFill>
                <a:latin typeface="Courier New" pitchFamily="49" charset="0"/>
                <a:cs typeface="Courier New" pitchFamily="49" charset="0"/>
              </a:rPr>
              <a:t>ВНИМАНИЕ!</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r>
              <a:rPr lang="ru-RU" sz="1100" dirty="0" smtClean="0">
                <a:solidFill>
                  <a:schemeClr val="bg1"/>
                </a:solidFill>
                <a:latin typeface="Courier New" pitchFamily="49" charset="0"/>
                <a:cs typeface="Courier New" pitchFamily="49" charset="0"/>
              </a:rPr>
              <a:t> Никогда не пишите такой код!</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internal </a:t>
            </a:r>
            <a:r>
              <a:rPr lang="en-US" sz="1100" dirty="0">
                <a:solidFill>
                  <a:schemeClr val="bg1"/>
                </a:solidFill>
                <a:latin typeface="Courier New" pitchFamily="49" charset="0"/>
                <a:cs typeface="Courier New" pitchFamily="49" charset="0"/>
              </a:rPr>
              <a:t>class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Parent()</a:t>
            </a:r>
          </a:p>
          <a:p>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VirtualFunc();</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virtual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a:t>
            </a:r>
          </a:p>
          <a:p>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internal class Child :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private </a:t>
            </a:r>
            <a:r>
              <a:rPr lang="en-US" sz="1100" dirty="0">
                <a:solidFill>
                  <a:schemeClr val="bg1"/>
                </a:solidFill>
                <a:latin typeface="Courier New" pitchFamily="49" charset="0"/>
                <a:cs typeface="Courier New" pitchFamily="49" charset="0"/>
              </a:rPr>
              <a:t>string _foo;</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Child() { _foo = "HELLO"; }</a:t>
            </a: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override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Console.WriteLine</a:t>
            </a:r>
            <a:r>
              <a:rPr lang="en-US" sz="1100" dirty="0">
                <a:solidFill>
                  <a:schemeClr val="bg1"/>
                </a:solidFill>
                <a:latin typeface="Courier New" pitchFamily="49" charset="0"/>
                <a:cs typeface="Courier New" pitchFamily="49" charset="0"/>
              </a:rPr>
              <a:t>(_foo.ToLower());</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smtClean="0">
                <a:solidFill>
                  <a:schemeClr val="bg1"/>
                </a:solidFill>
                <a:cs typeface="Courier New" pitchFamily="49" charset="0"/>
              </a:rPr>
              <a:t>VirtualFunc()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a:solidFill>
                  <a:schemeClr val="bg1"/>
                </a:solidFill>
                <a:latin typeface="Courier New" pitchFamily="49" charset="0"/>
                <a:ea typeface="Calibri" pitchFamily="34" charset="0"/>
                <a:cs typeface="Courier New" pitchFamily="49" charset="0"/>
              </a:rPr>
              <a:t>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Все 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Класс, унаследованный от интерфейса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Названия интерфейсов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Так как интерфейсы являются особенными, то для них </a:t>
            </a:r>
            <a:r>
              <a:rPr lang="ru-RU" u="sng" dirty="0" smtClean="0">
                <a:solidFill>
                  <a:schemeClr val="bg1"/>
                </a:solidFill>
              </a:rPr>
              <a:t>рекомендуется</a:t>
            </a:r>
            <a:r>
              <a:rPr lang="ru-RU" dirty="0" smtClean="0">
                <a:solidFill>
                  <a:schemeClr val="bg1"/>
                </a:solidFill>
              </a:rPr>
              <a:t> использовать особую схему именования: </a:t>
            </a:r>
            <a:r>
              <a:rPr lang="en-US" dirty="0" err="1" smtClean="0">
                <a:solidFill>
                  <a:srgbClr val="FFFF00"/>
                </a:solidFill>
              </a:rPr>
              <a:t>IXyz</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7787992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Создание  и реализация интерфейса </a:t>
            </a:r>
            <a:r>
              <a:rPr lang="ru-RU" sz="2400" b="1" dirty="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394990"/>
            <a:ext cx="8839200" cy="646330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900" dirty="0">
                <a:solidFill>
                  <a:schemeClr val="bg1"/>
                </a:solidFill>
                <a:ea typeface="Calibri" pitchFamily="34" charset="0"/>
                <a:cs typeface="Courier New" pitchFamily="49" charset="0"/>
              </a:rPr>
              <a:t>interface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void Print();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public int X { get; private set; }</a:t>
            </a:r>
          </a:p>
          <a:p>
            <a:pPr eaLnBrk="0" hangingPunct="0">
              <a:defRPr/>
            </a:pPr>
            <a:r>
              <a:rPr lang="en-US" sz="900" dirty="0">
                <a:solidFill>
                  <a:schemeClr val="bg1"/>
                </a:solidFill>
                <a:ea typeface="Calibri" pitchFamily="34" charset="0"/>
                <a:cs typeface="Courier New" pitchFamily="49" charset="0"/>
              </a:rPr>
              <a:t>    public int Y { get; private set; }</a:t>
            </a:r>
          </a:p>
          <a:p>
            <a:pPr eaLnBrk="0" hangingPunct="0">
              <a:defRPr/>
            </a:pPr>
            <a:r>
              <a:rPr lang="en-US" sz="900" dirty="0">
                <a:solidFill>
                  <a:schemeClr val="bg1"/>
                </a:solidFill>
                <a:ea typeface="Calibri" pitchFamily="34" charset="0"/>
                <a:cs typeface="Courier New" pitchFamily="49" charset="0"/>
              </a:rPr>
              <a:t>    public Point(int x, int y) { X = x; Y = y;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virtual void Print() // </a:t>
            </a:r>
            <a:r>
              <a:rPr lang="be-BY" sz="900" dirty="0">
                <a:solidFill>
                  <a:schemeClr val="bg1"/>
                </a:solidFill>
                <a:ea typeface="Calibri" pitchFamily="34" charset="0"/>
                <a:cs typeface="Courier New" pitchFamily="49" charset="0"/>
              </a:rPr>
              <a:t>Обязательная реализация функции!</a:t>
            </a:r>
          </a:p>
          <a:p>
            <a:pPr eaLnBrk="0" hangingPunct="0">
              <a:defRPr/>
            </a:pPr>
            <a:r>
              <a:rPr lang="be-BY" sz="900" dirty="0">
                <a:solidFill>
                  <a:schemeClr val="bg1"/>
                </a:solidFill>
                <a:ea typeface="Calibri" pitchFamily="34" charset="0"/>
                <a:cs typeface="Courier New" pitchFamily="49" charset="0"/>
              </a:rPr>
              <a:t>    {</a:t>
            </a:r>
          </a:p>
          <a:p>
            <a:pPr eaLnBrk="0" hangingPunct="0">
              <a:defRPr/>
            </a:pPr>
            <a:r>
              <a:rPr lang="be-BY" sz="900" dirty="0">
                <a:solidFill>
                  <a:schemeClr val="bg1"/>
                </a:solidFill>
                <a:ea typeface="Calibri" pitchFamily="34" charset="0"/>
                <a:cs typeface="Courier New" pitchFamily="49" charset="0"/>
              </a:rPr>
              <a:t>        </a:t>
            </a:r>
            <a:r>
              <a:rPr lang="en-US" sz="900" dirty="0">
                <a:solidFill>
                  <a:schemeClr val="bg1"/>
                </a:solidFill>
                <a:ea typeface="Calibri" pitchFamily="34" charset="0"/>
                <a:cs typeface="Courier New" pitchFamily="49" charset="0"/>
              </a:rPr>
              <a:t>Console.WriteLine("I'm Point at X={0};Y={1}",X,Y);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Arc : Point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private double _radius;</a:t>
            </a:r>
          </a:p>
          <a:p>
            <a:pPr eaLnBrk="0" hangingPunct="0">
              <a:defRPr/>
            </a:pPr>
            <a:r>
              <a:rPr lang="en-US" sz="900" dirty="0">
                <a:solidFill>
                  <a:schemeClr val="bg1"/>
                </a:solidFill>
                <a:ea typeface="Calibri" pitchFamily="34" charset="0"/>
                <a:cs typeface="Courier New" pitchFamily="49" charset="0"/>
              </a:rPr>
              <a:t>    public Arc(int x, int y, double radius) : base(x, y) { _radius = radius; }</a:t>
            </a:r>
          </a:p>
          <a:p>
            <a:pPr eaLnBrk="0" hangingPunct="0">
              <a:defRPr/>
            </a:pPr>
            <a:r>
              <a:rPr lang="en-US" sz="900" dirty="0">
                <a:solidFill>
                  <a:schemeClr val="bg1"/>
                </a:solidFill>
                <a:ea typeface="Calibri" pitchFamily="34" charset="0"/>
                <a:cs typeface="Courier New" pitchFamily="49" charset="0"/>
              </a:rPr>
              <a:t>    public override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Arc with Radius {0} at point {1}; {2}", _radius, base.X, base.Y);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Point3D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int _x, _y, _z;</a:t>
            </a:r>
          </a:p>
          <a:p>
            <a:pPr eaLnBrk="0" hangingPunct="0">
              <a:defRPr/>
            </a:pPr>
            <a:r>
              <a:rPr lang="en-US" sz="900" dirty="0">
                <a:solidFill>
                  <a:schemeClr val="bg1"/>
                </a:solidFill>
                <a:ea typeface="Calibri" pitchFamily="34" charset="0"/>
                <a:cs typeface="Courier New" pitchFamily="49" charset="0"/>
              </a:rPr>
              <a:t>    public Point3D(int x, int y, int z) { _x = x; _y = y; _z = z;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Point 3D at X={0};Y={1};Z={2}", _x, _y, _z);</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Program</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static void Printer(params IPrintable[] vals)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foreach (IPrintable obj in vals) obj.Print();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static void Main(string[] args)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Printer(new Point(1,2),new Arc(10,20,30),new Point3D(100,200,300));</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smtClean="0">
                <a:solidFill>
                  <a:schemeClr val="bg1"/>
                </a:solidFill>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solidFill>
                  <a:schemeClr val="bg1"/>
                </a:solidFill>
              </a:rPr>
              <a:t>Основной парадигмой в </a:t>
            </a:r>
            <a:r>
              <a:rPr lang="en-US" dirty="0" smtClean="0">
                <a:solidFill>
                  <a:schemeClr val="bg1"/>
                </a:solidFill>
              </a:rPr>
              <a:t>C# </a:t>
            </a:r>
            <a:r>
              <a:rPr lang="ru-RU" dirty="0" smtClean="0">
                <a:solidFill>
                  <a:schemeClr val="bg1"/>
                </a:solidFill>
              </a:rPr>
              <a:t>является</a:t>
            </a:r>
            <a:r>
              <a:rPr lang="en-US" dirty="0" smtClean="0">
                <a:solidFill>
                  <a:schemeClr val="bg1"/>
                </a:solidFill>
              </a:rPr>
              <a:t> </a:t>
            </a:r>
            <a:r>
              <a:rPr lang="ru-RU" dirty="0" smtClean="0">
                <a:solidFill>
                  <a:schemeClr val="bg1"/>
                </a:solidFill>
              </a:rPr>
              <a:t>объектно-ориентированная.</a:t>
            </a:r>
          </a:p>
          <a:p>
            <a:pPr marL="0" indent="0">
              <a:buNone/>
            </a:pPr>
            <a:endParaRPr lang="ru-RU" dirty="0">
              <a:solidFill>
                <a:schemeClr val="bg1"/>
              </a:solidFill>
            </a:endParaRPr>
          </a:p>
          <a:p>
            <a:pPr marL="0" indent="0">
              <a:buNone/>
            </a:pPr>
            <a:r>
              <a:rPr lang="ru-RU" dirty="0" smtClean="0">
                <a:solidFill>
                  <a:schemeClr val="bg1"/>
                </a:solidFill>
              </a:rPr>
              <a:t>Три основых концепции ООП это:</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en-US" dirty="0" smtClean="0">
              <a:solidFill>
                <a:schemeClr val="bg1"/>
              </a:solidFill>
            </a:endParaRPr>
          </a:p>
          <a:p>
            <a:endParaRPr lang="en-US" dirty="0">
              <a:solidFill>
                <a:schemeClr val="bg1"/>
              </a:solidFill>
            </a:endParaRPr>
          </a:p>
          <a:p>
            <a:pPr marL="0" indent="0">
              <a:buNone/>
            </a:pPr>
            <a:r>
              <a:rPr lang="ru-RU" dirty="0" smtClean="0">
                <a:solidFill>
                  <a:schemeClr val="bg1"/>
                </a:solidFill>
              </a:rPr>
              <a:t>Смотрите также </a:t>
            </a:r>
            <a:r>
              <a:rPr lang="en-US" dirty="0" smtClean="0">
                <a:solidFill>
                  <a:schemeClr val="bg1"/>
                </a:solidFill>
              </a:rPr>
              <a:t>SOLID </a:t>
            </a:r>
            <a:r>
              <a:rPr lang="ru-RU" dirty="0" smtClean="0">
                <a:solidFill>
                  <a:schemeClr val="bg1"/>
                </a:solidFill>
              </a:rPr>
              <a:t>в презентации </a:t>
            </a:r>
            <a:r>
              <a:rPr lang="en-US" dirty="0">
                <a:solidFill>
                  <a:schemeClr val="bg1"/>
                </a:solidFill>
              </a:rPr>
              <a:t>lesson-14-architecture.pptx</a:t>
            </a:r>
            <a:endParaRPr lang="ru-RU" dirty="0">
              <a:solidFill>
                <a:schemeClr val="bg1"/>
              </a:solidFill>
            </a:endParaRPr>
          </a:p>
          <a:p>
            <a:endParaRPr lang="en-US" dirty="0"/>
          </a:p>
        </p:txBody>
      </p:sp>
    </p:spTree>
    <p:extLst>
      <p:ext uri="{BB962C8B-B14F-4D97-AF65-F5344CB8AC3E}">
        <p14:creationId xmlns:p14="http://schemas.microsoft.com/office/powerpoint/2010/main" val="3735949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smtClean="0">
                <a:solidFill>
                  <a:schemeClr val="bg1"/>
                </a:solidFill>
              </a:rPr>
              <a:t>Полезные интерфейсы в </a:t>
            </a:r>
            <a:r>
              <a:rPr lang="en-US" dirty="0" smtClean="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25291825"/>
              </p:ext>
            </p:extLst>
          </p:nvPr>
        </p:nvGraphicFramePr>
        <p:xfrm>
          <a:off x="572970" y="1472018"/>
          <a:ext cx="7700910" cy="3901286"/>
        </p:xfrm>
        <a:graphic>
          <a:graphicData uri="http://schemas.openxmlformats.org/drawingml/2006/table">
            <a:tbl>
              <a:tblPr/>
              <a:tblGrid>
                <a:gridCol w="2630878"/>
                <a:gridCol w="1584176"/>
                <a:gridCol w="3485856"/>
              </a:tblGrid>
              <a:tr h="320018">
                <a:tc>
                  <a:txBody>
                    <a:bodyPr/>
                    <a:lstStyle/>
                    <a:p>
                      <a:pPr algn="l"/>
                      <a:r>
                        <a:rPr lang="ru-RU" sz="1600" b="1" dirty="0" smtClean="0">
                          <a:solidFill>
                            <a:schemeClr val="accent1">
                              <a:lumMod val="75000"/>
                            </a:schemeClr>
                          </a:solidFill>
                        </a:rPr>
                        <a:t>Пространство</a:t>
                      </a:r>
                      <a:r>
                        <a:rPr lang="ru-RU" sz="1600" b="1" baseline="0" dirty="0" smtClean="0">
                          <a:solidFill>
                            <a:schemeClr val="accent1">
                              <a:lumMod val="75000"/>
                            </a:schemeClr>
                          </a:solidFill>
                        </a:rPr>
                        <a:t> имен </a:t>
                      </a:r>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Название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Назначение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27730">
                <a:tc rowSpan="2">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smtClean="0">
                          <a:solidFill>
                            <a:schemeClr val="bg1"/>
                          </a:solidFill>
                        </a:rPr>
                        <a:t>IComparable</a:t>
                      </a:r>
                      <a:endParaRPr lang="en-US" sz="1600" b="0" dirty="0" smtClean="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 самим</a:t>
                      </a:r>
                      <a:r>
                        <a:rPr lang="ru-RU" sz="1600" b="0" baseline="0" dirty="0" smtClean="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IComparable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a:t>
                      </a:r>
                      <a:r>
                        <a:rPr lang="ru-RU" sz="1600" b="0" baseline="0" dirty="0" smtClean="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9424">
                <a:tc>
                  <a:txBody>
                    <a:bodyPr/>
                    <a:lstStyle/>
                    <a:p>
                      <a:pPr algn="l"/>
                      <a:r>
                        <a:rPr lang="ru-RU"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smtClean="0">
                          <a:solidFill>
                            <a:schemeClr val="bg1"/>
                          </a:solidFill>
                        </a:rPr>
                        <a:t>C</a:t>
                      </a:r>
                      <a:r>
                        <a:rPr lang="ru-RU" sz="1600" b="0" dirty="0" smtClean="0">
                          <a:solidFill>
                            <a:schemeClr val="bg1"/>
                          </a:solidFill>
                        </a:rPr>
                        <a:t>равнение элементов на равенство</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IDisposable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en-US" sz="1600" b="0" dirty="0" err="1" smtClean="0">
                          <a:solidFill>
                            <a:schemeClr val="bg1"/>
                          </a:solidFill>
                        </a:rPr>
                        <a:t>System.Runtime.Serialization</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bl>
          </a:graphicData>
        </a:graphic>
      </p:graphicFrame>
    </p:spTree>
    <p:extLst>
      <p:ext uri="{BB962C8B-B14F-4D97-AF65-F5344CB8AC3E}">
        <p14:creationId xmlns:p14="http://schemas.microsoft.com/office/powerpoint/2010/main" val="16248537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Чем отличается наследование</a:t>
            </a:r>
            <a:r>
              <a:rPr lang="ru-RU" dirty="0" smtClean="0">
                <a:solidFill>
                  <a:schemeClr val="bg1"/>
                </a:solidFill>
              </a:rPr>
              <a:t> класса от реализации интерфейса?</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Наследование выражает отношение «является» (</a:t>
            </a:r>
            <a:r>
              <a:rPr lang="en-US" dirty="0" smtClean="0">
                <a:solidFill>
                  <a:schemeClr val="bg1"/>
                </a:solidFill>
              </a:rPr>
              <a:t>is a)</a:t>
            </a:r>
            <a:r>
              <a:rPr lang="ru-RU" dirty="0" smtClean="0">
                <a:solidFill>
                  <a:schemeClr val="bg1"/>
                </a:solidFill>
              </a:rPr>
              <a:t>, а реализация и</a:t>
            </a:r>
            <a:r>
              <a:rPr lang="ru-RU" dirty="0" smtClean="0">
                <a:solidFill>
                  <a:schemeClr val="bg1"/>
                </a:solidFill>
              </a:rPr>
              <a:t>нтерфейса отношение «может» (</a:t>
            </a:r>
            <a:r>
              <a:rPr lang="en-US" dirty="0" smtClean="0">
                <a:solidFill>
                  <a:schemeClr val="bg1"/>
                </a:solidFill>
              </a:rPr>
              <a:t>can). </a:t>
            </a:r>
            <a:r>
              <a:rPr lang="ru-RU" dirty="0" smtClean="0">
                <a:solidFill>
                  <a:schemeClr val="bg1"/>
                </a:solidFill>
              </a:rPr>
              <a:t>С практической точки зрения при наследовании мы получаем </a:t>
            </a:r>
            <a:r>
              <a:rPr lang="ru-RU" smtClean="0">
                <a:solidFill>
                  <a:schemeClr val="bg1"/>
                </a:solidFill>
              </a:rPr>
              <a:t>реализацию из базовых классов, в то время как для интерфейсов реализацию нужно писать.</a:t>
            </a:r>
            <a:endParaRPr lang="en-US" dirty="0">
              <a:solidFill>
                <a:schemeClr val="bg1"/>
              </a:solidFill>
            </a:endParaRPr>
          </a:p>
        </p:txBody>
      </p:sp>
    </p:spTree>
    <p:extLst>
      <p:ext uri="{BB962C8B-B14F-4D97-AF65-F5344CB8AC3E}">
        <p14:creationId xmlns:p14="http://schemas.microsoft.com/office/powerpoint/2010/main" val="21896229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smtClean="0">
                <a:solidFill>
                  <a:schemeClr val="bg1"/>
                </a:solidFill>
              </a:rPr>
              <a:t>Интерфейсы </a:t>
            </a:r>
            <a:r>
              <a:rPr lang="en-US" dirty="0" smtClean="0">
                <a:solidFill>
                  <a:schemeClr val="bg1"/>
                </a:solidFill>
              </a:rPr>
              <a:t>vs </a:t>
            </a:r>
            <a:r>
              <a:rPr lang="ru-RU" dirty="0" smtClean="0">
                <a:solidFill>
                  <a:schemeClr val="bg1"/>
                </a:solidFill>
              </a:rPr>
              <a:t>Абстрактные классы</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124991797"/>
              </p:ext>
            </p:extLst>
          </p:nvPr>
        </p:nvGraphicFramePr>
        <p:xfrm>
          <a:off x="572970" y="1472018"/>
          <a:ext cx="7700910" cy="4404322"/>
        </p:xfrm>
        <a:graphic>
          <a:graphicData uri="http://schemas.openxmlformats.org/drawingml/2006/table">
            <a:tbl>
              <a:tblPr/>
              <a:tblGrid>
                <a:gridCol w="2630878"/>
                <a:gridCol w="1584176"/>
                <a:gridCol w="3485856"/>
              </a:tblGrid>
              <a:tr h="320018">
                <a:tc>
                  <a:txBody>
                    <a:bodyPr/>
                    <a:lstStyle/>
                    <a:p>
                      <a:pPr algn="l"/>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Интерфейсы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Абстрактные классы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ru-RU" sz="1600" b="0" dirty="0" smtClean="0">
                          <a:solidFill>
                            <a:schemeClr val="bg1"/>
                          </a:solidFill>
                        </a:rPr>
                        <a:t>Допустимые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Только методы,</a:t>
                      </a:r>
                      <a:r>
                        <a:rPr lang="ru-RU" sz="1600" b="0" baseline="0" dirty="0" smtClean="0">
                          <a:solidFill>
                            <a:schemeClr val="bg1"/>
                          </a:solidFill>
                        </a:rPr>
                        <a:t> свойства, индексаторы, события.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Все.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Частичная реализация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Абстрактный</a:t>
                      </a:r>
                      <a:r>
                        <a:rPr lang="ru-RU" sz="1600" b="0" baseline="0" dirty="0" smtClean="0">
                          <a:solidFill>
                            <a:schemeClr val="bg1"/>
                          </a:solidFill>
                        </a:rPr>
                        <a:t> класс может одновременно содержать абстрактные и конкретные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Множественное</a:t>
                      </a:r>
                      <a:r>
                        <a:rPr lang="ru-RU" sz="1600" b="0" baseline="0" dirty="0" smtClean="0">
                          <a:solidFill>
                            <a:schemeClr val="bg1"/>
                          </a:solidFill>
                        </a:rPr>
                        <a:t> «наследование»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Тип может</a:t>
                      </a:r>
                      <a:r>
                        <a:rPr lang="ru-RU" sz="1600" b="0" baseline="0" dirty="0" smtClean="0">
                          <a:solidFill>
                            <a:schemeClr val="bg1"/>
                          </a:solidFill>
                        </a:rPr>
                        <a:t> реализовывать неограниченное кол-во интерфейсов.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Класс</a:t>
                      </a:r>
                      <a:r>
                        <a:rPr lang="ru-RU" sz="1600" b="0" baseline="0" dirty="0" smtClean="0">
                          <a:solidFill>
                            <a:schemeClr val="bg1"/>
                          </a:solidFill>
                        </a:rPr>
                        <a:t> может наследовать только один класс.</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Наследование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т.к. интерфейсы</a:t>
                      </a:r>
                      <a:r>
                        <a:rPr lang="ru-RU" sz="1600" b="0" baseline="0" dirty="0" smtClean="0">
                          <a:solidFill>
                            <a:schemeClr val="bg1"/>
                          </a:solidFill>
                        </a:rPr>
                        <a:t> не содержат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Как в</a:t>
                      </a:r>
                      <a:r>
                        <a:rPr lang="ru-RU" sz="1600" b="0" baseline="0" dirty="0" smtClean="0">
                          <a:solidFill>
                            <a:schemeClr val="bg1"/>
                          </a:solidFill>
                        </a:rPr>
                        <a:t> обычном классе.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544974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a:t>
            </a:r>
            <a:r>
              <a:rPr lang="ru-RU" sz="1600" dirty="0" smtClean="0">
                <a:solidFill>
                  <a:schemeClr val="bg1"/>
                </a:solidFill>
              </a:rPr>
              <a:t>отрицательное значение </a:t>
            </a:r>
            <a:r>
              <a:rPr lang="ru-RU" sz="1600" dirty="0">
                <a:solidFill>
                  <a:schemeClr val="bg1"/>
                </a:solidFill>
              </a:rPr>
              <a:t>если текущий объект меньше принимаемого, 0 – если они равны, </a:t>
            </a:r>
            <a:r>
              <a:rPr lang="ru-RU" sz="1600" dirty="0" smtClean="0">
                <a:solidFill>
                  <a:schemeClr val="bg1"/>
                </a:solidFill>
              </a:rPr>
              <a:t>положительное </a:t>
            </a:r>
            <a:r>
              <a:rPr lang="ru-RU" sz="1600" dirty="0">
                <a:solidFill>
                  <a:schemeClr val="bg1"/>
                </a:solidFill>
              </a:rPr>
              <a:t>– если текущий </a:t>
            </a:r>
            <a:r>
              <a:rPr lang="ru-RU" sz="1600" dirty="0" smtClean="0">
                <a:solidFill>
                  <a:schemeClr val="bg1"/>
                </a:solidFill>
              </a:rPr>
              <a:t>больше </a:t>
            </a:r>
            <a:r>
              <a:rPr lang="ru-RU" sz="1600" dirty="0">
                <a:solidFill>
                  <a:schemeClr val="bg1"/>
                </a:solidFill>
              </a:rPr>
              <a:t>принимаемого</a:t>
            </a:r>
            <a:r>
              <a:rPr lang="ru-RU" sz="1600" dirty="0" smtClean="0">
                <a:solidFill>
                  <a:schemeClr val="bg1"/>
                </a:solidFill>
              </a:rPr>
              <a:t>. При сравнении с </a:t>
            </a:r>
            <a:r>
              <a:rPr lang="en-US" sz="1600" dirty="0" smtClean="0">
                <a:solidFill>
                  <a:schemeClr val="bg1"/>
                </a:solidFill>
              </a:rPr>
              <a:t>null </a:t>
            </a:r>
            <a:r>
              <a:rPr lang="ru-RU" sz="1600" dirty="0" smtClean="0">
                <a:solidFill>
                  <a:schemeClr val="bg1"/>
                </a:solidFill>
              </a:rPr>
              <a:t>нужно возвращать положительное число.</a:t>
            </a:r>
            <a:endParaRPr lang="ru-RU" sz="1600" dirty="0">
              <a:solidFill>
                <a:schemeClr val="bg1"/>
              </a:solidFill>
            </a:endParaRP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smtClean="0">
                <a:solidFill>
                  <a:schemeClr val="bg1"/>
                </a:solidFill>
                <a:cs typeface="Times New Roman" pitchFamily="18" charset="0"/>
              </a:rPr>
              <a:t>IComparable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smtClean="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a:t>
            </a:r>
            <a:r>
              <a:rPr lang="en-US" b="1" dirty="0" smtClean="0">
                <a:solidFill>
                  <a:schemeClr val="bg1"/>
                </a:solidFill>
                <a:cs typeface="Courier New" pitchFamily="49" charset="0"/>
              </a:rPr>
              <a:t> </a:t>
            </a:r>
            <a:r>
              <a:rPr lang="ru-RU" b="1" dirty="0" smtClean="0">
                <a:solidFill>
                  <a:schemeClr val="bg1"/>
                </a:solidFill>
                <a:cs typeface="Courier New" pitchFamily="49" charset="0"/>
              </a:rPr>
              <a:t>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smtClean="0">
                <a:solidFill>
                  <a:schemeClr val="bg1"/>
                </a:solidFill>
                <a:cs typeface="Courier New" pitchFamily="49" charset="0"/>
              </a:rPr>
              <a:t>bool Equals(object obj).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a:t>
            </a:r>
            <a:r>
              <a:rPr lang="ru-RU" dirty="0" smtClean="0">
                <a:solidFill>
                  <a:schemeClr val="bg1"/>
                </a:solidFill>
              </a:rPr>
              <a:t>&lt;=.</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ru-RU" dirty="0" smtClean="0">
                <a:solidFill>
                  <a:schemeClr val="bg1"/>
                </a:solidFill>
              </a:rPr>
              <a:t>Операторы преобразования: </a:t>
            </a:r>
            <a:r>
              <a:rPr lang="en-US" dirty="0" smtClean="0">
                <a:solidFill>
                  <a:schemeClr val="bg1"/>
                </a:solidFill>
              </a:rPr>
              <a:t>explicit </a:t>
            </a:r>
            <a:r>
              <a:rPr lang="ru-RU" dirty="0" smtClean="0">
                <a:solidFill>
                  <a:schemeClr val="bg1"/>
                </a:solidFill>
              </a:rPr>
              <a:t>и </a:t>
            </a:r>
            <a:r>
              <a:rPr lang="en-US" dirty="0" smtClean="0">
                <a:solidFill>
                  <a:schemeClr val="bg1"/>
                </a:solidFill>
              </a:rPr>
              <a:t>implicit</a:t>
            </a:r>
            <a:endParaRPr lang="ru-RU" dirty="0">
              <a:solidFill>
                <a:schemeClr val="bg1"/>
              </a:solidFill>
            </a:endParaRP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a:t>
            </a:r>
            <a:r>
              <a:rPr lang="en-US" sz="2400" b="1" dirty="0" smtClean="0">
                <a:solidFill>
                  <a:schemeClr val="bg1"/>
                </a:solidFill>
                <a:cs typeface="Times New Roman" pitchFamily="18" charset="0"/>
              </a:rPr>
              <a:t>, -, == </a:t>
            </a:r>
            <a:r>
              <a:rPr lang="ru-RU" sz="2400" b="1" dirty="0" smtClean="0">
                <a:solidFill>
                  <a:schemeClr val="bg1"/>
                </a:solidFill>
                <a:cs typeface="Times New Roman" pitchFamily="18" charset="0"/>
              </a:rPr>
              <a:t>и !=</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841445"/>
            <a:ext cx="8686800" cy="5632311"/>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Point2D</a:t>
            </a:r>
            <a:endParaRPr lang="en-US" sz="1200" dirty="0">
              <a:solidFill>
                <a:prstClr val="black"/>
              </a:solidFill>
              <a:latin typeface="Consolas"/>
            </a:endParaRP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double</a:t>
            </a:r>
            <a:r>
              <a:rPr lang="en-US" sz="1200" dirty="0">
                <a:solidFill>
                  <a:prstClr val="black"/>
                </a:solidFill>
                <a:latin typeface="Consolas"/>
              </a:rPr>
              <a:t> X, Y;</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 {X = d, Y =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Point3D</a:t>
            </a:r>
            <a:endParaRPr lang="en-US" sz="1200" dirty="0">
              <a:solidFill>
                <a:prstClr val="black"/>
              </a:solidFill>
              <a:latin typeface="Consolas"/>
            </a:endParaRPr>
          </a:p>
          <a:p>
            <a:r>
              <a:rPr lang="ru-RU" sz="1200" dirty="0" smtClean="0">
                <a:solidFill>
                  <a:prstClr val="black"/>
                </a:solidFill>
                <a:latin typeface="Consolas"/>
              </a:rPr>
              <a:t>{</a:t>
            </a:r>
            <a:endParaRPr lang="ru-RU" sz="1200" dirty="0">
              <a:solidFill>
                <a:prstClr val="black"/>
              </a:solidFill>
              <a:latin typeface="Consolas"/>
            </a:endParaRP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a:t>
            </a:r>
            <a:r>
              <a:rPr lang="fr-FR" sz="1200" dirty="0">
                <a:solidFill>
                  <a:srgbClr val="0000FF"/>
                </a:solidFill>
                <a:latin typeface="Consolas"/>
              </a:rPr>
              <a:t>double</a:t>
            </a:r>
            <a:r>
              <a:rPr lang="fr-FR" sz="1200" dirty="0">
                <a:solidFill>
                  <a:prstClr val="black"/>
                </a:solidFill>
                <a:latin typeface="Consolas"/>
              </a:rPr>
              <a:t> X, Y, Z;</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d, Y = d, Z = d };</a:t>
            </a:r>
          </a:p>
          <a:p>
            <a:r>
              <a:rPr lang="ru-RU" sz="1200" dirty="0" smtClean="0">
                <a:solidFill>
                  <a:prstClr val="black"/>
                </a:solidFill>
                <a:latin typeface="Consolas"/>
              </a:rPr>
              <a:t>    }</a:t>
            </a:r>
            <a:endParaRPr lang="ru-RU" sz="1200" dirty="0">
              <a:solidFill>
                <a:prstClr val="black"/>
              </a:solidFill>
              <a:latin typeface="Consolas"/>
            </a:endParaRP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explicit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2B91AF"/>
                </a:solidFill>
                <a:latin typeface="Consolas"/>
              </a:rPr>
              <a:t>Point2D</a:t>
            </a:r>
            <a:r>
              <a:rPr lang="en-US" sz="1200" dirty="0">
                <a:solidFill>
                  <a:prstClr val="black"/>
                </a:solidFill>
                <a:latin typeface="Consolas"/>
              </a:rPr>
              <a:t> p)</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a:t>
            </a:r>
            <a:r>
              <a:rPr lang="en-US" sz="1200" dirty="0" err="1">
                <a:solidFill>
                  <a:prstClr val="black"/>
                </a:solidFill>
                <a:latin typeface="Consolas"/>
              </a:rPr>
              <a:t>p.X</a:t>
            </a:r>
            <a:r>
              <a:rPr lang="en-US" sz="1200" dirty="0">
                <a:solidFill>
                  <a:prstClr val="black"/>
                </a:solidFill>
                <a:latin typeface="Consolas"/>
              </a:rPr>
              <a:t>, Y = </a:t>
            </a:r>
            <a:r>
              <a:rPr lang="en-US" sz="1200" dirty="0" err="1">
                <a:solidFill>
                  <a:prstClr val="black"/>
                </a:solidFill>
                <a:latin typeface="Consolas"/>
              </a:rPr>
              <a:t>p.Y</a:t>
            </a:r>
            <a:r>
              <a:rPr lang="en-US" sz="1200" dirty="0">
                <a:solidFill>
                  <a:prstClr val="black"/>
                </a:solidFill>
                <a:latin typeface="Consolas"/>
              </a:rPr>
              <a:t>, Z = 0 };</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en-US" sz="1200" dirty="0" smtClean="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Main()</a:t>
            </a:r>
          </a:p>
          <a:p>
            <a:r>
              <a:rPr lang="en-US" sz="1200" dirty="0">
                <a:solidFill>
                  <a:prstClr val="black"/>
                </a:solidFill>
                <a:latin typeface="Consolas"/>
              </a:rPr>
              <a:t>{</a:t>
            </a:r>
          </a:p>
          <a:p>
            <a:r>
              <a:rPr lang="ru-RU" sz="1200" dirty="0" smtClean="0">
                <a:solidFill>
                  <a:srgbClr val="2B91AF"/>
                </a:solidFill>
                <a:latin typeface="Consolas"/>
              </a:rPr>
              <a:t>    Point2D</a:t>
            </a:r>
            <a:r>
              <a:rPr lang="ru-RU" sz="1200" dirty="0" smtClean="0">
                <a:solidFill>
                  <a:prstClr val="black"/>
                </a:solidFill>
                <a:latin typeface="Consolas"/>
              </a:rPr>
              <a:t> </a:t>
            </a:r>
            <a:r>
              <a:rPr lang="ru-RU" sz="1200" dirty="0">
                <a:solidFill>
                  <a:prstClr val="black"/>
                </a:solidFill>
                <a:latin typeface="Consolas"/>
              </a:rPr>
              <a:t>p1 = 10; </a:t>
            </a:r>
            <a:r>
              <a:rPr lang="ru-RU" sz="1200" dirty="0">
                <a:solidFill>
                  <a:srgbClr val="008000"/>
                </a:solidFill>
                <a:latin typeface="Consolas"/>
              </a:rPr>
              <a:t>// Неявное преобразование из double в Point2D</a:t>
            </a:r>
            <a:endParaRPr lang="ru-RU" sz="1200" dirty="0">
              <a:solidFill>
                <a:prstClr val="black"/>
              </a:solidFill>
              <a:latin typeface="Consolas"/>
            </a:endParaRPr>
          </a:p>
          <a:p>
            <a:r>
              <a:rPr lang="ru-RU" sz="1200" dirty="0" smtClean="0">
                <a:solidFill>
                  <a:srgbClr val="2B91AF"/>
                </a:solidFill>
                <a:latin typeface="Consolas"/>
              </a:rPr>
              <a:t>    Point3D</a:t>
            </a:r>
            <a:r>
              <a:rPr lang="ru-RU" sz="1200" dirty="0" smtClean="0">
                <a:solidFill>
                  <a:prstClr val="black"/>
                </a:solidFill>
                <a:latin typeface="Consolas"/>
              </a:rPr>
              <a:t> </a:t>
            </a:r>
            <a:r>
              <a:rPr lang="ru-RU" sz="1200" dirty="0">
                <a:solidFill>
                  <a:prstClr val="black"/>
                </a:solidFill>
                <a:latin typeface="Consolas"/>
              </a:rPr>
              <a:t>p2 = (</a:t>
            </a:r>
            <a:r>
              <a:rPr lang="ru-RU" sz="1200" dirty="0">
                <a:solidFill>
                  <a:srgbClr val="2B91AF"/>
                </a:solidFill>
                <a:latin typeface="Consolas"/>
              </a:rPr>
              <a:t>Point3D</a:t>
            </a:r>
            <a:r>
              <a:rPr lang="ru-RU" sz="1200" dirty="0">
                <a:solidFill>
                  <a:prstClr val="black"/>
                </a:solidFill>
                <a:latin typeface="Consolas"/>
              </a:rPr>
              <a:t>)p1; </a:t>
            </a:r>
            <a:r>
              <a:rPr lang="ru-RU" sz="1200" dirty="0">
                <a:solidFill>
                  <a:srgbClr val="008000"/>
                </a:solidFill>
                <a:latin typeface="Consolas"/>
              </a:rPr>
              <a:t>// Неявное преобразование из double в Point2D</a:t>
            </a:r>
            <a:endParaRPr lang="ru-RU" sz="1200" dirty="0">
              <a:solidFill>
                <a:prstClr val="black"/>
              </a:solidFill>
              <a:latin typeface="Consolas"/>
            </a:endParaRPr>
          </a:p>
          <a:p>
            <a:r>
              <a:rPr lang="en-US" sz="1200" dirty="0" smtClean="0">
                <a:solidFill>
                  <a:prstClr val="black"/>
                </a:solidFill>
                <a:latin typeface="Consolas"/>
              </a:rPr>
              <a:t>}</a:t>
            </a:r>
            <a:endParaRPr lang="be-BY" sz="12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преобразования</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3553790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Dictionary&lt;TKey, TValue&gt;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smtClean="0"/>
                        <a:t>HashSet&lt;T&gt;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smtClean="0"/>
                        <a:t>LinkedList&lt;T&gt;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smtClean="0"/>
                        <a:t>SortedDictionary&lt;TKey, TValue&gt;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smtClean="0"/>
                        <a:t>SortedSet&lt;T&gt;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smtClean="0">
                <a:solidFill>
                  <a:schemeClr val="bg1"/>
                </a:solidFill>
              </a:rPr>
              <a:t>System.Collections.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Ссылочные </a:t>
            </a:r>
            <a:r>
              <a:rPr lang="en-US" dirty="0" smtClean="0">
                <a:solidFill>
                  <a:schemeClr val="bg1"/>
                </a:solidFill>
              </a:rPr>
              <a:t>(reference) </a:t>
            </a:r>
            <a:r>
              <a:rPr lang="ru-RU" dirty="0" smtClean="0">
                <a:solidFill>
                  <a:schemeClr val="bg1"/>
                </a:solidFill>
              </a:rPr>
              <a:t>и </a:t>
            </a:r>
            <a:r>
              <a:rPr lang="en-US" dirty="0" smtClean="0">
                <a:solidFill>
                  <a:schemeClr val="bg1"/>
                </a:solidFill>
              </a:rPr>
              <a:t>value </a:t>
            </a:r>
            <a:r>
              <a:rPr lang="ru-RU" dirty="0" smtClean="0">
                <a:solidFill>
                  <a:schemeClr val="bg1"/>
                </a:solidFill>
              </a:rPr>
              <a:t>типы</a:t>
            </a:r>
            <a:br>
              <a:rPr lang="ru-RU" dirty="0" smtClean="0">
                <a:solidFill>
                  <a:schemeClr val="bg1"/>
                </a:solidFill>
              </a:rPr>
            </a:br>
            <a:r>
              <a:rPr lang="en-US" dirty="0" smtClean="0">
                <a:solidFill>
                  <a:schemeClr val="bg1"/>
                </a:solidFill>
              </a:rPr>
              <a:t>class/</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Типы в </a:t>
            </a:r>
            <a:r>
              <a:rPr lang="en-US" dirty="0" smtClean="0">
                <a:solidFill>
                  <a:schemeClr val="bg1"/>
                </a:solidFill>
              </a:rPr>
              <a:t>.NET </a:t>
            </a:r>
            <a:r>
              <a:rPr lang="ru-RU" dirty="0" smtClean="0">
                <a:solidFill>
                  <a:schemeClr val="bg1"/>
                </a:solidFill>
              </a:rPr>
              <a:t>делятся на две группы:</a:t>
            </a:r>
          </a:p>
          <a:p>
            <a:pPr marL="571500" indent="-571500">
              <a:buFont typeface="+mj-lt"/>
              <a:buAutoNum type="romanUcPeriod"/>
            </a:pPr>
            <a:r>
              <a:rPr lang="ru-RU" dirty="0" smtClean="0">
                <a:solidFill>
                  <a:schemeClr val="bg1"/>
                </a:solidFill>
              </a:rPr>
              <a:t>Ссылочные (</a:t>
            </a:r>
            <a:r>
              <a:rPr lang="en-US" dirty="0" smtClean="0">
                <a:solidFill>
                  <a:schemeClr val="bg1"/>
                </a:solidFill>
              </a:rPr>
              <a:t>reference</a:t>
            </a:r>
            <a:r>
              <a:rPr lang="ru-RU" dirty="0" smtClean="0">
                <a:solidFill>
                  <a:schemeClr val="bg1"/>
                </a:solidFill>
              </a:rPr>
              <a:t>) типы</a:t>
            </a:r>
          </a:p>
          <a:p>
            <a:pPr marL="571500" indent="-571500">
              <a:buFont typeface="+mj-lt"/>
              <a:buAutoNum type="romanUcPeriod"/>
            </a:pPr>
            <a:r>
              <a:rPr lang="en-US" dirty="0" smtClean="0">
                <a:solidFill>
                  <a:schemeClr val="bg1"/>
                </a:solidFill>
              </a:rPr>
              <a:t>Value</a:t>
            </a:r>
            <a:r>
              <a:rPr lang="ru-RU" dirty="0" smtClean="0">
                <a:solidFill>
                  <a:schemeClr val="bg1"/>
                </a:solidFill>
              </a:rPr>
              <a:t>-типы</a:t>
            </a:r>
          </a:p>
          <a:p>
            <a:pPr marL="0" indent="0">
              <a:buNone/>
            </a:pPr>
            <a:endParaRPr lang="ru-RU" dirty="0">
              <a:solidFill>
                <a:schemeClr val="bg1"/>
              </a:solidFill>
            </a:endParaRPr>
          </a:p>
          <a:p>
            <a:pPr marL="0" indent="0">
              <a:buNone/>
            </a:pPr>
            <a:r>
              <a:rPr lang="ru-RU" dirty="0" smtClean="0">
                <a:solidFill>
                  <a:schemeClr val="bg1"/>
                </a:solidFill>
              </a:rPr>
              <a:t>Ссылочные типы объявляются с помощью ключевого слова </a:t>
            </a:r>
            <a:r>
              <a:rPr lang="en-US" dirty="0" smtClean="0">
                <a:solidFill>
                  <a:schemeClr val="bg1"/>
                </a:solidFill>
              </a:rPr>
              <a:t>class. </a:t>
            </a:r>
            <a:r>
              <a:rPr lang="ru-RU" dirty="0" smtClean="0">
                <a:solidFill>
                  <a:schemeClr val="bg1"/>
                </a:solidFill>
              </a:rPr>
              <a:t>Экземпляры ссылочных типов хранятся в управляемой куче и за ними «следит» сборщик мусора. Их экземпляры передаются по ссылке.</a:t>
            </a:r>
            <a:r>
              <a:rPr lang="en-US" dirty="0" smtClean="0">
                <a:solidFill>
                  <a:schemeClr val="bg1"/>
                </a:solidFill>
              </a:rPr>
              <a:t> </a:t>
            </a:r>
            <a:r>
              <a:rPr lang="ru-RU" dirty="0" smtClean="0">
                <a:solidFill>
                  <a:schemeClr val="bg1"/>
                </a:solidFill>
              </a:rPr>
              <a:t>Примеры ссылочных типов: </a:t>
            </a:r>
            <a:r>
              <a:rPr lang="en-US" dirty="0" smtClean="0">
                <a:solidFill>
                  <a:schemeClr val="bg1"/>
                </a:solidFill>
              </a:rPr>
              <a:t>string, object, </a:t>
            </a:r>
            <a:r>
              <a:rPr lang="ru-RU" dirty="0" smtClean="0">
                <a:solidFill>
                  <a:schemeClr val="bg1"/>
                </a:solidFill>
              </a:rPr>
              <a:t>массивы.</a:t>
            </a:r>
          </a:p>
          <a:p>
            <a:pPr marL="0" indent="0">
              <a:buNone/>
            </a:pPr>
            <a:endParaRPr lang="ru-RU" dirty="0">
              <a:solidFill>
                <a:schemeClr val="bg1"/>
              </a:solidFill>
            </a:endParaRPr>
          </a:p>
          <a:p>
            <a:pPr marL="0" indent="0">
              <a:buNone/>
            </a:pPr>
            <a:r>
              <a:rPr lang="en-US" dirty="0" smtClean="0">
                <a:solidFill>
                  <a:schemeClr val="bg1"/>
                </a:solidFill>
              </a:rPr>
              <a:t>Value</a:t>
            </a:r>
            <a:r>
              <a:rPr lang="ru-RU" dirty="0" smtClean="0">
                <a:solidFill>
                  <a:schemeClr val="bg1"/>
                </a:solidFill>
              </a:rPr>
              <a:t>-типы это компактные типы которые передаются по значению. Объявить их можно с помощью ключевых слов </a:t>
            </a:r>
            <a:r>
              <a:rPr lang="en-US" dirty="0" err="1" smtClean="0">
                <a:solidFill>
                  <a:schemeClr val="bg1"/>
                </a:solidFill>
              </a:rPr>
              <a:t>struct</a:t>
            </a:r>
            <a:r>
              <a:rPr lang="en-US" dirty="0" smtClean="0">
                <a:solidFill>
                  <a:schemeClr val="bg1"/>
                </a:solidFill>
              </a:rPr>
              <a:t> </a:t>
            </a:r>
            <a:r>
              <a:rPr lang="ru-RU" dirty="0" smtClean="0">
                <a:solidFill>
                  <a:schemeClr val="bg1"/>
                </a:solidFill>
              </a:rPr>
              <a:t>и </a:t>
            </a:r>
            <a:r>
              <a:rPr lang="en-US" dirty="0" err="1" smtClean="0">
                <a:solidFill>
                  <a:schemeClr val="bg1"/>
                </a:solidFill>
              </a:rPr>
              <a:t>enum</a:t>
            </a:r>
            <a:r>
              <a:rPr lang="en-US" dirty="0" smtClean="0">
                <a:solidFill>
                  <a:schemeClr val="bg1"/>
                </a:solidFill>
              </a:rPr>
              <a:t>.</a:t>
            </a:r>
            <a:r>
              <a:rPr lang="ru-RU" dirty="0" smtClean="0">
                <a:solidFill>
                  <a:schemeClr val="bg1"/>
                </a:solidFill>
              </a:rPr>
              <a:t> Примеры </a:t>
            </a:r>
            <a:r>
              <a:rPr lang="en-US" dirty="0" smtClean="0">
                <a:solidFill>
                  <a:schemeClr val="bg1"/>
                </a:solidFill>
              </a:rPr>
              <a:t>value</a:t>
            </a:r>
            <a:r>
              <a:rPr lang="ru-RU" dirty="0" smtClean="0">
                <a:solidFill>
                  <a:schemeClr val="bg1"/>
                </a:solidFill>
              </a:rPr>
              <a:t>-типов: </a:t>
            </a:r>
            <a:r>
              <a:rPr lang="en-US" dirty="0" err="1" smtClean="0">
                <a:solidFill>
                  <a:schemeClr val="bg1"/>
                </a:solidFill>
              </a:rPr>
              <a:t>bool</a:t>
            </a:r>
            <a:r>
              <a:rPr lang="en-US" dirty="0" smtClean="0">
                <a:solidFill>
                  <a:schemeClr val="bg1"/>
                </a:solidFill>
              </a:rPr>
              <a:t>, </a:t>
            </a:r>
            <a:r>
              <a:rPr lang="en-US" dirty="0" err="1" smtClean="0">
                <a:solidFill>
                  <a:schemeClr val="bg1"/>
                </a:solidFill>
              </a:rPr>
              <a:t>int</a:t>
            </a:r>
            <a:r>
              <a:rPr lang="en-US" dirty="0" smtClean="0">
                <a:solidFill>
                  <a:schemeClr val="bg1"/>
                </a:solidFill>
              </a:rPr>
              <a:t>, float, double, decimal, </a:t>
            </a:r>
            <a:r>
              <a:rPr lang="en-US" dirty="0" err="1" smtClean="0">
                <a:solidFill>
                  <a:schemeClr val="bg1"/>
                </a:solidFill>
              </a:rPr>
              <a:t>DateTime</a:t>
            </a:r>
            <a:r>
              <a:rPr lang="en-US" dirty="0" smtClean="0">
                <a:solidFill>
                  <a:schemeClr val="bg1"/>
                </a:solidFill>
              </a:rPr>
              <a:t>. Microsoft </a:t>
            </a:r>
            <a:r>
              <a:rPr lang="ru-RU" dirty="0" smtClean="0">
                <a:solidFill>
                  <a:schemeClr val="bg1"/>
                </a:solidFill>
              </a:rPr>
              <a:t>рекомендует создавать </a:t>
            </a:r>
            <a:r>
              <a:rPr lang="en-US" dirty="0" smtClean="0">
                <a:solidFill>
                  <a:schemeClr val="bg1"/>
                </a:solidFill>
              </a:rPr>
              <a:t>value </a:t>
            </a:r>
            <a:r>
              <a:rPr lang="ru-RU" dirty="0" smtClean="0">
                <a:solidFill>
                  <a:schemeClr val="bg1"/>
                </a:solidFill>
              </a:rPr>
              <a:t>тип когда длина не превышает 32 байта и требуется передача по значению.</a:t>
            </a:r>
          </a:p>
          <a:p>
            <a:pPr marL="0" indent="0">
              <a:buNone/>
            </a:pPr>
            <a:endParaRPr lang="ru-RU" dirty="0">
              <a:solidFill>
                <a:schemeClr val="bg1"/>
              </a:solidFill>
            </a:endParaRPr>
          </a:p>
          <a:p>
            <a:pPr marL="0" indent="0">
              <a:buNone/>
            </a:pPr>
            <a:r>
              <a:rPr lang="ru-RU" dirty="0" smtClean="0">
                <a:solidFill>
                  <a:schemeClr val="bg1"/>
                </a:solidFill>
              </a:rPr>
              <a:t>В 99</a:t>
            </a:r>
            <a:r>
              <a:rPr lang="en-US" dirty="0" smtClean="0">
                <a:solidFill>
                  <a:schemeClr val="bg1"/>
                </a:solidFill>
              </a:rPr>
              <a:t>% </a:t>
            </a:r>
            <a:r>
              <a:rPr lang="ru-RU" dirty="0" smtClean="0">
                <a:solidFill>
                  <a:schemeClr val="bg1"/>
                </a:solidFill>
              </a:rPr>
              <a:t>случаев вы будете создавать ссылочные типы.</a:t>
            </a:r>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3970318"/>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static</a:t>
            </a:r>
          </a:p>
          <a:p>
            <a:pPr marL="742950" lvl="1" indent="-285750">
              <a:buFont typeface="Arial" pitchFamily="34" charset="0"/>
              <a:buChar char="•"/>
            </a:pPr>
            <a:r>
              <a:rPr lang="ru-RU" dirty="0" smtClean="0">
                <a:solidFill>
                  <a:schemeClr val="bg1"/>
                </a:solidFill>
              </a:rPr>
              <a:t>Позволяет объявить статический класс то есть класс без </a:t>
            </a:r>
            <a:r>
              <a:rPr lang="en-US" dirty="0" smtClean="0">
                <a:solidFill>
                  <a:schemeClr val="bg1"/>
                </a:solidFill>
              </a:rPr>
              <a:t>instance </a:t>
            </a:r>
            <a:r>
              <a:rPr lang="ru-RU" dirty="0" smtClean="0">
                <a:solidFill>
                  <a:schemeClr val="bg1"/>
                </a:solidFill>
              </a:rPr>
              <a:t>полей, а только со </a:t>
            </a:r>
            <a:r>
              <a:rPr lang="en-US" dirty="0" smtClean="0">
                <a:solidFill>
                  <a:schemeClr val="bg1"/>
                </a:solidFill>
              </a:rPr>
              <a:t>static </a:t>
            </a:r>
            <a:r>
              <a:rPr lang="ru-RU" dirty="0" smtClean="0">
                <a:solidFill>
                  <a:schemeClr val="bg1"/>
                </a:solidFill>
              </a:rPr>
              <a:t>членами</a:t>
            </a:r>
            <a:endParaRPr lang="en-US" dirty="0" smtClean="0">
              <a:solidFill>
                <a:schemeClr val="bg1"/>
              </a:solidFill>
            </a:endParaRPr>
          </a:p>
          <a:p>
            <a:pPr marL="742950" lvl="1" indent="-285750">
              <a:buFont typeface="Arial" pitchFamily="34" charset="0"/>
              <a:buChar char="•"/>
            </a:pPr>
            <a:r>
              <a:rPr lang="ru-RU" dirty="0" smtClean="0">
                <a:solidFill>
                  <a:schemeClr val="bg1"/>
                </a:solidFill>
              </a:rPr>
              <a:t>Применяется для «классов-помошников» и классов с внешними функциями </a:t>
            </a:r>
            <a:r>
              <a:rPr lang="en-US" dirty="0" smtClean="0">
                <a:solidFill>
                  <a:schemeClr val="bg1"/>
                </a:solidFill>
              </a:rPr>
              <a:t>(P/Invoke)</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sealed</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Класс от которого нельзя наследоваться. </a:t>
            </a:r>
            <a:r>
              <a:rPr lang="en-US" dirty="0" smtClean="0">
                <a:solidFill>
                  <a:schemeClr val="bg1"/>
                </a:solidFill>
              </a:rPr>
              <a:t>Static </a:t>
            </a:r>
            <a:r>
              <a:rPr lang="ru-RU" dirty="0">
                <a:solidFill>
                  <a:schemeClr val="bg1"/>
                </a:solidFill>
              </a:rPr>
              <a:t>классы по </a:t>
            </a:r>
            <a:r>
              <a:rPr lang="ru-RU" dirty="0" smtClean="0">
                <a:solidFill>
                  <a:schemeClr val="bg1"/>
                </a:solidFill>
              </a:rPr>
              <a:t>умолчнию являются </a:t>
            </a:r>
            <a:r>
              <a:rPr lang="en-US" dirty="0" smtClean="0">
                <a:solidFill>
                  <a:schemeClr val="bg1"/>
                </a:solidFill>
              </a:rPr>
              <a:t>sealed</a:t>
            </a:r>
          </a:p>
          <a:p>
            <a:pPr marL="742950" lvl="1"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partial</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Позволяет разбить объявление класса на несколько частей</a:t>
            </a:r>
          </a:p>
          <a:p>
            <a:pPr marL="742950" lvl="1" indent="-285750">
              <a:buFont typeface="Arial" pitchFamily="34" charset="0"/>
              <a:buChar char="•"/>
            </a:pPr>
            <a:r>
              <a:rPr lang="ru-RU" dirty="0" smtClean="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Навигация по классам (типам)</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smtClean="0">
                <a:solidFill>
                  <a:schemeClr val="bg1"/>
                </a:solidFill>
              </a:rPr>
              <a:t>Окно </a:t>
            </a:r>
            <a:r>
              <a:rPr lang="en-US" dirty="0" smtClean="0">
                <a:solidFill>
                  <a:srgbClr val="FFFF00"/>
                </a:solidFill>
              </a:rPr>
              <a:t>Class View</a:t>
            </a:r>
            <a:r>
              <a:rPr lang="en-US" dirty="0" smtClean="0">
                <a:solidFill>
                  <a:schemeClr val="bg1"/>
                </a:solidFill>
              </a:rPr>
              <a:t> </a:t>
            </a:r>
            <a:r>
              <a:rPr lang="ru-RU" dirty="0" smtClean="0">
                <a:solidFill>
                  <a:schemeClr val="bg1"/>
                </a:solidFill>
              </a:rPr>
              <a:t>показывает все типы в текущем </a:t>
            </a:r>
            <a:r>
              <a:rPr lang="en-US" dirty="0" smtClean="0">
                <a:solidFill>
                  <a:schemeClr val="bg1"/>
                </a:solidFill>
              </a:rPr>
              <a:t>solution</a:t>
            </a:r>
          </a:p>
          <a:p>
            <a:r>
              <a:rPr lang="ru-RU" dirty="0" smtClean="0">
                <a:solidFill>
                  <a:schemeClr val="bg1"/>
                </a:solidFill>
              </a:rPr>
              <a:t>В проект можно добавить диаграмму классов </a:t>
            </a:r>
            <a:r>
              <a:rPr lang="en-US" dirty="0" smtClean="0">
                <a:solidFill>
                  <a:schemeClr val="bg1"/>
                </a:solidFill>
              </a:rPr>
              <a:t>(</a:t>
            </a:r>
            <a:r>
              <a:rPr lang="en-US" dirty="0" smtClean="0">
                <a:solidFill>
                  <a:srgbClr val="FFFF00"/>
                </a:solidFill>
              </a:rPr>
              <a:t>Class Diagram</a:t>
            </a:r>
            <a:r>
              <a:rPr lang="en-US" dirty="0" smtClean="0">
                <a:solidFill>
                  <a:schemeClr val="bg1"/>
                </a:solidFill>
              </a:rPr>
              <a:t>) </a:t>
            </a:r>
            <a:r>
              <a:rPr lang="ru-RU" dirty="0" smtClean="0">
                <a:solidFill>
                  <a:schemeClr val="bg1"/>
                </a:solidFill>
              </a:rPr>
              <a:t>и разместить на ней интесующие вас классы из теущего проекта</a:t>
            </a:r>
          </a:p>
          <a:p>
            <a:r>
              <a:rPr lang="ru-RU" dirty="0" smtClean="0">
                <a:solidFill>
                  <a:schemeClr val="bg1"/>
                </a:solidFill>
              </a:rPr>
              <a:t>Команда </a:t>
            </a:r>
            <a:r>
              <a:rPr lang="en-US" dirty="0" smtClean="0">
                <a:solidFill>
                  <a:srgbClr val="FFFF00"/>
                </a:solidFill>
              </a:rPr>
              <a:t>Go to Definition</a:t>
            </a:r>
            <a:r>
              <a:rPr lang="en-US" dirty="0" smtClean="0">
                <a:solidFill>
                  <a:schemeClr val="bg1"/>
                </a:solidFill>
              </a:rPr>
              <a:t> (F12)</a:t>
            </a:r>
            <a:endParaRPr lang="ru-RU" dirty="0" smtClean="0">
              <a:solidFill>
                <a:schemeClr val="bg1"/>
              </a:solidFill>
            </a:endParaRPr>
          </a:p>
          <a:p>
            <a:r>
              <a:rPr lang="ru-RU" dirty="0" smtClean="0">
                <a:solidFill>
                  <a:schemeClr val="bg1"/>
                </a:solidFill>
              </a:rPr>
              <a:t>Над окном редактора находятся выпадающие списки позволяющие перейти к определению класса и/или его члену.</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5285459"/>
            <a:ext cx="59531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571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rPr>
              <a:t>	Свойства: </a:t>
            </a:r>
            <a:r>
              <a:rPr lang="ru-RU" sz="1400" dirty="0">
                <a:solidFill>
                  <a:schemeClr val="bg1"/>
                </a:solidFill>
              </a:rPr>
              <a:t>Предоставляют доступ к закрытым полям класса.</a:t>
            </a:r>
          </a:p>
          <a:p>
            <a:pPr eaLnBrk="1" hangingPunct="1"/>
            <a:r>
              <a:rPr lang="ru-RU" sz="1400" b="1" dirty="0">
                <a:solidFill>
                  <a:schemeClr val="bg1"/>
                </a:solidFill>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r>
              <a:rPr lang="ru-RU" sz="1400" dirty="0" smtClean="0">
                <a:solidFill>
                  <a:schemeClr val="bg1"/>
                </a:solidFill>
                <a:latin typeface="+mj-lt"/>
              </a:rPr>
              <a:t>.</a:t>
            </a:r>
          </a:p>
          <a:p>
            <a:pPr eaLnBrk="1" hangingPunct="1"/>
            <a:endParaRPr lang="ru-RU" sz="1400" dirty="0" smtClean="0">
              <a:solidFill>
                <a:schemeClr val="bg1"/>
              </a:solidFill>
              <a:latin typeface="+mj-lt"/>
            </a:endParaRPr>
          </a:p>
          <a:p>
            <a:pPr eaLnBrk="1" hangingPunct="1"/>
            <a:r>
              <a:rPr lang="ru-RU" sz="1400" b="1" dirty="0">
                <a:solidFill>
                  <a:schemeClr val="bg1"/>
                </a:solidFill>
              </a:rPr>
              <a:t>	Финализатор</a:t>
            </a:r>
            <a:r>
              <a:rPr lang="en-US" sz="1400" b="1" dirty="0">
                <a:solidFill>
                  <a:schemeClr val="bg1"/>
                </a:solidFill>
              </a:rPr>
              <a:t>:</a:t>
            </a:r>
            <a:r>
              <a:rPr lang="ru-RU" sz="1400" dirty="0">
                <a:solidFill>
                  <a:schemeClr val="bg1"/>
                </a:solidFill>
              </a:rPr>
              <a:t> Специальный метод предназначенный для освобождения ресурсов при 		удалении класса</a:t>
            </a:r>
            <a:r>
              <a:rPr lang="ru-RU" sz="1400" dirty="0" smtClean="0">
                <a:solidFill>
                  <a:schemeClr val="bg1"/>
                </a:solidFill>
              </a:rPr>
              <a:t>.</a:t>
            </a:r>
            <a:endParaRPr lang="ru-RU" sz="1400" dirty="0">
              <a:solidFill>
                <a:schemeClr val="bg1"/>
              </a:solidFill>
              <a:latin typeface="+mj-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chemeClr val="bg1"/>
                </a:solidFill>
              </a:rPr>
              <a:t>Именование классов</a:t>
            </a:r>
            <a:endParaRPr lang="en-US" dirty="0">
              <a:solidFill>
                <a:schemeClr val="bg1"/>
              </a:solidFill>
            </a:endParaRPr>
          </a:p>
        </p:txBody>
      </p:sp>
      <p:sp>
        <p:nvSpPr>
          <p:cNvPr id="3" name="Content Placeholder 2"/>
          <p:cNvSpPr>
            <a:spLocks noGrp="1"/>
          </p:cNvSpPr>
          <p:nvPr>
            <p:ph idx="1"/>
          </p:nvPr>
        </p:nvSpPr>
        <p:spPr/>
        <p:txBody>
          <a:bodyPr/>
          <a:lstStyle/>
          <a:p>
            <a:r>
              <a:rPr lang="ru-RU" dirty="0" smtClean="0">
                <a:solidFill>
                  <a:schemeClr val="bg1"/>
                </a:solidFill>
              </a:rPr>
              <a:t>Как правильно?</a:t>
            </a:r>
          </a:p>
          <a:p>
            <a:pPr lvl="1"/>
            <a:r>
              <a:rPr lang="ru-RU" dirty="0" smtClean="0">
                <a:solidFill>
                  <a:schemeClr val="bg1"/>
                </a:solidFill>
              </a:rPr>
              <a:t>Используйте </a:t>
            </a:r>
            <a:r>
              <a:rPr lang="en-US" dirty="0" err="1" smtClean="0">
                <a:solidFill>
                  <a:schemeClr val="bg1"/>
                </a:solidFill>
              </a:rPr>
              <a:t>UpperCamelCase</a:t>
            </a:r>
            <a:endParaRPr lang="ru-RU" dirty="0" smtClean="0">
              <a:solidFill>
                <a:schemeClr val="bg1"/>
              </a:solidFill>
            </a:endParaRPr>
          </a:p>
          <a:p>
            <a:r>
              <a:rPr lang="ru-RU" dirty="0" smtClean="0">
                <a:solidFill>
                  <a:schemeClr val="bg1"/>
                </a:solidFill>
              </a:rPr>
              <a:t>Как неправильно?</a:t>
            </a:r>
          </a:p>
          <a:p>
            <a:pPr lvl="1"/>
            <a:r>
              <a:rPr lang="ru-RU" dirty="0" smtClean="0">
                <a:solidFill>
                  <a:schemeClr val="bg1"/>
                </a:solidFill>
              </a:rPr>
              <a:t>Не давайте классам имена совпадающие с системными чтобы избежать путаницы</a:t>
            </a:r>
          </a:p>
          <a:p>
            <a:pPr lvl="1"/>
            <a:r>
              <a:rPr lang="ru-RU" dirty="0" smtClean="0">
                <a:solidFill>
                  <a:schemeClr val="bg1"/>
                </a:solidFill>
              </a:rPr>
              <a:t>Не используйте префиксы вроде </a:t>
            </a:r>
            <a:r>
              <a:rPr lang="en-US" dirty="0" smtClean="0">
                <a:solidFill>
                  <a:schemeClr val="bg1"/>
                </a:solidFill>
              </a:rPr>
              <a:t>C (Class) </a:t>
            </a:r>
            <a:r>
              <a:rPr lang="ru-RU" dirty="0" smtClean="0">
                <a:solidFill>
                  <a:schemeClr val="bg1"/>
                </a:solidFill>
              </a:rPr>
              <a:t>или </a:t>
            </a:r>
            <a:r>
              <a:rPr lang="en-US" dirty="0" smtClean="0">
                <a:solidFill>
                  <a:schemeClr val="bg1"/>
                </a:solidFill>
              </a:rPr>
              <a:t>T (Type)</a:t>
            </a:r>
            <a:r>
              <a:rPr lang="ru-RU" dirty="0" smtClean="0">
                <a:solidFill>
                  <a:schemeClr val="bg1"/>
                </a:solidFill>
              </a:rPr>
              <a:t> т.к. это избыточно</a:t>
            </a:r>
            <a:endParaRPr lang="en-US" dirty="0" smtClean="0">
              <a:solidFill>
                <a:schemeClr val="bg1"/>
              </a:solidFill>
            </a:endParaRPr>
          </a:p>
        </p:txBody>
      </p:sp>
    </p:spTree>
    <p:extLst>
      <p:ext uri="{BB962C8B-B14F-4D97-AF65-F5344CB8AC3E}">
        <p14:creationId xmlns:p14="http://schemas.microsoft.com/office/powerpoint/2010/main" val="4074193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19100" y="18864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r>
              <a:rPr lang="ru-RU" sz="2400" dirty="0" smtClean="0">
                <a:solidFill>
                  <a:schemeClr val="bg1"/>
                </a:solidFill>
                <a:cs typeface="Times New Roman" pitchFamily="18" charset="0"/>
              </a:rPr>
              <a:t>.</a:t>
            </a:r>
            <a:r>
              <a:rPr lang="en-US" sz="2400" dirty="0" smtClean="0">
                <a:solidFill>
                  <a:schemeClr val="bg1"/>
                </a:solidFill>
                <a:cs typeface="Times New Roman" pitchFamily="18" charset="0"/>
              </a:rPr>
              <a:t> </a:t>
            </a:r>
            <a:r>
              <a:rPr lang="ru-RU" sz="2400" dirty="0" smtClean="0">
                <a:solidFill>
                  <a:schemeClr val="bg1"/>
                </a:solidFill>
                <a:cs typeface="Times New Roman" pitchFamily="18" charset="0"/>
              </a:rPr>
              <a:t>Значения по умолчанию.</a:t>
            </a:r>
            <a:endParaRPr lang="en-US" sz="2400" dirty="0">
              <a:solidFill>
                <a:schemeClr val="bg1"/>
              </a:solidFill>
              <a:cs typeface="Times New Roman" pitchFamily="18" charset="0"/>
            </a:endParaRPr>
          </a:p>
        </p:txBody>
      </p:sp>
      <p:sp>
        <p:nvSpPr>
          <p:cNvPr id="5125" name="TextBox 6"/>
          <p:cNvSpPr txBox="1">
            <a:spLocks noChangeArrowheads="1"/>
          </p:cNvSpPr>
          <p:nvPr/>
        </p:nvSpPr>
        <p:spPr bwMode="auto">
          <a:xfrm>
            <a:off x="417984" y="692696"/>
            <a:ext cx="83080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Если полю класса не присвоить зн</a:t>
            </a:r>
            <a:r>
              <a:rPr lang="ru-RU" sz="1600" dirty="0">
                <a:solidFill>
                  <a:schemeClr val="bg1"/>
                </a:solidFill>
              </a:rPr>
              <a:t>а</a:t>
            </a:r>
            <a:r>
              <a:rPr lang="ru-RU" sz="1600" dirty="0" smtClean="0">
                <a:solidFill>
                  <a:schemeClr val="bg1"/>
                </a:solidFill>
              </a:rPr>
              <a:t>чение при объявлении или в конструкторе класса, то она будет иметь значение по умолчанию. </a:t>
            </a:r>
            <a:r>
              <a:rPr lang="ru-RU" sz="1600" dirty="0" smtClean="0">
                <a:solidFill>
                  <a:srgbClr val="FFFF00"/>
                </a:solidFill>
              </a:rPr>
              <a:t>Будьте особенно внимательны при работе со ссылочными (</a:t>
            </a:r>
            <a:r>
              <a:rPr lang="en-US" sz="1600" dirty="0" smtClean="0">
                <a:solidFill>
                  <a:srgbClr val="FFFF00"/>
                </a:solidFill>
              </a:rPr>
              <a:t>reference</a:t>
            </a:r>
            <a:r>
              <a:rPr lang="ru-RU" sz="1600" dirty="0" smtClean="0">
                <a:solidFill>
                  <a:srgbClr val="FFFF00"/>
                </a:solidFill>
              </a:rPr>
              <a:t>) типами!</a:t>
            </a:r>
            <a:endParaRPr lang="ru-RU" sz="1600" dirty="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026173847"/>
              </p:ext>
            </p:extLst>
          </p:nvPr>
        </p:nvGraphicFramePr>
        <p:xfrm>
          <a:off x="766800" y="1700808"/>
          <a:ext cx="7610400" cy="4681120"/>
        </p:xfrm>
        <a:graphic>
          <a:graphicData uri="http://schemas.openxmlformats.org/drawingml/2006/table">
            <a:tbl>
              <a:tblPr/>
              <a:tblGrid>
                <a:gridCol w="1273696"/>
                <a:gridCol w="6336704"/>
              </a:tblGrid>
              <a:tr h="247998">
                <a:tc>
                  <a:txBody>
                    <a:bodyPr/>
                    <a:lstStyle/>
                    <a:p>
                      <a:r>
                        <a:rPr lang="ru-RU" sz="1400" b="1" dirty="0" smtClean="0">
                          <a:solidFill>
                            <a:schemeClr val="tx1"/>
                          </a:solidFill>
                          <a:latin typeface="+mn-lt"/>
                        </a:rPr>
                        <a:t>Имя</a:t>
                      </a:r>
                      <a:r>
                        <a:rPr lang="ru-RU" sz="1400" b="1" baseline="0" dirty="0" smtClean="0">
                          <a:solidFill>
                            <a:schemeClr val="tx1"/>
                          </a:solidFill>
                          <a:latin typeface="+mn-lt"/>
                        </a:rPr>
                        <a:t> типа</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c>
                  <a:txBody>
                    <a:bodyPr/>
                    <a:lstStyle/>
                    <a:p>
                      <a:r>
                        <a:rPr lang="ru-RU" sz="1400" b="1" dirty="0" smtClean="0">
                          <a:solidFill>
                            <a:schemeClr val="tx1"/>
                          </a:solidFill>
                          <a:latin typeface="+mn-lt"/>
                        </a:rPr>
                        <a:t>Значение по умолчанию</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r>
              <a:tr h="247998">
                <a:tc>
                  <a:txBody>
                    <a:bodyPr/>
                    <a:lstStyle/>
                    <a:p>
                      <a:r>
                        <a:rPr lang="ru-RU" sz="1400" u="none" dirty="0" smtClean="0">
                          <a:solidFill>
                            <a:schemeClr val="tx1"/>
                          </a:solidFill>
                          <a:latin typeface="+mn-lt"/>
                        </a:rPr>
                        <a:t>ссылочный</a:t>
                      </a:r>
                      <a:r>
                        <a:rPr lang="ru-RU" sz="1400" u="none" baseline="0" dirty="0" smtClean="0">
                          <a:solidFill>
                            <a:schemeClr val="tx1"/>
                          </a:solidFill>
                          <a:latin typeface="+mn-lt"/>
                        </a:rPr>
                        <a:t> тип</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c>
                  <a:txBody>
                    <a:bodyPr/>
                    <a:lstStyle/>
                    <a:p>
                      <a:r>
                        <a:rPr lang="en-US" sz="1400" dirty="0" smtClean="0">
                          <a:solidFill>
                            <a:schemeClr val="tx1"/>
                          </a:solidFill>
                          <a:latin typeface="+mn-lt"/>
                        </a:rPr>
                        <a:t>null</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r>
              <a:tr h="247998">
                <a:tc>
                  <a:txBody>
                    <a:bodyPr/>
                    <a:lstStyle/>
                    <a:p>
                      <a:r>
                        <a:rPr lang="en-US" sz="1400" u="none" dirty="0" smtClean="0">
                          <a:solidFill>
                            <a:schemeClr val="tx1"/>
                          </a:solidFill>
                          <a:latin typeface="+mn-lt"/>
                        </a:rPr>
                        <a:t>bool</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false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char</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decimal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double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0.0D</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float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0.0F</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enum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a:t>
                      </a:r>
                      <a:r>
                        <a:rPr lang="en-US" sz="1400" dirty="0" smtClean="0">
                          <a:solidFill>
                            <a:schemeClr val="tx1"/>
                          </a:solidFill>
                          <a:latin typeface="+mn-lt"/>
                        </a:rPr>
                        <a:t> </a:t>
                      </a:r>
                      <a:r>
                        <a:rPr lang="ru-RU" sz="1400" dirty="0" smtClean="0">
                          <a:solidFill>
                            <a:schemeClr val="tx1"/>
                          </a:solidFill>
                          <a:latin typeface="+mn-lt"/>
                        </a:rPr>
                        <a:t>выражения </a:t>
                      </a:r>
                      <a:r>
                        <a:rPr lang="en-US" sz="1400" dirty="0" smtClean="0">
                          <a:solidFill>
                            <a:schemeClr val="tx1"/>
                          </a:solidFill>
                          <a:latin typeface="+mn-lt"/>
                        </a:rPr>
                        <a:t>(E)0</a:t>
                      </a:r>
                      <a:r>
                        <a:rPr lang="en-US" sz="1400" dirty="0">
                          <a:solidFill>
                            <a:schemeClr val="tx1"/>
                          </a:solidFill>
                          <a:latin typeface="+mn-lt"/>
                        </a:rPr>
                        <a:t>, </a:t>
                      </a:r>
                      <a:r>
                        <a:rPr lang="ru-RU" sz="1400" dirty="0" smtClean="0">
                          <a:solidFill>
                            <a:schemeClr val="tx1"/>
                          </a:solidFill>
                          <a:latin typeface="+mn-lt"/>
                        </a:rPr>
                        <a:t>где </a:t>
                      </a:r>
                      <a:r>
                        <a:rPr lang="en-US" sz="1400" dirty="0" smtClean="0">
                          <a:solidFill>
                            <a:schemeClr val="tx1"/>
                          </a:solidFill>
                          <a:latin typeface="+mn-lt"/>
                        </a:rPr>
                        <a:t>E </a:t>
                      </a:r>
                      <a:r>
                        <a:rPr lang="ru-RU" sz="1400" dirty="0" smtClean="0">
                          <a:solidFill>
                            <a:schemeClr val="tx1"/>
                          </a:solidFill>
                          <a:latin typeface="+mn-lt"/>
                        </a:rPr>
                        <a:t> </a:t>
                      </a:r>
                      <a:r>
                        <a:rPr lang="en-US" sz="1400" dirty="0" smtClean="0">
                          <a:solidFill>
                            <a:schemeClr val="tx1"/>
                          </a:solidFill>
                          <a:latin typeface="+mn-lt"/>
                        </a:rPr>
                        <a:t>enum </a:t>
                      </a:r>
                      <a:r>
                        <a:rPr lang="ru-RU" sz="1400" dirty="0" smtClean="0">
                          <a:solidFill>
                            <a:schemeClr val="tx1"/>
                          </a:solidFill>
                          <a:latin typeface="+mn-lt"/>
                        </a:rPr>
                        <a:t>тип.</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struct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 полученное после присвоения</a:t>
                      </a:r>
                      <a:r>
                        <a:rPr lang="ru-RU" sz="1400" baseline="0" dirty="0" smtClean="0">
                          <a:solidFill>
                            <a:schemeClr val="tx1"/>
                          </a:solidFill>
                          <a:latin typeface="+mn-lt"/>
                        </a:rPr>
                        <a:t> всем полям значения по умолчанию</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183559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4439</Words>
  <Application>Microsoft Office PowerPoint</Application>
  <PresentationFormat>On-screen Show (4:3)</PresentationFormat>
  <Paragraphs>1012</Paragraphs>
  <Slides>55</Slides>
  <Notes>0</Notes>
  <HiddenSlides>5</HiddenSlides>
  <MMClips>0</MMClips>
  <ScaleCrop>false</ScaleCrop>
  <HeadingPairs>
    <vt:vector size="4" baseType="variant">
      <vt:variant>
        <vt:lpstr>Theme</vt:lpstr>
      </vt:variant>
      <vt:variant>
        <vt:i4>4</vt:i4>
      </vt:variant>
      <vt:variant>
        <vt:lpstr>Slide Titles</vt:lpstr>
      </vt:variant>
      <vt:variant>
        <vt:i4>55</vt:i4>
      </vt:variant>
    </vt:vector>
  </HeadingPairs>
  <TitlesOfParts>
    <vt:vector size="59" baseType="lpstr">
      <vt:lpstr>Office Theme</vt:lpstr>
      <vt:lpstr>1_Office Theme</vt:lpstr>
      <vt:lpstr>bel-hard-training</vt:lpstr>
      <vt:lpstr>2_Office Theme</vt:lpstr>
      <vt:lpstr>PowerPoint Presentation</vt:lpstr>
      <vt:lpstr>PowerPoint Presentation</vt:lpstr>
      <vt:lpstr>Материалы для обучения</vt:lpstr>
      <vt:lpstr>ООП: Объектно-ориентированное программирование.</vt:lpstr>
      <vt:lpstr>Ссылочные (reference) и value типы class/struct</vt:lpstr>
      <vt:lpstr>PowerPoint Presentation</vt:lpstr>
      <vt:lpstr>Именование классов</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 6.0. Primary constructors</vt:lpstr>
      <vt:lpstr>PowerPoint Presentation</vt:lpstr>
      <vt:lpstr>Автоматические свойства (auto-properties)</vt:lpstr>
      <vt:lpstr>C# 6.0. Инициализция автоматических свойств</vt:lpstr>
      <vt:lpstr>C# 6.0. Expression Bodied Functions and Properties</vt:lpstr>
      <vt:lpstr>PowerPoint Presentation</vt:lpstr>
      <vt:lpstr>Point2D как class и struct</vt:lpstr>
      <vt:lpstr>Наследование</vt:lpstr>
      <vt:lpstr>Наследование и конструкторы</vt:lpstr>
      <vt:lpstr>PowerPoint Presentation</vt:lpstr>
      <vt:lpstr>Наследование. Модификатор доступа protected.</vt:lpstr>
      <vt:lpstr>PowerPoint Presentation</vt:lpstr>
      <vt:lpstr>PowerPoint Presentation</vt:lpstr>
      <vt:lpstr>PowerPoint Presentation</vt:lpstr>
      <vt:lpstr>PowerPoint Presentation</vt:lpstr>
      <vt:lpstr>PowerPoint Presentation</vt:lpstr>
      <vt:lpstr>Названия интерфейсов</vt:lpstr>
      <vt:lpstr>PowerPoint Presentation</vt:lpstr>
      <vt:lpstr>Полезные интерфейсы в .NET</vt:lpstr>
      <vt:lpstr>Чем отличается наследование класса от реализации интерфейса?</vt:lpstr>
      <vt:lpstr>Интерфейсы vs Абстрактные классы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Навигация по классам (типам)</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2015-05-27T10:47:55Z</dcterms:modified>
</cp:coreProperties>
</file>