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8" r:id="rId2"/>
    <p:sldId id="269" r:id="rId3"/>
    <p:sldId id="277" r:id="rId4"/>
    <p:sldId id="260" r:id="rId5"/>
    <p:sldId id="261" r:id="rId6"/>
    <p:sldId id="262" r:id="rId7"/>
    <p:sldId id="278" r:id="rId8"/>
    <p:sldId id="279" r:id="rId9"/>
    <p:sldId id="263" r:id="rId10"/>
    <p:sldId id="264" r:id="rId11"/>
    <p:sldId id="265" r:id="rId12"/>
    <p:sldId id="266" r:id="rId13"/>
    <p:sldId id="267" r:id="rId14"/>
    <p:sldId id="268" r:id="rId15"/>
    <p:sldId id="271" r:id="rId16"/>
    <p:sldId id="272" r:id="rId17"/>
    <p:sldId id="270" r:id="rId18"/>
    <p:sldId id="273" r:id="rId19"/>
    <p:sldId id="274" r:id="rId20"/>
    <p:sldId id="275" r:id="rId21"/>
    <p:sldId id="276"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05.09.2014</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05.09.2014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05.09.2014</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Принцип </a:t>
            </a:r>
            <a:r>
              <a:rPr lang="ru-RU" dirty="0"/>
              <a:t>единственной обязанности</a:t>
            </a:r>
            <a:endParaRPr lang="en-US" dirty="0"/>
          </a:p>
        </p:txBody>
      </p:sp>
      <p:sp>
        <p:nvSpPr>
          <p:cNvPr id="3" name="Content Placeholder 2"/>
          <p:cNvSpPr>
            <a:spLocks noGrp="1"/>
          </p:cNvSpPr>
          <p:nvPr>
            <p:ph idx="1"/>
          </p:nvPr>
        </p:nvSpPr>
        <p:spPr/>
        <p:txBody>
          <a:bodyPr>
            <a:normAutofit/>
          </a:bodyPr>
          <a:lstStyle/>
          <a:p>
            <a:r>
              <a:rPr lang="ru-RU" b="1" dirty="0"/>
              <a:t>Принцип единственной </a:t>
            </a:r>
            <a:r>
              <a:rPr lang="ru-RU" b="1" dirty="0" smtClean="0"/>
              <a:t>обязанности</a:t>
            </a:r>
            <a:r>
              <a:rPr lang="en-US" b="1" dirty="0" smtClean="0"/>
              <a:t> (Single Responsibility principle)</a:t>
            </a:r>
            <a:r>
              <a:rPr lang="en-US" dirty="0" smtClean="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4"/>
            </a:pPr>
            <a:r>
              <a:rPr lang="ru-RU" dirty="0"/>
              <a:t>Не </a:t>
            </a:r>
            <a:r>
              <a:rPr lang="ru-RU" dirty="0" smtClean="0"/>
              <a:t>повторяйся</a:t>
            </a:r>
            <a:r>
              <a:rPr lang="en-US" dirty="0" smtClean="0"/>
              <a:t>!</a:t>
            </a:r>
            <a:endParaRPr lang="en-US" dirty="0"/>
          </a:p>
        </p:txBody>
      </p:sp>
      <p:sp>
        <p:nvSpPr>
          <p:cNvPr id="3" name="Content Placeholder 2"/>
          <p:cNvSpPr>
            <a:spLocks noGrp="1"/>
          </p:cNvSpPr>
          <p:nvPr>
            <p:ph idx="1"/>
          </p:nvPr>
        </p:nvSpPr>
        <p:spPr/>
        <p:txBody>
          <a:bodyPr>
            <a:normAutofit/>
          </a:bodyPr>
          <a:lstStyle/>
          <a:p>
            <a:r>
              <a:rPr lang="ru-RU" b="1" dirty="0"/>
              <a:t>Не </a:t>
            </a:r>
            <a:r>
              <a:rPr lang="ru-RU" b="1" dirty="0" smtClean="0"/>
              <a:t>повторяйся</a:t>
            </a:r>
            <a:r>
              <a:rPr lang="en-US" b="1" dirty="0" smtClean="0"/>
              <a:t> (Don’t </a:t>
            </a:r>
            <a:r>
              <a:rPr lang="en-US" b="1" dirty="0"/>
              <a:t>repeat yourself </a:t>
            </a:r>
            <a:r>
              <a:rPr lang="en-US" b="1" dirty="0" smtClean="0"/>
              <a:t>- DRY</a:t>
            </a:r>
            <a:r>
              <a:rPr lang="en-US" b="1" dirty="0"/>
              <a:t>)</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(source) control (</a:t>
            </a:r>
            <a:r>
              <a:rPr lang="ru-RU" dirty="0" smtClean="0"/>
              <a:t>Система </a:t>
            </a:r>
            <a:r>
              <a:rPr lang="ru-RU" dirty="0"/>
              <a:t>управления </a:t>
            </a:r>
            <a:r>
              <a:rPr lang="ru-RU" dirty="0" smtClean="0"/>
              <a:t>версиями</a:t>
            </a:r>
            <a:r>
              <a:rPr lang="en-US" dirty="0" smtClean="0"/>
              <a:t>)</a:t>
            </a:r>
          </a:p>
          <a:p>
            <a:pPr lvl="1"/>
            <a:r>
              <a:rPr lang="en-US" dirty="0" smtClean="0"/>
              <a:t>VSS, TFS, Subversion, </a:t>
            </a:r>
            <a:r>
              <a:rPr lang="en-US" dirty="0" err="1" smtClean="0"/>
              <a:t>Git</a:t>
            </a:r>
            <a:r>
              <a:rPr lang="en-US" dirty="0" smtClean="0"/>
              <a:t>, Mercurial </a:t>
            </a:r>
            <a:r>
              <a:rPr lang="ru-RU" dirty="0" smtClean="0"/>
              <a:t>и т.д.</a:t>
            </a:r>
            <a:endParaRPr lang="en-US" dirty="0" smtClean="0"/>
          </a:p>
          <a:p>
            <a:r>
              <a:rPr lang="en-US" dirty="0" smtClean="0"/>
              <a:t>Test Driven Development (</a:t>
            </a:r>
            <a:r>
              <a:rPr lang="ru-RU" dirty="0" smtClean="0"/>
              <a:t>управляемое тестами)</a:t>
            </a:r>
          </a:p>
          <a:p>
            <a:pPr lvl="1"/>
            <a:r>
              <a:rPr lang="en-US" dirty="0" err="1" smtClean="0"/>
              <a:t>NUnit</a:t>
            </a:r>
            <a:r>
              <a:rPr lang="en-US" dirty="0" smtClean="0"/>
              <a:t>, </a:t>
            </a:r>
            <a:r>
              <a:rPr lang="en-US" dirty="0" err="1" smtClean="0"/>
              <a:t>XUnit</a:t>
            </a:r>
            <a:r>
              <a:rPr lang="en-US" dirty="0" smtClean="0"/>
              <a:t>, </a:t>
            </a:r>
            <a:r>
              <a:rPr lang="en-US" dirty="0" err="1" smtClean="0"/>
              <a:t>MSTest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Integration (CI)</a:t>
            </a:r>
          </a:p>
          <a:p>
            <a:pPr lvl="1"/>
            <a:r>
              <a:rPr lang="en-US" dirty="0" smtClean="0"/>
              <a:t>TFS, Team City, CC.NET</a:t>
            </a:r>
          </a:p>
          <a:p>
            <a:r>
              <a:rPr lang="en-US" dirty="0" smtClean="0"/>
              <a:t>Continuous Deployment</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a:t>
            </a:r>
            <a:r>
              <a:rPr lang="ru-RU" dirty="0" smtClean="0"/>
              <a:t>версий?</a:t>
            </a:r>
          </a:p>
          <a:p>
            <a:pPr marL="514350" indent="-514350">
              <a:buFont typeface="+mj-lt"/>
              <a:buAutoNum type="arabicPeriod"/>
            </a:pPr>
            <a:r>
              <a:rPr lang="ru-RU" dirty="0" smtClean="0"/>
              <a:t>Можете </a:t>
            </a:r>
            <a:r>
              <a:rPr lang="ru-RU" dirty="0"/>
              <a:t>ли вы собрать продукт за один </a:t>
            </a:r>
            <a:r>
              <a:rPr lang="ru-RU" dirty="0" smtClean="0"/>
              <a:t>шаг?</a:t>
            </a:r>
          </a:p>
          <a:p>
            <a:pPr marL="514350" indent="-514350">
              <a:buFont typeface="+mj-lt"/>
              <a:buAutoNum type="arabicPeriod"/>
            </a:pPr>
            <a:r>
              <a:rPr lang="ru-RU" dirty="0" smtClean="0"/>
              <a:t>Выполняете </a:t>
            </a:r>
            <a:r>
              <a:rPr lang="ru-RU" dirty="0"/>
              <a:t>ли вы ежедневные </a:t>
            </a:r>
            <a:r>
              <a:rPr lang="ru-RU" dirty="0" smtClean="0"/>
              <a:t>билды?</a:t>
            </a:r>
          </a:p>
          <a:p>
            <a:pPr marL="514350" indent="-514350">
              <a:buFont typeface="+mj-lt"/>
              <a:buAutoNum type="arabicPeriod"/>
            </a:pPr>
            <a:r>
              <a:rPr lang="ru-RU" dirty="0" smtClean="0"/>
              <a:t>Используете </a:t>
            </a:r>
            <a:r>
              <a:rPr lang="ru-RU" dirty="0"/>
              <a:t>ли вы базу данных </a:t>
            </a:r>
            <a:r>
              <a:rPr lang="ru-RU" dirty="0" smtClean="0"/>
              <a:t>ошибок?</a:t>
            </a:r>
          </a:p>
          <a:p>
            <a:pPr marL="514350" indent="-514350">
              <a:buFont typeface="+mj-lt"/>
              <a:buAutoNum type="arabicPeriod"/>
            </a:pPr>
            <a:r>
              <a:rPr lang="ru-RU" dirty="0" smtClean="0"/>
              <a:t>Исправляете </a:t>
            </a:r>
            <a:r>
              <a:rPr lang="ru-RU" dirty="0"/>
              <a:t>ли вы ошибки перед написанием нового </a:t>
            </a:r>
            <a:r>
              <a:rPr lang="ru-RU" dirty="0" smtClean="0"/>
              <a:t>кода?</a:t>
            </a:r>
          </a:p>
          <a:p>
            <a:pPr marL="514350" indent="-514350">
              <a:buFont typeface="+mj-lt"/>
              <a:buAutoNum type="arabicPeriod"/>
            </a:pPr>
            <a:r>
              <a:rPr lang="ru-RU" dirty="0" smtClean="0"/>
              <a:t>Есть </a:t>
            </a:r>
            <a:r>
              <a:rPr lang="ru-RU" dirty="0"/>
              <a:t>ли у вас актуальный план </a:t>
            </a:r>
            <a:r>
              <a:rPr lang="ru-RU" dirty="0" smtClean="0"/>
              <a:t>работ?</a:t>
            </a:r>
          </a:p>
          <a:p>
            <a:pPr marL="514350" indent="-514350">
              <a:buFont typeface="+mj-lt"/>
              <a:buAutoNum type="arabicPeriod"/>
            </a:pPr>
            <a:r>
              <a:rPr lang="ru-RU" dirty="0" smtClean="0"/>
              <a:t>Есть </a:t>
            </a:r>
            <a:r>
              <a:rPr lang="ru-RU" dirty="0"/>
              <a:t>ли у вас </a:t>
            </a:r>
            <a:r>
              <a:rPr lang="ru-RU" dirty="0" smtClean="0"/>
              <a:t>спецификация?</a:t>
            </a:r>
          </a:p>
          <a:p>
            <a:pPr marL="514350" indent="-514350">
              <a:buFont typeface="+mj-lt"/>
              <a:buAutoNum type="arabicPeriod"/>
            </a:pPr>
            <a:r>
              <a:rPr lang="ru-RU" dirty="0" smtClean="0"/>
              <a:t>Предоставлены </a:t>
            </a:r>
            <a:r>
              <a:rPr lang="ru-RU" dirty="0"/>
              <a:t>ли вашим программистам спокойные условия для </a:t>
            </a:r>
            <a:r>
              <a:rPr lang="ru-RU" dirty="0" smtClean="0"/>
              <a:t>работы?</a:t>
            </a:r>
          </a:p>
          <a:p>
            <a:pPr marL="514350" indent="-514350">
              <a:buFont typeface="+mj-lt"/>
              <a:buAutoNum type="arabicPeriod"/>
            </a:pPr>
            <a:r>
              <a:rPr lang="ru-RU" dirty="0" smtClean="0"/>
              <a:t>Используете </a:t>
            </a:r>
            <a:r>
              <a:rPr lang="ru-RU" dirty="0"/>
              <a:t>ли вы новейшее дорогое </a:t>
            </a:r>
            <a:r>
              <a:rPr lang="ru-RU" dirty="0" smtClean="0"/>
              <a:t>оборудование/ПО?</a:t>
            </a:r>
          </a:p>
          <a:p>
            <a:pPr marL="514350" indent="-514350">
              <a:buFont typeface="+mj-lt"/>
              <a:buAutoNum type="arabicPeriod"/>
            </a:pPr>
            <a:r>
              <a:rPr lang="ru-RU" dirty="0" smtClean="0"/>
              <a:t>Есть </a:t>
            </a:r>
            <a:r>
              <a:rPr lang="ru-RU" dirty="0"/>
              <a:t>ли у вас </a:t>
            </a:r>
            <a:r>
              <a:rPr lang="ru-RU" dirty="0" smtClean="0"/>
              <a:t>тестеры?</a:t>
            </a:r>
          </a:p>
          <a:p>
            <a:pPr marL="514350" indent="-514350">
              <a:buFont typeface="+mj-lt"/>
              <a:buAutoNum type="arabicPeriod"/>
            </a:pPr>
            <a:r>
              <a:rPr lang="ru-RU" dirty="0" smtClean="0"/>
              <a:t>Пишут </a:t>
            </a:r>
            <a:r>
              <a:rPr lang="ru-RU" dirty="0"/>
              <a:t>ли кандидаты на работу код во время </a:t>
            </a:r>
            <a:r>
              <a:rPr lang="ru-RU" dirty="0" smtClean="0"/>
              <a:t>собеседования?</a:t>
            </a:r>
          </a:p>
          <a:p>
            <a:pPr marL="514350" indent="-514350">
              <a:buFont typeface="+mj-lt"/>
              <a:buAutoNum type="arabicPeriod"/>
            </a:pPr>
            <a:r>
              <a:rPr lang="ru-RU" dirty="0" smtClean="0"/>
              <a:t>Проводите </a:t>
            </a:r>
            <a:r>
              <a:rPr lang="ru-RU" dirty="0"/>
              <a:t>ли вы коридорное тестирование удобства использования программ? </a:t>
            </a:r>
            <a:endParaRPr lang="ru-RU" dirty="0" smtClean="0"/>
          </a:p>
          <a:p>
            <a:pPr marL="0" indent="0">
              <a:buNone/>
            </a:pPr>
            <a:endParaRPr lang="ru-RU" dirty="0" smtClean="0"/>
          </a:p>
          <a:p>
            <a:pPr marL="0" indent="0">
              <a:buNone/>
            </a:pPr>
            <a:r>
              <a:rPr lang="en-US" dirty="0">
                <a:hlinkClick r:id="rId2"/>
              </a:rPr>
              <a:t>http://russian.joelonsoftware.com/Articles/TheJoelTest.html</a:t>
            </a:r>
            <a:endParaRPr lang="ru-RU" dirty="0"/>
          </a:p>
          <a:p>
            <a:pPr marL="0" indent="0">
              <a:buNone/>
            </a:pPr>
            <a:r>
              <a:rPr lang="en-US" dirty="0">
                <a:hlinkClick r:id="rId3"/>
              </a:rPr>
              <a:t>http://</a:t>
            </a:r>
            <a:r>
              <a:rPr lang="en-US" dirty="0" smtClean="0">
                <a:hlinkClick r:id="rId3"/>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a:t>
            </a:r>
            <a:r>
              <a:rPr lang="en-US" dirty="0" smtClean="0">
                <a:solidFill>
                  <a:schemeClr val="bg1"/>
                </a:solidFill>
                <a:hlinkClick r:id="rId2"/>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3"/>
              </a:rPr>
              <a:t>http://belhard.nullptr.ru</a:t>
            </a:r>
            <a:r>
              <a:rPr lang="en-US" dirty="0" smtClean="0">
                <a:solidFill>
                  <a:schemeClr val="bg1"/>
                </a:solidFill>
                <a:hlinkClick r:id="rId3"/>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Основополагающие принципы</a:t>
            </a:r>
          </a:p>
        </p:txBody>
      </p:sp>
      <p:sp>
        <p:nvSpPr>
          <p:cNvPr id="3" name="Content Placeholder 2"/>
          <p:cNvSpPr>
            <a:spLocks noGrp="1"/>
          </p:cNvSpPr>
          <p:nvPr>
            <p:ph idx="1"/>
          </p:nvPr>
        </p:nvSpPr>
        <p:spPr/>
        <p:txBody>
          <a:bodyPr/>
          <a:lstStyle/>
          <a:p>
            <a:r>
              <a:rPr lang="en-US" dirty="0" smtClean="0"/>
              <a:t>SOLID</a:t>
            </a:r>
          </a:p>
          <a:p>
            <a:r>
              <a:rPr lang="ru-RU" dirty="0" smtClean="0"/>
              <a:t>Разделение </a:t>
            </a:r>
            <a:r>
              <a:rPr lang="ru-RU" dirty="0" smtClean="0"/>
              <a:t>ответственности</a:t>
            </a:r>
          </a:p>
          <a:p>
            <a:r>
              <a:rPr lang="ru-RU" dirty="0"/>
              <a:t>Принцип единственной </a:t>
            </a:r>
            <a:r>
              <a:rPr lang="ru-RU" dirty="0" smtClean="0"/>
              <a:t>обязанности</a:t>
            </a:r>
          </a:p>
          <a:p>
            <a:r>
              <a:rPr lang="en-US" dirty="0"/>
              <a:t>Principle of Least </a:t>
            </a:r>
            <a:r>
              <a:rPr lang="en-US" dirty="0" smtClean="0"/>
              <a:t>Knowledge</a:t>
            </a:r>
            <a:endParaRPr lang="ru-RU" dirty="0" smtClean="0"/>
          </a:p>
          <a:p>
            <a:r>
              <a:rPr lang="ru-RU" dirty="0"/>
              <a:t>Не </a:t>
            </a:r>
            <a:r>
              <a:rPr lang="ru-RU" dirty="0" smtClean="0"/>
              <a:t>повторяйся</a:t>
            </a:r>
          </a:p>
          <a:p>
            <a:r>
              <a:rPr lang="en-US" dirty="0"/>
              <a:t>Minimize upfront </a:t>
            </a:r>
            <a:r>
              <a:rPr lang="en-US" dirty="0" smtClean="0"/>
              <a:t>design</a:t>
            </a:r>
            <a:endParaRPr lang="ru-RU" dirty="0" smtClean="0"/>
          </a:p>
          <a:p>
            <a:endParaRPr lang="ru-RU" dirty="0" smtClean="0"/>
          </a:p>
          <a:p>
            <a:endParaRPr lang="ru-RU" dirty="0" smtClean="0"/>
          </a:p>
          <a:p>
            <a:endParaRPr lang="ru-RU" dirty="0" smtClean="0"/>
          </a:p>
          <a:p>
            <a:endParaRPr lang="ru-RU" dirty="0"/>
          </a:p>
        </p:txBody>
      </p:sp>
    </p:spTree>
    <p:extLst>
      <p:ext uri="{BB962C8B-B14F-4D97-AF65-F5344CB8AC3E}">
        <p14:creationId xmlns:p14="http://schemas.microsoft.com/office/powerpoint/2010/main" val="4278079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562738248"/>
              </p:ext>
            </p:extLst>
          </p:nvPr>
        </p:nvGraphicFramePr>
        <p:xfrm>
          <a:off x="457200" y="1378457"/>
          <a:ext cx="8219256" cy="5146887"/>
        </p:xfrm>
        <a:graphic>
          <a:graphicData uri="http://schemas.openxmlformats.org/drawingml/2006/table">
            <a:tbl>
              <a:tblPr firstRow="1" bandRow="1">
                <a:tableStyleId>{5C22544A-7EE6-4342-B048-85BDC9FD1C3A}</a:tableStyleId>
              </a:tblPr>
              <a:tblGrid>
                <a:gridCol w="905704"/>
                <a:gridCol w="3209096"/>
                <a:gridCol w="4104456"/>
              </a:tblGrid>
              <a:tr h="760806">
                <a:tc>
                  <a:txBody>
                    <a:bodyPr/>
                    <a:lstStyle/>
                    <a:p>
                      <a:pPr algn="ctr"/>
                      <a:r>
                        <a:rPr lang="en-US" sz="2400" b="1" dirty="0" smtClean="0">
                          <a:solidFill>
                            <a:srgbClr val="002060"/>
                          </a:solidFill>
                        </a:rPr>
                        <a:t>S</a:t>
                      </a:r>
                      <a:endParaRPr lang="ru-RU" sz="2400" b="1" dirty="0" smtClean="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smtClean="0">
                          <a:solidFill>
                            <a:srgbClr val="002060"/>
                          </a:solidFill>
                        </a:rPr>
                        <a:t>Single responsibility principle</a:t>
                      </a:r>
                      <a:endParaRPr lang="en-US" sz="1600" b="0" i="1" dirty="0" smtClean="0">
                        <a:solidFill>
                          <a:srgbClr val="002060"/>
                        </a:solidFill>
                      </a:endParaRPr>
                    </a:p>
                    <a:p>
                      <a:r>
                        <a:rPr lang="ru-RU" sz="1600" b="0" i="1" dirty="0" smtClean="0">
                          <a:solidFill>
                            <a:srgbClr val="002060"/>
                          </a:solidFill>
                        </a:rPr>
                        <a:t>Принцип единственной обязанности</a:t>
                      </a:r>
                      <a:endParaRPr lang="ru-RU" sz="1600" b="0" i="1"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smtClean="0">
                          <a:solidFill>
                            <a:srgbClr val="002060"/>
                          </a:solidFill>
                        </a:rPr>
                        <a:t>На каждый класс должна быть возложена одна единственная обязанность.</a:t>
                      </a:r>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r>
              <a:tr h="760806">
                <a:tc>
                  <a:txBody>
                    <a:bodyPr/>
                    <a:lstStyle/>
                    <a:p>
                      <a:pPr algn="ctr"/>
                      <a:r>
                        <a:rPr lang="en-US" sz="2400" b="1" dirty="0" smtClean="0">
                          <a:solidFill>
                            <a:srgbClr val="002060"/>
                          </a:solidFill>
                        </a:rPr>
                        <a:t>O</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smtClean="0">
                          <a:solidFill>
                            <a:srgbClr val="002060"/>
                          </a:solidFill>
                        </a:rPr>
                        <a:t>Open/closed principle</a:t>
                      </a:r>
                      <a:r>
                        <a:rPr lang="en-US" sz="1600" b="0" i="1" dirty="0" smtClean="0">
                          <a:solidFill>
                            <a:srgbClr val="002060"/>
                          </a:solidFill>
                        </a:rPr>
                        <a:t/>
                      </a:r>
                      <a:br>
                        <a:rPr lang="en-US" sz="1600" b="0" i="1" dirty="0" smtClean="0">
                          <a:solidFill>
                            <a:srgbClr val="002060"/>
                          </a:solidFill>
                        </a:rPr>
                      </a:br>
                      <a:r>
                        <a:rPr lang="ru-RU" sz="1600" b="0" i="1" dirty="0" smtClean="0">
                          <a:solidFill>
                            <a:srgbClr val="002060"/>
                          </a:solidFill>
                        </a:rPr>
                        <a:t>Принцип открытости/закрытости</a:t>
                      </a:r>
                      <a:endParaRPr lang="ru-RU" sz="1600" b="0" i="1"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smtClean="0">
                          <a:solidFill>
                            <a:srgbClr val="002060"/>
                          </a:solidFill>
                        </a:rPr>
                        <a:t>Программные сущности должны быть открыты для расширения, но закрыты для изменения.</a:t>
                      </a:r>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r>
              <a:tr h="986230">
                <a:tc>
                  <a:txBody>
                    <a:bodyPr/>
                    <a:lstStyle/>
                    <a:p>
                      <a:pPr algn="ctr"/>
                      <a:r>
                        <a:rPr lang="ru-RU" sz="2400" b="1" dirty="0" smtClean="0">
                          <a:solidFill>
                            <a:srgbClr val="002060"/>
                          </a:solidFill>
                        </a:rPr>
                        <a:t>L</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smtClean="0">
                          <a:solidFill>
                            <a:srgbClr val="002060"/>
                          </a:solidFill>
                        </a:rPr>
                        <a:t>Liskov substitution principle</a:t>
                      </a:r>
                      <a:r>
                        <a:rPr lang="en-US" sz="1600" b="0" i="1" dirty="0" smtClean="0">
                          <a:solidFill>
                            <a:srgbClr val="002060"/>
                          </a:solidFill>
                        </a:rPr>
                        <a:t/>
                      </a:r>
                      <a:br>
                        <a:rPr lang="en-US" sz="1600" b="0" i="1" dirty="0" smtClean="0">
                          <a:solidFill>
                            <a:srgbClr val="002060"/>
                          </a:solidFill>
                        </a:rPr>
                      </a:br>
                      <a:r>
                        <a:rPr lang="ru-RU" sz="1600" b="0" i="1" dirty="0" smtClean="0">
                          <a:solidFill>
                            <a:srgbClr val="002060"/>
                          </a:solidFill>
                        </a:rPr>
                        <a:t>Принцип подстановки Барбары Лисков</a:t>
                      </a:r>
                      <a:endParaRPr lang="ru-RU" sz="1600" b="0" i="1"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dirty="0" smtClean="0">
                          <a:solidFill>
                            <a:srgbClr val="002060"/>
                          </a:solidFill>
                        </a:rPr>
                        <a:t>Объекты в программе могут быть заменены их наследниками без изменения свойств программы. См. также контрактное программирование.</a:t>
                      </a:r>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r>
              <a:tr h="760806">
                <a:tc>
                  <a:txBody>
                    <a:bodyPr/>
                    <a:lstStyle/>
                    <a:p>
                      <a:pPr algn="ctr"/>
                      <a:r>
                        <a:rPr lang="ru-RU" sz="2400" b="1" dirty="0" smtClean="0">
                          <a:solidFill>
                            <a:srgbClr val="002060"/>
                          </a:solidFill>
                        </a:rPr>
                        <a:t>I   	</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smtClean="0">
                          <a:solidFill>
                            <a:srgbClr val="002060"/>
                          </a:solidFill>
                        </a:rPr>
                        <a:t>Interface segregation principle</a:t>
                      </a:r>
                      <a:r>
                        <a:rPr lang="en-US" sz="1600" b="0" i="1" dirty="0" smtClean="0">
                          <a:solidFill>
                            <a:srgbClr val="002060"/>
                          </a:solidFill>
                        </a:rPr>
                        <a:t/>
                      </a:r>
                      <a:br>
                        <a:rPr lang="en-US" sz="1600" b="0" i="1" dirty="0" smtClean="0">
                          <a:solidFill>
                            <a:srgbClr val="002060"/>
                          </a:solidFill>
                        </a:rPr>
                      </a:br>
                      <a:r>
                        <a:rPr lang="ru-RU" sz="1600" b="0" i="1" dirty="0" smtClean="0">
                          <a:solidFill>
                            <a:srgbClr val="002060"/>
                          </a:solidFill>
                        </a:rPr>
                        <a:t>Принцип разделения интерфейса</a:t>
                      </a:r>
                      <a:endParaRPr lang="ru-RU" sz="1600" b="0" i="1"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smtClean="0">
                          <a:solidFill>
                            <a:srgbClr val="002060"/>
                          </a:solidFill>
                        </a:rPr>
                        <a:t>Много специализированных интерфейсов лучше, чем один универсальный.</a:t>
                      </a:r>
                    </a:p>
                    <a:p>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r>
              <a:tr h="1611207">
                <a:tc>
                  <a:txBody>
                    <a:bodyPr/>
                    <a:lstStyle/>
                    <a:p>
                      <a:pPr algn="ctr"/>
                      <a:r>
                        <a:rPr lang="en-US" sz="2400" b="1" dirty="0" smtClean="0">
                          <a:solidFill>
                            <a:srgbClr val="002060"/>
                          </a:solidFill>
                        </a:rPr>
                        <a:t>D</a:t>
                      </a:r>
                      <a:endParaRPr lang="ru-RU" sz="2400" b="1" dirty="0">
                        <a:solidFill>
                          <a:srgbClr val="00206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1600" b="0" i="1" dirty="0" smtClean="0">
                          <a:solidFill>
                            <a:srgbClr val="002060"/>
                          </a:solidFill>
                        </a:rPr>
                        <a:t>Dependency inversion principle</a:t>
                      </a:r>
                      <a:r>
                        <a:rPr lang="en-US" sz="1600" b="0" i="1" dirty="0" smtClean="0">
                          <a:solidFill>
                            <a:srgbClr val="002060"/>
                          </a:solidFill>
                        </a:rPr>
                        <a:t/>
                      </a:r>
                      <a:br>
                        <a:rPr lang="en-US" sz="1600" b="0" i="1" dirty="0" smtClean="0">
                          <a:solidFill>
                            <a:srgbClr val="002060"/>
                          </a:solidFill>
                        </a:rPr>
                      </a:br>
                      <a:r>
                        <a:rPr lang="ru-RU" sz="1600" b="0" i="1" dirty="0" smtClean="0">
                          <a:solidFill>
                            <a:srgbClr val="002060"/>
                          </a:solidFill>
                        </a:rPr>
                        <a:t>Принцип инверсии зависимостей</a:t>
                      </a:r>
                      <a:endParaRPr lang="ru-RU" sz="1600" b="0" i="1"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b="0" dirty="0" smtClean="0">
                          <a:solidFill>
                            <a:srgbClr val="002060"/>
                          </a:solidFill>
                        </a:rPr>
                        <a:t>Зависимости внутри системы строятся на основе абстракций. Модули верхнего уровня не зависят от модулей нижнего уровня.</a:t>
                      </a:r>
                      <a:r>
                        <a:rPr lang="en-US" sz="1600" b="0" baseline="0" dirty="0" smtClean="0">
                          <a:solidFill>
                            <a:srgbClr val="002060"/>
                          </a:solidFill>
                        </a:rPr>
                        <a:t> </a:t>
                      </a:r>
                      <a:r>
                        <a:rPr lang="ru-RU" sz="1600" b="0" dirty="0" smtClean="0">
                          <a:solidFill>
                            <a:srgbClr val="002060"/>
                          </a:solidFill>
                        </a:rPr>
                        <a:t>Абстракции не должны зависеть от деталей. Детали должны зависеть от абстракций.</a:t>
                      </a:r>
                      <a:endParaRPr lang="ru-RU" sz="1600" b="0" dirty="0">
                        <a:solidFill>
                          <a:srgbClr val="002060"/>
                        </a:solidFill>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639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ru-RU" dirty="0"/>
              <a:t>Разделение ответственности </a:t>
            </a:r>
            <a:endParaRPr lang="en-US" dirty="0"/>
          </a:p>
        </p:txBody>
      </p:sp>
      <p:sp>
        <p:nvSpPr>
          <p:cNvPr id="3" name="Content Placeholder 2"/>
          <p:cNvSpPr>
            <a:spLocks noGrp="1"/>
          </p:cNvSpPr>
          <p:nvPr>
            <p:ph idx="1"/>
          </p:nvPr>
        </p:nvSpPr>
        <p:spPr/>
        <p:txBody>
          <a:bodyPr>
            <a:normAutofit fontScale="92500" lnSpcReduction="10000"/>
          </a:bodyPr>
          <a:lstStyle/>
          <a:p>
            <a:r>
              <a:rPr lang="ru-RU" b="1" dirty="0"/>
              <a:t>Разделение </a:t>
            </a:r>
            <a:r>
              <a:rPr lang="ru-RU" b="1" dirty="0" smtClean="0"/>
              <a:t>ответственности</a:t>
            </a:r>
            <a:r>
              <a:rPr lang="en-US" b="1" dirty="0" smtClean="0"/>
              <a:t> (Separation of concerns)</a:t>
            </a:r>
            <a:r>
              <a:rPr lang="en-US" dirty="0" smtClean="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endParaRPr lang="en-US" dirty="0"/>
          </a:p>
        </p:txBody>
      </p:sp>
    </p:spTree>
    <p:extLst>
      <p:ext uri="{BB962C8B-B14F-4D97-AF65-F5344CB8AC3E}">
        <p14:creationId xmlns:p14="http://schemas.microsoft.com/office/powerpoint/2010/main" val="2765666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712</Words>
  <Application>Microsoft Office PowerPoint</Application>
  <PresentationFormat>On-screen Show (4:3)</PresentationFormat>
  <Paragraphs>90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vt:lpstr>
      <vt:lpstr>SOLID</vt:lpstr>
      <vt:lpstr>Разделение ответственности </vt:lpstr>
      <vt:lpstr>Типичная архитектура</vt:lpstr>
      <vt:lpstr>Принцип единственной обязанности</vt:lpstr>
      <vt:lpstr>Основополагающие принципы</vt:lpstr>
      <vt:lpstr>Не повторяйся!</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2014-09-05T15:03:19Z</dcterms:modified>
</cp:coreProperties>
</file>