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sldIdLst>
    <p:sldId id="256" r:id="rId3"/>
    <p:sldId id="290" r:id="rId4"/>
    <p:sldId id="293" r:id="rId5"/>
    <p:sldId id="294" r:id="rId6"/>
    <p:sldId id="297" r:id="rId7"/>
    <p:sldId id="284" r:id="rId8"/>
    <p:sldId id="259" r:id="rId9"/>
    <p:sldId id="260" r:id="rId10"/>
    <p:sldId id="291" r:id="rId11"/>
    <p:sldId id="285" r:id="rId12"/>
    <p:sldId id="286" r:id="rId13"/>
    <p:sldId id="261" r:id="rId14"/>
    <p:sldId id="262" r:id="rId15"/>
    <p:sldId id="263" r:id="rId16"/>
    <p:sldId id="264" r:id="rId17"/>
    <p:sldId id="265" r:id="rId18"/>
    <p:sldId id="282" r:id="rId19"/>
    <p:sldId id="266" r:id="rId20"/>
    <p:sldId id="279" r:id="rId21"/>
    <p:sldId id="280" r:id="rId22"/>
    <p:sldId id="287" r:id="rId23"/>
    <p:sldId id="267" r:id="rId24"/>
    <p:sldId id="296" r:id="rId25"/>
    <p:sldId id="295" r:id="rId26"/>
    <p:sldId id="278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92" r:id="rId38"/>
    <p:sldId id="28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>
      <p:cViewPr>
        <p:scale>
          <a:sx n="100" d="100"/>
          <a:sy n="100" d="100"/>
        </p:scale>
        <p:origin x="-225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14.02.2013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t>14.02.2013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14.02.2013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learning/en/us/book.aspx?ID=13874&amp;Locale=en-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articles/Unicod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dotnet/" TargetMode="External"/><Relationship Id="rId7" Type="http://schemas.openxmlformats.org/officeDocument/2006/relationships/hyperlink" Target="http://blackrabbitcoder.net/category/1198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pfxteam/" TargetMode="External"/><Relationship Id="rId5" Type="http://schemas.openxmlformats.org/officeDocument/2006/relationships/hyperlink" Target="http://blogs.msdn.com/b/adonet/" TargetMode="External"/><Relationship Id="rId4" Type="http://schemas.openxmlformats.org/officeDocument/2006/relationships/hyperlink" Target="http://blogs.msdn.com/b/bcltea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euler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x4fun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jetbrains.com/resharp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Версии </a:t>
            </a:r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</a:t>
            </a:r>
            <a:r>
              <a:rPr lang="en-US" sz="3200" dirty="0" smtClean="0">
                <a:solidFill>
                  <a:schemeClr val="bg1"/>
                </a:solidFill>
              </a:rPr>
              <a:t>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является управляемым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Just In Time - </a:t>
            </a:r>
            <a:r>
              <a:rPr lang="ru-RU" dirty="0"/>
              <a:t>компилятор</a:t>
            </a:r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IL </a:t>
            </a:r>
            <a:r>
              <a:rPr lang="en-US" dirty="0" err="1" smtClean="0">
                <a:solidFill>
                  <a:schemeClr val="bg1"/>
                </a:solidFill>
              </a:rPr>
              <a:t>Dasm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http://www.jetbrains.com/decompiler/</a:t>
            </a: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CLR </a:t>
            </a:r>
            <a:r>
              <a:rPr lang="ru-RU" dirty="0">
                <a:solidFill>
                  <a:schemeClr val="bg1"/>
                </a:solidFill>
              </a:rPr>
              <a:t>via C#. Программирование на платформе Microsoft .NET Framework 4.0 на языке C# (CLR via C#, Third Edition)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oz.by/books/more1028671.html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  <a:hlinkClick r:id="rId3"/>
              </a:rPr>
              <a:t>http</a:t>
            </a:r>
            <a:r>
              <a:rPr lang="ru-RU" u="sng">
                <a:solidFill>
                  <a:schemeClr val="bg1"/>
                </a:solidFill>
                <a:hlinkClick r:id="rId3"/>
              </a:rPr>
              <a:t>://</a:t>
            </a:r>
            <a:r>
              <a:rPr lang="ru-RU" u="sng" smtClean="0">
                <a:solidFill>
                  <a:schemeClr val="bg1"/>
                </a:solidFill>
                <a:hlinkClick r:id="rId3"/>
              </a:rPr>
              <a:t>www.microsoft.com/learning/en/us/book.aspx?ID=13874&amp;Locale=en-us</a:t>
            </a:r>
            <a:r>
              <a:rPr lang="ru-RU" u="sng" dirty="0" smtClean="0">
                <a:solidFill>
                  <a:schemeClr val="bg1"/>
                </a:solidFill>
              </a:rPr>
              <a:t/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>
                <a:solidFill>
                  <a:schemeClr val="bg1"/>
                </a:solidFill>
              </a:rPr>
              <a:t>программирования C# 2010 и платформа .NET </a:t>
            </a:r>
            <a:r>
              <a:rPr lang="ru-RU" dirty="0" smtClean="0">
                <a:solidFill>
                  <a:schemeClr val="bg1"/>
                </a:solidFill>
              </a:rPr>
              <a:t>4.0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</a:t>
            </a:r>
            <a:r>
              <a:rPr lang="ru-RU" dirty="0">
                <a:solidFill>
                  <a:schemeClr val="bg1"/>
                </a:solidFill>
              </a:rPr>
              <a:t>Троелсен (Andrew </a:t>
            </a:r>
            <a:r>
              <a:rPr lang="ru-RU" dirty="0" smtClean="0">
                <a:solidFill>
                  <a:schemeClr val="bg1"/>
                </a:solidFill>
              </a:rPr>
              <a:t>Troelsen)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u="sng" dirty="0" smtClean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u="sng" dirty="0">
                <a:solidFill>
                  <a:schemeClr val="bg1"/>
                </a:solidFill>
              </a:rPr>
              <a:t>http://</a:t>
            </a:r>
            <a:r>
              <a:rPr lang="ru-RU" u="sng" dirty="0" smtClean="0">
                <a:solidFill>
                  <a:schemeClr val="bg1"/>
                </a:solidFill>
              </a:rPr>
              <a:t>www.apress.com/9781430225492</a:t>
            </a:r>
            <a:br>
              <a:rPr lang="ru-RU" u="sng" dirty="0" smtClean="0">
                <a:solidFill>
                  <a:schemeClr val="bg1"/>
                </a:solidFill>
              </a:rPr>
            </a:br>
            <a:endParaRPr lang="ru-RU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dirty="0">
                <a:solidFill>
                  <a:schemeClr val="bg1"/>
                </a:solidFill>
              </a:rPr>
              <a:t># Language </a:t>
            </a:r>
            <a:r>
              <a:rPr lang="en-US" dirty="0" smtClean="0">
                <a:solidFill>
                  <a:schemeClr val="bg1"/>
                </a:solidFill>
              </a:rPr>
              <a:t>Specification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"C</a:t>
            </a:r>
            <a:r>
              <a:rPr lang="en-US" dirty="0">
                <a:solidFill>
                  <a:schemeClr val="bg1"/>
                </a:solidFill>
              </a:rPr>
              <a:t>:\Program Files (x86)\Microsoft Visual Studio 11.0\VC#\Specifications\1033\ </a:t>
            </a:r>
            <a:r>
              <a:rPr lang="en-US" dirty="0" err="1">
                <a:solidFill>
                  <a:schemeClr val="bg1"/>
                </a:solidFill>
              </a:rPr>
              <a:t>CSharp</a:t>
            </a:r>
            <a:r>
              <a:rPr lang="en-US" dirty="0">
                <a:solidFill>
                  <a:schemeClr val="bg1"/>
                </a:solidFill>
              </a:rPr>
              <a:t> Language Specification.doc </a:t>
            </a:r>
            <a:r>
              <a:rPr lang="en-US" dirty="0" smtClean="0">
                <a:solidFill>
                  <a:schemeClr val="bg1"/>
                </a:solidFill>
              </a:rPr>
              <a:t>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60961"/>
              </p:ext>
            </p:extLst>
          </p:nvPr>
        </p:nvGraphicFramePr>
        <p:xfrm>
          <a:off x="467544" y="620688"/>
          <a:ext cx="8229599" cy="5941000"/>
        </p:xfrm>
        <a:graphic>
          <a:graphicData uri="http://schemas.openxmlformats.org/drawingml/2006/table">
            <a:tbl>
              <a:tblPr/>
              <a:tblGrid>
                <a:gridCol w="1728192"/>
                <a:gridCol w="1512168"/>
                <a:gridCol w="4989239"/>
              </a:tblGrid>
              <a:tr h="683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Типы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System.Tuple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 smtClean="0">
                <a:solidFill>
                  <a:schemeClr val="bg1"/>
                </a:solidFill>
              </a:rPr>
              <a:t>кортеж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99288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тип, но!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Значение </a:t>
            </a:r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Каждая операция создает новый экземпляр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Absolute Minimum Every Software Developer Absolutely, Positively Must Know About Unicode and Character Sets (No Excuses</a:t>
            </a:r>
            <a:r>
              <a:rPr lang="en-US" dirty="0" smtClean="0">
                <a:solidFill>
                  <a:schemeClr val="bg1"/>
                </a:solidFill>
              </a:rPr>
              <a:t>!)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www.joelonsoftware.com/articles/Unicode.html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При </a:t>
            </a:r>
            <a:r>
              <a:rPr lang="ru-RU" dirty="0">
                <a:solidFill>
                  <a:schemeClr val="bg1"/>
                </a:solidFill>
              </a:rPr>
              <a:t>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n, \r, \t, \</a:t>
            </a:r>
            <a:r>
              <a:rPr lang="en-US" dirty="0" err="1" smtClean="0">
                <a:solidFill>
                  <a:schemeClr val="bg1"/>
                </a:solidFill>
              </a:rPr>
              <a:t>uXXXX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вместо </a:t>
            </a:r>
            <a:r>
              <a:rPr lang="en-US" dirty="0" smtClean="0">
                <a:solidFill>
                  <a:schemeClr val="bg1"/>
                </a:solidFill>
              </a:rPr>
              <a:t>\r</a:t>
            </a:r>
            <a:r>
              <a:rPr lang="ru-RU" dirty="0" smtClean="0">
                <a:solidFill>
                  <a:schemeClr val="bg1"/>
                </a:solidFill>
              </a:rPr>
              <a:t>\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Осторожно с \0 (</a:t>
            </a:r>
            <a:r>
              <a:rPr lang="en-US" dirty="0" smtClean="0">
                <a:solidFill>
                  <a:schemeClr val="bg1"/>
                </a:solidFill>
              </a:rPr>
              <a:t>null character)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String.Intern</a:t>
            </a:r>
            <a:r>
              <a:rPr lang="en-US" dirty="0" smtClean="0">
                <a:solidFill>
                  <a:schemeClr val="bg1"/>
                </a:solidFill>
              </a:rPr>
              <a:t>(string)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1219200" y="838200"/>
            <a:ext cx="754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шестнадцатеричный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приоритетов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 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unswer(yes\\no\\maybe):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Console.WriteLine("Canseled!");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unswer! Tru 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Console.WriteLine("Fatal ERROR!");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readonly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&gt;[]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имя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 =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new &lt;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тип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&gt;[</a:t>
            </a:r>
            <a:r>
              <a:rPr lang="ru-RU" b="1" dirty="0">
                <a:solidFill>
                  <a:schemeClr val="bg1"/>
                </a:solidFill>
                <a:latin typeface="+mn-lt"/>
              </a:rPr>
              <a:t>количество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Одномерный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Двумерный ломаный массив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][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]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[0]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[2]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[3]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[4] = new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alibri" pitchFamily="34" charset="0"/>
              </a:rPr>
              <a:t>Метода класса </a:t>
            </a:r>
            <a:r>
              <a:rPr lang="en-US" b="1" dirty="0" err="1">
                <a:solidFill>
                  <a:schemeClr val="bg1"/>
                </a:solidFill>
                <a:latin typeface="Calibri" pitchFamily="34" charset="0"/>
              </a:rPr>
              <a:t>System.Array</a:t>
            </a: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Clear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CopyTo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GetLength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 Length,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GetValue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() 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SetValue</a:t>
            </a:r>
            <a:r>
              <a:rPr lang="en-US" dirty="0" smtClean="0">
                <a:solidFill>
                  <a:schemeClr val="bg1"/>
                </a:solidFill>
                <a:latin typeface="Calibri" pitchFamily="34" charset="0"/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pPr lvl="6">
              <a:defRPr/>
            </a:pPr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См. также класс </a:t>
            </a:r>
            <a:r>
              <a:rPr lang="en-US" dirty="0" err="1" smtClean="0">
                <a:solidFill>
                  <a:schemeClr val="bg1"/>
                </a:solidFill>
                <a:latin typeface="Calibri" pitchFamily="34" charset="0"/>
              </a:rPr>
              <a:t>ArraySegment</a:t>
            </a:r>
            <a:endParaRPr lang="en-US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enum Cars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Mersedes = 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Porsche = 5,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 = 100,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Lamborgini = 140,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Ferrari = 500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Cars car1 = Cars.Mersedes, car2 = (Cars)140;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Cars.BMW)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== Cars.Lamborgini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Lamborgini");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любой математический 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Доп. Задание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2.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Блоги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NET Framework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http://blogs.msdn.com/b/dotnet/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Base Class Library (BCL)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http://blogs.msdn.com/b/bclteam/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ADO.NET Blog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http://blogs.msdn.com/b/adonet/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Parallel Programming with .NET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http://blogs.msdn.com/b/pfxteam/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# Little Wonders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http://blackrabbitcoder.net/category/11989.aspx</a:t>
            </a:r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ru-RU" dirty="0" smtClean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3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Задачи по программированию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http://projecteuler.net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http://www.pex4fun.com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3136613"/>
            <a:ext cx="8640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</a:rPr>
              <a:t>https://github.com/bazile/Training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Visual Studio 2012 (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2010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ReSharper -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u="sng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u="sng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Не работает с </a:t>
            </a:r>
            <a:r>
              <a:rPr lang="en-US" dirty="0" smtClean="0">
                <a:solidFill>
                  <a:schemeClr val="bg1"/>
                </a:solidFill>
              </a:rPr>
              <a:t>Express </a:t>
            </a:r>
            <a:r>
              <a:rPr lang="ru-RU" dirty="0" smtClean="0">
                <a:solidFill>
                  <a:schemeClr val="bg1"/>
                </a:solidFill>
              </a:rPr>
              <a:t>редакцией.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 – Managed platform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 descr="Managed code within a larger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359120"/>
            <a:ext cx="4848225" cy="444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</a:t>
            </a:r>
            <a:r>
              <a:rPr lang="en-US" sz="4400" dirty="0" smtClean="0">
                <a:solidFill>
                  <a:schemeClr val="bg1"/>
                </a:solidFill>
              </a:rPr>
              <a:t>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2092</Words>
  <Application>Microsoft Office PowerPoint</Application>
  <PresentationFormat>On-screen Show (4:3)</PresentationFormat>
  <Paragraphs>649</Paragraphs>
  <Slides>37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bel-hard-training</vt:lpstr>
      <vt:lpstr>PowerPoint Presentation</vt:lpstr>
      <vt:lpstr>PowerPoint Presentation</vt:lpstr>
      <vt:lpstr>Ссылки. Часть 1.</vt:lpstr>
      <vt:lpstr>Ссылки. Часть 2.</vt:lpstr>
      <vt:lpstr>Ссылки. Часть 3.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2013-02-14T14:44:12Z</dcterms:modified>
</cp:coreProperties>
</file>