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sldIdLst>
    <p:sldId id="256" r:id="rId3"/>
    <p:sldId id="290" r:id="rId4"/>
    <p:sldId id="293" r:id="rId5"/>
    <p:sldId id="298" r:id="rId6"/>
    <p:sldId id="259" r:id="rId7"/>
    <p:sldId id="260" r:id="rId8"/>
    <p:sldId id="291" r:id="rId9"/>
    <p:sldId id="285" r:id="rId10"/>
    <p:sldId id="286" r:id="rId11"/>
    <p:sldId id="261" r:id="rId12"/>
    <p:sldId id="262" r:id="rId13"/>
    <p:sldId id="263" r:id="rId14"/>
    <p:sldId id="279" r:id="rId15"/>
    <p:sldId id="280" r:id="rId16"/>
    <p:sldId id="287" r:id="rId17"/>
    <p:sldId id="267" r:id="rId18"/>
    <p:sldId id="296" r:id="rId19"/>
    <p:sldId id="299" r:id="rId20"/>
    <p:sldId id="295" r:id="rId21"/>
    <p:sldId id="278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92" r:id="rId33"/>
    <p:sldId id="281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>
      <p:cViewPr>
        <p:scale>
          <a:sx n="100" d="100"/>
          <a:sy n="100" d="100"/>
        </p:scale>
        <p:origin x="-2250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26.09.2013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26.09.2013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26.09.2013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26.09.2013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26.09.2013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26.09.2013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26.09.2013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26.09.2013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26.09.2013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26.09.2013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26.09.2013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26.09.2013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26.09.2013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26.09.2013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Unicod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2549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crosoft.com/learning/en/us/book.aspx?ID=13874&amp;Locale=en-u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pluralsight.com/" TargetMode="External"/><Relationship Id="rId13" Type="http://schemas.openxmlformats.org/officeDocument/2006/relationships/hyperlink" Target="http://microsoft.ru/forums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techdays.ru/" TargetMode="External"/><Relationship Id="rId12" Type="http://schemas.openxmlformats.org/officeDocument/2006/relationships/hyperlink" Target="http://stackoverflow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11" Type="http://schemas.openxmlformats.org/officeDocument/2006/relationships/hyperlink" Target="http://www.sql.ru/forum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www.rsdn.ru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channel9.msdn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jetbrains.com/resharper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360961"/>
              </p:ext>
            </p:extLst>
          </p:nvPr>
        </p:nvGraphicFramePr>
        <p:xfrm>
          <a:off x="467544" y="620688"/>
          <a:ext cx="8229599" cy="5941000"/>
        </p:xfrm>
        <a:graphic>
          <a:graphicData uri="http://schemas.openxmlformats.org/drawingml/2006/table">
            <a:tbl>
              <a:tblPr/>
              <a:tblGrid>
                <a:gridCol w="1728192"/>
                <a:gridCol w="1512168"/>
                <a:gridCol w="4989239"/>
              </a:tblGrid>
              <a:tr h="683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допустимых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Последовательность символов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Строковые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ru-RU" dirty="0" smtClean="0">
                <a:solidFill>
                  <a:schemeClr val="bg1"/>
                </a:solidFill>
              </a:rPr>
              <a:t>текст\</a:t>
            </a:r>
            <a:r>
              <a:rPr lang="en-US" dirty="0" smtClean="0">
                <a:solidFill>
                  <a:schemeClr val="bg1"/>
                </a:solidFill>
              </a:rPr>
              <a:t>n"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dirty="0" smtClean="0">
                <a:solidFill>
                  <a:schemeClr val="bg1"/>
                </a:solidFill>
              </a:rPr>
              <a:t>\XXX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@"</a:t>
            </a:r>
            <a:r>
              <a:rPr lang="ru-RU" dirty="0" smtClean="0">
                <a:solidFill>
                  <a:schemeClr val="bg1"/>
                </a:solidFill>
              </a:rPr>
              <a:t>текст</a:t>
            </a:r>
            <a:r>
              <a:rPr lang="en-US" dirty="0" smtClean="0">
                <a:solidFill>
                  <a:schemeClr val="bg1"/>
                </a:solidFill>
              </a:rPr>
              <a:t>\n", verbatim </a:t>
            </a:r>
            <a:r>
              <a:rPr lang="ru-RU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dirty="0">
                <a:solidFill>
                  <a:schemeClr val="bg1"/>
                </a:solidFill>
              </a:rPr>
              <a:t> 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ru-RU" dirty="0" smtClean="0">
                <a:solidFill>
                  <a:schemeClr val="bg1"/>
                </a:solidFill>
              </a:rPr>
              <a:t> в 10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0xFF, 0x1122 </a:t>
            </a:r>
            <a:r>
              <a:rPr lang="ru-RU" dirty="0">
                <a:solidFill>
                  <a:schemeClr val="bg1"/>
                </a:solidFill>
              </a:rPr>
              <a:t>и т.п</a:t>
            </a:r>
            <a:r>
              <a:rPr lang="ru-RU" dirty="0" smtClean="0">
                <a:solidFill>
                  <a:schemeClr val="bg1"/>
                </a:solidFill>
              </a:rPr>
              <a:t>., число в 16 системе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1.1f</a:t>
            </a:r>
            <a:r>
              <a:rPr lang="ru-RU" dirty="0" smtClean="0">
                <a:solidFill>
                  <a:schemeClr val="bg1"/>
                </a:solidFill>
              </a:rPr>
              <a:t>, число типа </a:t>
            </a:r>
            <a:r>
              <a:rPr lang="en-US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1.1m,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decimal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System.Tuple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 smtClean="0">
                <a:solidFill>
                  <a:schemeClr val="bg1"/>
                </a:solidFill>
              </a:rPr>
              <a:t>кортеж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тип, но!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Значение </a:t>
            </a:r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Каждая операция создает новый экземпляр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Absolute Minimum Every Software Developer Absolutely, Positively Must Know About Unicode and Character Sets (No Excuses</a:t>
            </a:r>
            <a:r>
              <a:rPr lang="en-US" dirty="0" smtClean="0">
                <a:solidFill>
                  <a:schemeClr val="bg1"/>
                </a:solidFill>
              </a:rPr>
              <a:t>!)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www.joelonsoftware.com/articles/Unicode.html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ru-RU" dirty="0">
                <a:solidFill>
                  <a:schemeClr val="bg1"/>
                </a:solidFill>
              </a:rPr>
              <a:t>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n, \r, \t, \</a:t>
            </a:r>
            <a:r>
              <a:rPr lang="en-US" dirty="0" err="1" smtClean="0">
                <a:solidFill>
                  <a:schemeClr val="bg1"/>
                </a:solidFill>
              </a:rPr>
              <a:t>uXXXX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вместо </a:t>
            </a:r>
            <a:r>
              <a:rPr lang="en-US" dirty="0" smtClean="0">
                <a:solidFill>
                  <a:schemeClr val="bg1"/>
                </a:solidFill>
              </a:rPr>
              <a:t>\r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Осторожно с \0 (</a:t>
            </a:r>
            <a:r>
              <a:rPr lang="en-US" dirty="0" smtClean="0">
                <a:solidFill>
                  <a:schemeClr val="bg1"/>
                </a:solidFill>
              </a:rPr>
              <a:t>null character)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String.Intern</a:t>
            </a:r>
            <a:r>
              <a:rPr lang="en-US" dirty="0" smtClean="0">
                <a:solidFill>
                  <a:schemeClr val="bg1"/>
                </a:solidFill>
              </a:rPr>
              <a:t>(string)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2010 и платформа .NET 4.0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Эндрю Троелсен 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ru-RU" u="sng" dirty="0" smtClean="0">
                <a:solidFill>
                  <a:schemeClr val="bg1"/>
                </a:solidFill>
                <a:hlinkClick r:id="rId3"/>
              </a:rPr>
              <a:t>www.apress.com/9781430225492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4"/>
              </a:rPr>
              <a:t>http</a:t>
            </a:r>
            <a:r>
              <a:rPr lang="ru-RU" u="sng">
                <a:solidFill>
                  <a:schemeClr val="bg1"/>
                </a:solidFill>
                <a:hlinkClick r:id="rId4"/>
              </a:rPr>
              <a:t>://</a:t>
            </a:r>
            <a:r>
              <a:rPr lang="ru-RU" u="sng" smtClean="0">
                <a:solidFill>
                  <a:schemeClr val="bg1"/>
                </a:solidFill>
                <a:hlinkClick r:id="rId4"/>
              </a:rPr>
              <a:t>www.microsoft.com/learning/en/us/book.aspx?ID=13874&amp;Locale=en-us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(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приоритетов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unswer(yes\\no\\maybe):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Console.WriteLine("Canseled!");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unswer! Tru 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Console.WriteLine("Fatal ERROR!");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readonly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&gt;[]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имя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 = 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new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количество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Одномерный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ломаный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[0]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[3]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Метода класса </a:t>
            </a:r>
            <a:r>
              <a:rPr lang="en-US" b="1" dirty="0" err="1">
                <a:solidFill>
                  <a:schemeClr val="bg1"/>
                </a:solidFill>
                <a:latin typeface="Calibri" pitchFamily="34" charset="0"/>
              </a:rPr>
              <a:t>System.Array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Clear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CopyTo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GetLength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Length,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GetValue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SetValue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pPr lvl="6">
              <a:defRPr/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См. также класс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ArraySegment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enum Cars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Mersedes = 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Porsche = 5,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 = 100,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Lamborgini = 140,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Ferrari = 500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Cars car1 = Cars.Mersedes, car2 = (Cars)140;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Cars.BMW)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== Cars.Lamborgini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Lamborgini");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Видео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Видео-уроки (русский), 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http://techdays.ru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Видео-уроки </a:t>
            </a:r>
            <a:r>
              <a:rPr lang="ru-RU" dirty="0" smtClean="0">
                <a:solidFill>
                  <a:schemeClr val="bg1"/>
                </a:solidFill>
              </a:rPr>
              <a:t>(английский</a:t>
            </a:r>
            <a:r>
              <a:rPr lang="en-US" dirty="0" smtClean="0">
                <a:solidFill>
                  <a:schemeClr val="bg1"/>
                </a:solidFill>
              </a:rPr>
              <a:t>, $$$</a:t>
            </a:r>
            <a:r>
              <a:rPr lang="ru-RU" dirty="0" smtClean="0">
                <a:solidFill>
                  <a:schemeClr val="bg1"/>
                </a:solidFill>
              </a:rPr>
              <a:t>), 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8"/>
              </a:rPr>
              <a:t>://pluralsight.com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9"/>
              </a:rPr>
              <a:t>http://channel9.msdn.com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11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11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12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12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3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любой математический 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Доп. Задание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Visual Studio 2012 (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2010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ReSharper -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http://www.jetbrains.com/resharper</a:t>
            </a:r>
            <a:r>
              <a:rPr lang="en-US" u="sng" dirty="0" smtClean="0">
                <a:solidFill>
                  <a:schemeClr val="bg1"/>
                </a:solidFill>
                <a:hlinkClick r:id="rId4"/>
              </a:rPr>
              <a:t>/</a:t>
            </a:r>
            <a:endParaRPr lang="ru-RU" u="sng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Не работает с </a:t>
            </a:r>
            <a:r>
              <a:rPr lang="en-US" dirty="0" smtClean="0">
                <a:solidFill>
                  <a:schemeClr val="bg1"/>
                </a:solidFill>
              </a:rPr>
              <a:t>Express </a:t>
            </a:r>
            <a:r>
              <a:rPr lang="ru-RU" dirty="0" smtClean="0">
                <a:solidFill>
                  <a:schemeClr val="bg1"/>
                </a:solidFill>
              </a:rPr>
              <a:t>редакцией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Версии </a:t>
            </a:r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1963</Words>
  <Application>Microsoft Office PowerPoint</Application>
  <PresentationFormat>On-screen Show (4:3)</PresentationFormat>
  <Paragraphs>624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Литералы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2013-09-26T15:50:12Z</dcterms:modified>
</cp:coreProperties>
</file>