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 id="2147483698" r:id="rId5"/>
  </p:sldMasterIdLst>
  <p:sldIdLst>
    <p:sldId id="256" r:id="rId6"/>
    <p:sldId id="257" r:id="rId7"/>
    <p:sldId id="284" r:id="rId8"/>
    <p:sldId id="304" r:id="rId9"/>
    <p:sldId id="288" r:id="rId10"/>
    <p:sldId id="259" r:id="rId11"/>
    <p:sldId id="316" r:id="rId12"/>
    <p:sldId id="261" r:id="rId13"/>
    <p:sldId id="302" r:id="rId14"/>
    <p:sldId id="337" r:id="rId15"/>
    <p:sldId id="297" r:id="rId16"/>
    <p:sldId id="331" r:id="rId17"/>
    <p:sldId id="263" r:id="rId18"/>
    <p:sldId id="301" r:id="rId19"/>
    <p:sldId id="307" r:id="rId20"/>
    <p:sldId id="306" r:id="rId21"/>
    <p:sldId id="343" r:id="rId22"/>
    <p:sldId id="308" r:id="rId23"/>
    <p:sldId id="309" r:id="rId24"/>
    <p:sldId id="310" r:id="rId25"/>
    <p:sldId id="322" r:id="rId26"/>
    <p:sldId id="262" r:id="rId27"/>
    <p:sldId id="291" r:id="rId28"/>
    <p:sldId id="293" r:id="rId29"/>
    <p:sldId id="333" r:id="rId30"/>
    <p:sldId id="265" r:id="rId31"/>
    <p:sldId id="296" r:id="rId32"/>
    <p:sldId id="324" r:id="rId33"/>
    <p:sldId id="323" r:id="rId34"/>
    <p:sldId id="344" r:id="rId35"/>
    <p:sldId id="314" r:id="rId36"/>
    <p:sldId id="266" r:id="rId37"/>
    <p:sldId id="290" r:id="rId38"/>
    <p:sldId id="292" r:id="rId39"/>
    <p:sldId id="267" r:id="rId40"/>
    <p:sldId id="289" r:id="rId41"/>
    <p:sldId id="340" r:id="rId42"/>
    <p:sldId id="339" r:id="rId43"/>
    <p:sldId id="338" r:id="rId44"/>
    <p:sldId id="319" r:id="rId45"/>
    <p:sldId id="332" r:id="rId46"/>
    <p:sldId id="268" r:id="rId47"/>
    <p:sldId id="326" r:id="rId48"/>
    <p:sldId id="327" r:id="rId49"/>
    <p:sldId id="283" r:id="rId50"/>
    <p:sldId id="335" r:id="rId51"/>
    <p:sldId id="269" r:id="rId52"/>
    <p:sldId id="270" r:id="rId53"/>
    <p:sldId id="328" r:id="rId54"/>
    <p:sldId id="334" r:id="rId55"/>
    <p:sldId id="329" r:id="rId56"/>
    <p:sldId id="330" r:id="rId57"/>
    <p:sldId id="325" r:id="rId58"/>
    <p:sldId id="305" r:id="rId59"/>
    <p:sldId id="271" r:id="rId60"/>
    <p:sldId id="311" r:id="rId61"/>
    <p:sldId id="272" r:id="rId62"/>
    <p:sldId id="336" r:id="rId63"/>
    <p:sldId id="317" r:id="rId64"/>
    <p:sldId id="299" r:id="rId65"/>
    <p:sldId id="298" r:id="rId66"/>
    <p:sldId id="273" r:id="rId67"/>
    <p:sldId id="274" r:id="rId68"/>
    <p:sldId id="320" r:id="rId69"/>
    <p:sldId id="341" r:id="rId70"/>
    <p:sldId id="342" r:id="rId71"/>
    <p:sldId id="276" r:id="rId72"/>
    <p:sldId id="286" r:id="rId73"/>
    <p:sldId id="277" r:id="rId74"/>
    <p:sldId id="321" r:id="rId75"/>
    <p:sldId id="315" r:id="rId76"/>
    <p:sldId id="278" r:id="rId77"/>
    <p:sldId id="282" r:id="rId78"/>
    <p:sldId id="285" r:id="rId79"/>
    <p:sldId id="281" r:id="rId80"/>
    <p:sldId id="300" r:id="rId81"/>
    <p:sldId id="287" r:id="rId82"/>
    <p:sldId id="279" r:id="rId8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6A2CE3-56E0-456C-BE8D-D62528073733}">
          <p14:sldIdLst>
            <p14:sldId id="256"/>
            <p14:sldId id="257"/>
            <p14:sldId id="284"/>
            <p14:sldId id="304"/>
            <p14:sldId id="288"/>
            <p14:sldId id="259"/>
            <p14:sldId id="316"/>
            <p14:sldId id="261"/>
            <p14:sldId id="302"/>
            <p14:sldId id="337"/>
            <p14:sldId id="297"/>
            <p14:sldId id="331"/>
          </p14:sldIdLst>
        </p14:section>
        <p14:section name="Методы" id="{DC2BC956-082E-4AB6-BB38-899A42676D18}">
          <p14:sldIdLst>
            <p14:sldId id="263"/>
            <p14:sldId id="301"/>
            <p14:sldId id="307"/>
            <p14:sldId id="306"/>
            <p14:sldId id="343"/>
            <p14:sldId id="308"/>
            <p14:sldId id="309"/>
            <p14:sldId id="310"/>
            <p14:sldId id="322"/>
          </p14:sldIdLst>
        </p14:section>
        <p14:section name="Конструкторы" id="{E391C0FA-12D1-4A20-B027-6D8F01DCFA01}">
          <p14:sldIdLst>
            <p14:sldId id="262"/>
            <p14:sldId id="291"/>
            <p14:sldId id="293"/>
            <p14:sldId id="333"/>
          </p14:sldIdLst>
        </p14:section>
        <p14:section name="Свойства" id="{456DB8EE-A44A-4E73-BAAE-B0403440D53F}">
          <p14:sldIdLst>
            <p14:sldId id="265"/>
            <p14:sldId id="296"/>
            <p14:sldId id="324"/>
            <p14:sldId id="323"/>
            <p14:sldId id="344"/>
            <p14:sldId id="314"/>
            <p14:sldId id="266"/>
          </p14:sldIdLst>
        </p14:section>
        <p14:section name="Наследование" id="{EBC671F2-8346-48B4-98CF-77EC7362373B}">
          <p14:sldIdLst>
            <p14:sldId id="290"/>
            <p14:sldId id="292"/>
            <p14:sldId id="267"/>
            <p14:sldId id="289"/>
            <p14:sldId id="340"/>
            <p14:sldId id="339"/>
            <p14:sldId id="338"/>
            <p14:sldId id="319"/>
            <p14:sldId id="332"/>
          </p14:sldIdLst>
        </p14:section>
        <p14:section name="Полиморфизм" id="{E4D7AC61-7DC0-4C49-A557-F0C52B715C96}">
          <p14:sldIdLst>
            <p14:sldId id="268"/>
            <p14:sldId id="326"/>
            <p14:sldId id="327"/>
            <p14:sldId id="283"/>
            <p14:sldId id="335"/>
          </p14:sldIdLst>
        </p14:section>
        <p14:section name="Класс Object" id="{45839CC1-E6B5-48DC-AFF5-6D698801DF6E}">
          <p14:sldIdLst>
            <p14:sldId id="269"/>
            <p14:sldId id="270"/>
            <p14:sldId id="328"/>
            <p14:sldId id="334"/>
            <p14:sldId id="329"/>
            <p14:sldId id="330"/>
          </p14:sldIdLst>
        </p14:section>
        <p14:section name="class vs struct" id="{880CB192-F7BD-45B6-B09F-4A2BE0F2DE32}">
          <p14:sldIdLst>
            <p14:sldId id="325"/>
            <p14:sldId id="305"/>
          </p14:sldIdLst>
        </p14:section>
        <p14:section name="Интерфейсы" id="{197C209B-3324-4704-B26A-5D615C0F2BCD}">
          <p14:sldIdLst>
            <p14:sldId id="271"/>
            <p14:sldId id="311"/>
            <p14:sldId id="272"/>
            <p14:sldId id="336"/>
            <p14:sldId id="317"/>
            <p14:sldId id="299"/>
            <p14:sldId id="298"/>
            <p14:sldId id="273"/>
            <p14:sldId id="274"/>
            <p14:sldId id="320"/>
            <p14:sldId id="341"/>
            <p14:sldId id="342"/>
          </p14:sldIdLst>
        </p14:section>
        <p14:section name="Перегрузка операторов" id="{1BE393A8-1D8A-449D-963F-80BF8B6102AC}">
          <p14:sldIdLst>
            <p14:sldId id="276"/>
            <p14:sldId id="286"/>
            <p14:sldId id="277"/>
            <p14:sldId id="321"/>
            <p14:sldId id="315"/>
          </p14:sldIdLst>
        </p14:section>
        <p14:section name="Другое" id="{505477FA-7013-4C05-A48E-9C8EB14FC6CE}">
          <p14:sldIdLst>
            <p14:sldId id="278"/>
            <p14:sldId id="282"/>
            <p14:sldId id="285"/>
            <p14:sldId id="281"/>
            <p14:sldId id="300"/>
          </p14:sldIdLst>
        </p14:section>
        <p14:section name="Задания" id="{9E0FB24C-E347-4A1E-9D03-AB7EE19C869E}">
          <p14:sldIdLst>
            <p14:sldId id="287"/>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5" autoAdjust="0"/>
    <p:restoredTop sz="94729" autoAdjust="0"/>
  </p:normalViewPr>
  <p:slideViewPr>
    <p:cSldViewPr>
      <p:cViewPr varScale="1">
        <p:scale>
          <a:sx n="69" d="100"/>
          <a:sy n="69" d="100"/>
        </p:scale>
        <p:origin x="582" y="60"/>
      </p:cViewPr>
      <p:guideLst>
        <p:guide orient="horz" pos="2160"/>
        <p:guide pos="2880"/>
      </p:guideLst>
    </p:cSldViewPr>
  </p:slideViewPr>
  <p:outlineViewPr>
    <p:cViewPr>
      <p:scale>
        <a:sx n="33" d="100"/>
        <a:sy n="33" d="100"/>
      </p:scale>
      <p:origin x="0" y="-8796"/>
    </p:cViewPr>
  </p:outlin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12.12.2017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12.12.2017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12.12.2017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12.12.2017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12.12.2017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12.12.2017</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12.12.2017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5208138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655424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03413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12.12.2017</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956918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04561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96439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6958400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6163066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97261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354935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50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12.12.2017</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12.12.2017</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12.12.2017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12.12.2017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12.12.2017</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12.12.2017</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12.12.2017</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820210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ozon.ru/context/detail/id/233675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Ключевое слово </a:t>
            </a:r>
            <a:r>
              <a:rPr lang="en-US" dirty="0" smtClean="0">
                <a:solidFill>
                  <a:schemeClr val="bg1"/>
                </a:solidFill>
              </a:rPr>
              <a:t>this</a:t>
            </a:r>
            <a:endParaRPr lang="en-US" dirty="0">
              <a:solidFill>
                <a:schemeClr val="bg1"/>
              </a:solidFill>
            </a:endParaRPr>
          </a:p>
        </p:txBody>
      </p:sp>
      <p:sp>
        <p:nvSpPr>
          <p:cNvPr id="3" name="Content Placeholder 2"/>
          <p:cNvSpPr>
            <a:spLocks noGrp="1"/>
          </p:cNvSpPr>
          <p:nvPr>
            <p:ph idx="1"/>
          </p:nvPr>
        </p:nvSpPr>
        <p:spPr/>
        <p:txBody>
          <a:bodyPr/>
          <a:lstStyle/>
          <a:p>
            <a:r>
              <a:rPr lang="ru-RU" dirty="0" smtClean="0">
                <a:solidFill>
                  <a:schemeClr val="bg1"/>
                </a:solidFill>
              </a:rPr>
              <a:t>Имеет тип текущего объекта</a:t>
            </a:r>
          </a:p>
          <a:p>
            <a:r>
              <a:rPr lang="ru-RU" dirty="0" smtClean="0">
                <a:solidFill>
                  <a:schemeClr val="bg1"/>
                </a:solidFill>
              </a:rPr>
              <a:t>Нельзя изменить значение</a:t>
            </a:r>
            <a:endParaRPr lang="en-US" dirty="0">
              <a:solidFill>
                <a:schemeClr val="bg1"/>
              </a:solidFill>
            </a:endParaRPr>
          </a:p>
        </p:txBody>
      </p:sp>
    </p:spTree>
    <p:extLst>
      <p:ext uri="{BB962C8B-B14F-4D97-AF65-F5344CB8AC3E}">
        <p14:creationId xmlns:p14="http://schemas.microsoft.com/office/powerpoint/2010/main" val="3830985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Поля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Поля структур нельзя инициализировать при объявлении. Они всегда инициализируются значениями по умолчанию.</a:t>
            </a:r>
            <a:endParaRPr lang="en-US" dirty="0">
              <a:solidFill>
                <a:schemeClr val="bg1"/>
              </a:solidFill>
            </a:endParaRPr>
          </a:p>
        </p:txBody>
      </p:sp>
    </p:spTree>
    <p:extLst>
      <p:ext uri="{BB962C8B-B14F-4D97-AF65-F5344CB8AC3E}">
        <p14:creationId xmlns:p14="http://schemas.microsoft.com/office/powerpoint/2010/main" val="2766203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a:t>
            </a:r>
            <a:r>
              <a:rPr lang="en-US" sz="1600" dirty="0" smtClean="0">
                <a:solidFill>
                  <a:schemeClr val="bg1"/>
                </a:solidFill>
              </a:rPr>
              <a:t>&lt;</a:t>
            </a:r>
            <a:r>
              <a:rPr lang="ru-RU" sz="1600" smtClean="0">
                <a:solidFill>
                  <a:schemeClr val="bg1"/>
                </a:solidFill>
              </a:rPr>
              <a:t>Тело </a:t>
            </a:r>
            <a:r>
              <a:rPr lang="ru-RU" sz="1600" dirty="0">
                <a:solidFill>
                  <a:schemeClr val="bg1"/>
                </a:solidFill>
              </a:rPr>
              <a:t>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a:t>
            </a:r>
            <a:r>
              <a:rPr lang="ru-RU" sz="2400" dirty="0">
                <a:solidFill>
                  <a:schemeClr val="bg1"/>
                </a:solidFill>
              </a:rPr>
              <a:t>ю</a:t>
            </a:r>
            <a:r>
              <a:rPr lang="ru-RU" sz="2400" dirty="0" smtClean="0">
                <a:solidFill>
                  <a:schemeClr val="bg1"/>
                </a:solidFill>
              </a:rPr>
              <a:t>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323439"/>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r>
              <a:rPr lang="en-US" sz="1600" dirty="0" smtClean="0">
                <a:solidFill>
                  <a:prstClr val="black"/>
                </a:solidFill>
                <a:latin typeface="Consolas"/>
              </a:rPr>
              <a:t>}</a:t>
            </a:r>
          </a:p>
          <a:p>
            <a:r>
              <a:rPr lang="en-US" sz="1600" dirty="0">
                <a:solidFill>
                  <a:srgbClr val="0000FF"/>
                </a:solidFill>
                <a:latin typeface="Consolas"/>
              </a:rPr>
              <a:t>static</a:t>
            </a:r>
            <a:r>
              <a:rPr lang="en-US" sz="1600" dirty="0">
                <a:solidFill>
                  <a:prstClr val="black"/>
                </a:solidFill>
                <a:latin typeface="Consolas"/>
              </a:rPr>
              <a:t> </a:t>
            </a:r>
            <a:r>
              <a:rPr lang="en-US" sz="1600" dirty="0" err="1">
                <a:solidFill>
                  <a:srgbClr val="0000FF"/>
                </a:solidFill>
                <a:latin typeface="Consolas"/>
              </a:rPr>
              <a:t>int</a:t>
            </a:r>
            <a:r>
              <a:rPr lang="en-US" sz="1600" dirty="0">
                <a:solidFill>
                  <a:prstClr val="black"/>
                </a:solidFill>
                <a:latin typeface="Consolas"/>
              </a:rPr>
              <a:t> Main() { … }</a:t>
            </a:r>
          </a:p>
          <a:p>
            <a:endParaRPr lang="en-US" sz="1600" dirty="0" smtClean="0">
              <a:solidFill>
                <a:prstClr val="black"/>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725144"/>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err="1" smtClean="0">
                <a:solidFill>
                  <a:schemeClr val="bg1"/>
                </a:solidFill>
              </a:rPr>
              <a:t>params</a:t>
            </a:r>
            <a:r>
              <a:rPr lang="en-US" sz="3200" dirty="0" smtClean="0">
                <a:solidFill>
                  <a:schemeClr val="bg1"/>
                </a:solidFill>
              </a:rPr>
              <a: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Изредка появляется необходимость в методе который принимает заранее неизвестное число параметров. Это </a:t>
            </a:r>
            <a:r>
              <a:rPr lang="ru-RU" sz="2400" dirty="0">
                <a:solidFill>
                  <a:schemeClr val="bg1"/>
                </a:solidFill>
              </a:rPr>
              <a:t>решается с </a:t>
            </a:r>
            <a:r>
              <a:rPr lang="ru-RU" sz="2400" dirty="0" smtClean="0">
                <a:solidFill>
                  <a:schemeClr val="bg1"/>
                </a:solidFill>
              </a:rPr>
              <a:t>помощью ключевого слова </a:t>
            </a:r>
            <a:r>
              <a:rPr lang="en-US" sz="2400" dirty="0" err="1" smtClean="0">
                <a:solidFill>
                  <a:schemeClr val="bg1"/>
                </a:solidFill>
              </a:rPr>
              <a:t>params</a:t>
            </a:r>
            <a:r>
              <a:rPr lang="en-US" sz="2400" dirty="0" smtClean="0">
                <a:solidFill>
                  <a:schemeClr val="bg1"/>
                </a:solidFill>
              </a:rPr>
              <a:t>:</a:t>
            </a:r>
            <a:endParaRPr lang="en-US" sz="2400" dirty="0">
              <a:solidFill>
                <a:schemeClr val="bg1"/>
              </a:solidFill>
            </a:endParaRP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smtClean="0">
                <a:solidFill>
                  <a:srgbClr val="0000FF"/>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a:t>
            </a:r>
            <a:r>
              <a:rPr lang="en-US" sz="1200" dirty="0">
                <a:solidFill>
                  <a:prstClr val="black"/>
                </a:solidFill>
                <a:latin typeface="Consolas"/>
              </a:rPr>
              <a:t>sum = 0;</a:t>
            </a:r>
          </a:p>
          <a:p>
            <a:r>
              <a:rPr lang="en-US" sz="1200" dirty="0" smtClean="0">
                <a:solidFill>
                  <a:srgbClr val="0000FF"/>
                </a:solidFill>
                <a:latin typeface="Consolas"/>
              </a:rPr>
              <a:t>    </a:t>
            </a:r>
            <a:r>
              <a:rPr lang="en-US" sz="1200" dirty="0" err="1" smtClean="0">
                <a:solidFill>
                  <a:srgbClr val="0000FF"/>
                </a:solidFill>
                <a:latin typeface="Consolas"/>
              </a:rPr>
              <a:t>foreach</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smtClean="0">
                <a:solidFill>
                  <a:srgbClr val="0000FF"/>
                </a:solidFill>
                <a:latin typeface="Consolas"/>
              </a:rPr>
              <a:t>    return</a:t>
            </a:r>
            <a:r>
              <a:rPr lang="en-US" sz="1200" dirty="0" smtClean="0">
                <a:solidFill>
                  <a:prstClr val="black"/>
                </a:solidFill>
                <a:latin typeface="Consolas"/>
              </a:rPr>
              <a:t> </a:t>
            </a:r>
            <a:r>
              <a:rPr lang="en-US" sz="1200" dirty="0">
                <a:solidFill>
                  <a:prstClr val="black"/>
                </a:solidFill>
                <a:latin typeface="Consolas"/>
              </a:rPr>
              <a:t>sum;</a:t>
            </a:r>
          </a:p>
          <a:p>
            <a:r>
              <a:rPr lang="ru-RU" sz="1200" dirty="0" smtClean="0">
                <a:solidFill>
                  <a:prstClr val="black"/>
                </a:solidFill>
                <a:latin typeface="Consolas"/>
              </a:rPr>
              <a:t>}</a:t>
            </a:r>
            <a:endParaRPr lang="en-US" sz="1200" dirty="0" smtClean="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a:t>
            </a:r>
            <a:r>
              <a:rPr lang="ru-RU" sz="1200" dirty="0" smtClean="0">
                <a:solidFill>
                  <a:srgbClr val="008000"/>
                </a:solidFill>
                <a:latin typeface="Consolas"/>
              </a:rPr>
              <a:t>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r>
              <a:rPr lang="en-US" sz="1200" dirty="0" smtClean="0">
                <a:solidFill>
                  <a:prstClr val="black"/>
                </a:solidFill>
                <a:latin typeface="Consolas"/>
              </a:rPr>
              <a:t>();</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Ключевое слово </a:t>
            </a:r>
            <a:r>
              <a:rPr lang="en-US" sz="2400" dirty="0" err="1" smtClean="0">
                <a:solidFill>
                  <a:schemeClr val="bg1"/>
                </a:solidFill>
              </a:rPr>
              <a:t>params</a:t>
            </a:r>
            <a:r>
              <a:rPr lang="en-US" sz="2400" dirty="0" smtClean="0">
                <a:solidFill>
                  <a:schemeClr val="bg1"/>
                </a:solidFill>
              </a:rPr>
              <a:t> </a:t>
            </a:r>
            <a:r>
              <a:rPr lang="ru-RU" sz="2400" dirty="0" smtClean="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ref/out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smtClean="0">
                <a:solidFill>
                  <a:schemeClr val="bg1"/>
                </a:solidFill>
              </a:rPr>
              <a:t>Значения </a:t>
            </a:r>
            <a:r>
              <a:rPr lang="en-US" sz="1600" dirty="0" smtClean="0">
                <a:solidFill>
                  <a:schemeClr val="bg1"/>
                </a:solidFill>
              </a:rPr>
              <a:t>value </a:t>
            </a:r>
            <a:r>
              <a:rPr lang="ru-RU" sz="1600" dirty="0" smtClean="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smtClean="0">
                <a:solidFill>
                  <a:srgbClr val="FFFF00"/>
                </a:solidFill>
              </a:rPr>
              <a:t>ref </a:t>
            </a:r>
            <a:r>
              <a:rPr lang="ru-RU" sz="1600" dirty="0" smtClean="0">
                <a:solidFill>
                  <a:schemeClr val="bg1"/>
                </a:solidFill>
              </a:rPr>
              <a:t>и </a:t>
            </a:r>
            <a:r>
              <a:rPr lang="en-US" sz="1600" dirty="0" smtClean="0">
                <a:solidFill>
                  <a:srgbClr val="FFFF00"/>
                </a:solidFill>
              </a:rPr>
              <a:t>out</a:t>
            </a:r>
            <a:r>
              <a:rPr lang="en-US" sz="1600" dirty="0" smtClean="0">
                <a:solidFill>
                  <a:schemeClr val="bg1"/>
                </a:solidFill>
              </a:rPr>
              <a:t> </a:t>
            </a:r>
            <a:r>
              <a:rPr lang="ru-RU" sz="1600" dirty="0" smtClean="0">
                <a:solidFill>
                  <a:schemeClr val="bg1"/>
                </a:solidFill>
              </a:rPr>
              <a:t>параметры.</a:t>
            </a:r>
          </a:p>
          <a:p>
            <a:pPr marL="342900" indent="-342900" algn="l">
              <a:buFont typeface="Arial" panose="020B0604020202020204" pitchFamily="34" charset="0"/>
              <a:buChar char="•"/>
            </a:pPr>
            <a:r>
              <a:rPr lang="ru-RU" sz="1600" dirty="0" smtClean="0">
                <a:solidFill>
                  <a:schemeClr val="bg1"/>
                </a:solidFill>
              </a:rPr>
              <a:t>Значение </a:t>
            </a:r>
            <a:r>
              <a:rPr lang="ru-RU" sz="1600" dirty="0">
                <a:solidFill>
                  <a:schemeClr val="bg1"/>
                </a:solidFill>
              </a:rPr>
              <a:t>параметра передается </a:t>
            </a:r>
            <a:r>
              <a:rPr lang="ru-RU" sz="1600" i="1" dirty="0">
                <a:solidFill>
                  <a:schemeClr val="bg1"/>
                </a:solidFill>
              </a:rPr>
              <a:t>неявно</a:t>
            </a:r>
            <a:r>
              <a:rPr lang="ru-RU" sz="1600" dirty="0">
                <a:solidFill>
                  <a:schemeClr val="bg1"/>
                </a:solidFill>
              </a:rPr>
              <a:t> по ссылке</a:t>
            </a:r>
            <a:endParaRPr lang="ru-RU" sz="1600" dirty="0" smtClean="0">
              <a:solidFill>
                <a:schemeClr val="bg1"/>
              </a:solidFill>
            </a:endParaRPr>
          </a:p>
          <a:p>
            <a:pPr marL="342900" indent="-342900" algn="l">
              <a:buFont typeface="Arial" panose="020B0604020202020204" pitchFamily="34" charset="0"/>
              <a:buChar char="•"/>
            </a:pPr>
            <a:r>
              <a:rPr lang="ru-RU" sz="1600" dirty="0" smtClean="0">
                <a:solidFill>
                  <a:schemeClr val="bg1"/>
                </a:solidFill>
              </a:rPr>
              <a:t>Указываются </a:t>
            </a:r>
            <a:r>
              <a:rPr lang="ru-RU" sz="1600" dirty="0">
                <a:solidFill>
                  <a:schemeClr val="bg1"/>
                </a:solidFill>
              </a:rPr>
              <a:t>при объявлении функции и при вызове</a:t>
            </a:r>
          </a:p>
          <a:p>
            <a:pPr algn="l"/>
            <a:r>
              <a:rPr lang="ru-RU" sz="1600" dirty="0" smtClean="0">
                <a:solidFill>
                  <a:schemeClr val="bg1"/>
                </a:solidFill>
              </a:rPr>
              <a:t>Отличие в правиле инициализации:</a:t>
            </a:r>
          </a:p>
          <a:p>
            <a:pPr marL="342900" indent="-342900" algn="l">
              <a:buFont typeface="Arial" panose="020B0604020202020204" pitchFamily="34" charset="0"/>
              <a:buChar char="•"/>
            </a:pPr>
            <a:r>
              <a:rPr lang="en-US" sz="1600" dirty="0" smtClean="0">
                <a:solidFill>
                  <a:srgbClr val="FFFF00"/>
                </a:solidFill>
              </a:rPr>
              <a:t>ref</a:t>
            </a:r>
            <a:r>
              <a:rPr lang="en-US" sz="1600" dirty="0" smtClean="0">
                <a:solidFill>
                  <a:schemeClr val="bg1"/>
                </a:solidFill>
              </a:rPr>
              <a:t> - </a:t>
            </a:r>
            <a:r>
              <a:rPr lang="ru-RU" sz="1600" dirty="0" smtClean="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smtClean="0">
                <a:solidFill>
                  <a:srgbClr val="FFFF00"/>
                </a:solidFill>
              </a:rPr>
              <a:t>out </a:t>
            </a:r>
            <a:r>
              <a:rPr lang="en-US" sz="1600" dirty="0" smtClean="0">
                <a:solidFill>
                  <a:schemeClr val="bg1"/>
                </a:solidFill>
              </a:rPr>
              <a:t>– </a:t>
            </a:r>
            <a:r>
              <a:rPr lang="ru-RU" sz="1600" dirty="0" smtClean="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prstClr val="black"/>
                </a:solidFill>
                <a:latin typeface="Consolas"/>
              </a:rPr>
              <a:t>    </a:t>
            </a:r>
            <a:r>
              <a:rPr lang="en-US" sz="1200" dirty="0" smtClean="0">
                <a:solidFill>
                  <a:prstClr val="black"/>
                </a:solidFill>
                <a:latin typeface="Consolas"/>
              </a:rPr>
              <a:t>result </a:t>
            </a:r>
            <a:r>
              <a:rPr lang="en-US" sz="1200" dirty="0">
                <a:solidFill>
                  <a:prstClr val="black"/>
                </a:solidFill>
                <a:latin typeface="Consolas"/>
              </a:rPr>
              <a:t>= </a:t>
            </a:r>
            <a:r>
              <a:rPr lang="en-US" sz="1200" dirty="0" smtClean="0">
                <a:solidFill>
                  <a:prstClr val="black"/>
                </a:solidFill>
                <a:latin typeface="Consolas"/>
              </a:rPr>
              <a:t>x</a:t>
            </a:r>
            <a:r>
              <a:rPr lang="ru-RU" sz="1200" dirty="0" smtClean="0">
                <a:solidFill>
                  <a:prstClr val="black"/>
                </a:solidFill>
                <a:latin typeface="Consolas"/>
              </a:rPr>
              <a:t> </a:t>
            </a:r>
            <a:r>
              <a:rPr lang="en-US" sz="1200" dirty="0" smtClean="0">
                <a:solidFill>
                  <a:prstClr val="black"/>
                </a:solidFill>
                <a:latin typeface="Consolas"/>
              </a:rPr>
              <a:t>*</a:t>
            </a:r>
            <a:r>
              <a:rPr lang="ru-RU" sz="1200" dirty="0" smtClean="0">
                <a:solidFill>
                  <a:prstClr val="black"/>
                </a:solidFill>
                <a:latin typeface="Consolas"/>
              </a:rPr>
              <a:t> </a:t>
            </a:r>
            <a:r>
              <a:rPr lang="en-US" sz="1200" dirty="0" smtClean="0">
                <a:solidFill>
                  <a:prstClr val="black"/>
                </a:solidFill>
                <a:latin typeface="Consolas"/>
              </a:rPr>
              <a:t>y</a:t>
            </a:r>
            <a:r>
              <a:rPr lang="en-US" sz="1200" dirty="0">
                <a:solidFill>
                  <a:prstClr val="black"/>
                </a:solidFill>
                <a:latin typeface="Consolas"/>
              </a:rPr>
              <a:t>;</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(condition) result = x * y;</a:t>
            </a:r>
          </a:p>
          <a:p>
            <a:r>
              <a:rPr lang="ru-RU" sz="1200" dirty="0" smtClean="0">
                <a:solidFill>
                  <a:prstClr val="black"/>
                </a:solidFill>
                <a:latin typeface="Consolas"/>
              </a:rPr>
              <a:t>}</a:t>
            </a:r>
          </a:p>
          <a:p>
            <a:endParaRPr lang="ru-RU" sz="1200" dirty="0" smtClean="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r>
              <a:rPr lang="pl-PL" sz="1200" dirty="0" smtClean="0">
                <a:solidFill>
                  <a:prstClr val="black"/>
                </a:solidFill>
                <a:latin typeface="Consolas"/>
              </a:rPr>
              <a:t>);</a:t>
            </a:r>
            <a:endParaRPr lang="pl-PL" sz="1200" dirty="0">
              <a:solidFill>
                <a:prstClr val="black"/>
              </a:solidFill>
              <a:latin typeface="Consolas"/>
            </a:endParaRPr>
          </a:p>
        </p:txBody>
      </p:sp>
    </p:spTree>
    <p:extLst>
      <p:ext uri="{BB962C8B-B14F-4D97-AF65-F5344CB8AC3E}">
        <p14:creationId xmlns:p14="http://schemas.microsoft.com/office/powerpoint/2010/main" val="1843057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in </a:t>
            </a:r>
            <a:r>
              <a:rPr lang="ru-RU" sz="3200" dirty="0" smtClean="0">
                <a:solidFill>
                  <a:schemeClr val="bg1"/>
                </a:solidFill>
              </a:rPr>
              <a:t>параметры</a:t>
            </a:r>
            <a:r>
              <a:rPr lang="en-US" sz="3200" dirty="0" smtClean="0">
                <a:solidFill>
                  <a:schemeClr val="bg1"/>
                </a:solidFill>
              </a:rPr>
              <a:t> (C# 7.2)</a:t>
            </a:r>
            <a:endParaRPr lang="en-US" sz="3200" dirty="0">
              <a:solidFill>
                <a:schemeClr val="bg1"/>
              </a:solidFill>
            </a:endParaRPr>
          </a:p>
        </p:txBody>
      </p:sp>
      <p:sp>
        <p:nvSpPr>
          <p:cNvPr id="6" name="Content Placeholder 2"/>
          <p:cNvSpPr txBox="1">
            <a:spLocks/>
          </p:cNvSpPr>
          <p:nvPr/>
        </p:nvSpPr>
        <p:spPr>
          <a:xfrm>
            <a:off x="457200" y="1528193"/>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dirty="0" smtClean="0">
                <a:solidFill>
                  <a:schemeClr val="bg1"/>
                </a:solidFill>
              </a:rPr>
              <a:t>...</a:t>
            </a:r>
            <a:endParaRPr lang="en-US" sz="1600" dirty="0">
              <a:solidFill>
                <a:schemeClr val="bg1"/>
              </a:solidFill>
            </a:endParaRPr>
          </a:p>
        </p:txBody>
      </p:sp>
    </p:spTree>
    <p:extLst>
      <p:ext uri="{BB962C8B-B14F-4D97-AF65-F5344CB8AC3E}">
        <p14:creationId xmlns:p14="http://schemas.microsoft.com/office/powerpoint/2010/main" val="2333489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solidFill>
              </a:rPr>
              <a:t>Методы: необязательные (</a:t>
            </a:r>
            <a:r>
              <a:rPr lang="en-US" sz="2800" dirty="0" smtClean="0">
                <a:solidFill>
                  <a:schemeClr val="bg1"/>
                </a:solidFill>
              </a:rPr>
              <a:t>optional</a:t>
            </a:r>
            <a:r>
              <a:rPr lang="ru-RU" sz="2800" dirty="0" smtClean="0">
                <a:solidFill>
                  <a:schemeClr val="bg1"/>
                </a:solidFill>
              </a:rPr>
              <a:t>)</a:t>
            </a:r>
            <a:r>
              <a:rPr lang="en-US" sz="2800" dirty="0" smtClean="0">
                <a:solidFill>
                  <a:schemeClr val="bg1"/>
                </a:solidFill>
              </a:rPr>
              <a:t> </a:t>
            </a:r>
            <a:r>
              <a:rPr lang="ru-RU" sz="2800" dirty="0" smtClean="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smtClean="0">
                <a:solidFill>
                  <a:srgbClr val="0000FF"/>
                </a:solidFill>
                <a:latin typeface="Consolas"/>
              </a:rPr>
              <a:t>    </a:t>
            </a:r>
            <a:r>
              <a:rPr lang="en-US" sz="1400" dirty="0" smtClean="0">
                <a:solidFill>
                  <a:srgbClr val="0000FF"/>
                </a:solidFill>
                <a:latin typeface="Consolas"/>
              </a:rPr>
              <a:t>return</a:t>
            </a:r>
            <a:r>
              <a:rPr lang="en-US" sz="1400" dirty="0" smtClean="0">
                <a:solidFill>
                  <a:prstClr val="black"/>
                </a:solidFill>
                <a:latin typeface="Consolas"/>
              </a:rPr>
              <a:t> </a:t>
            </a:r>
            <a:r>
              <a:rPr lang="en-US" sz="1400" dirty="0">
                <a:solidFill>
                  <a:prstClr val="black"/>
                </a:solidFill>
                <a:latin typeface="Consolas"/>
              </a:rPr>
              <a:t>x * y * z;</a:t>
            </a:r>
          </a:p>
          <a:p>
            <a:r>
              <a:rPr lang="ru-RU" sz="1400" dirty="0">
                <a:solidFill>
                  <a:prstClr val="black"/>
                </a:solidFill>
                <a:latin typeface="Consolas"/>
              </a:rPr>
              <a:t>}</a:t>
            </a:r>
          </a:p>
          <a:p>
            <a:endParaRPr lang="ru-RU" sz="1400" dirty="0" smtClean="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a:t>
            </a:r>
            <a:r>
              <a:rPr lang="ru-RU" sz="1400" dirty="0" smtClean="0">
                <a:solidFill>
                  <a:srgbClr val="008000"/>
                </a:solidFill>
                <a:latin typeface="Consolas"/>
              </a:rPr>
              <a:t>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возврат из метода (</a:t>
            </a:r>
            <a:r>
              <a:rPr lang="en-US" sz="3200" dirty="0" smtClean="0">
                <a:solidFill>
                  <a:schemeClr val="bg1"/>
                </a:solidFill>
              </a:rPr>
              <a:t>return)</a:t>
            </a:r>
            <a:endParaRPr lang="en-US" sz="3200" dirty="0">
              <a:solidFill>
                <a:schemeClr val="bg1"/>
              </a:solidFill>
            </a:endParaRP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Для завершения работы методы и для возврата значения из него используется ключевое слово </a:t>
            </a:r>
            <a:r>
              <a:rPr lang="en-US" sz="2400" dirty="0" smtClean="0">
                <a:solidFill>
                  <a:schemeClr val="bg1"/>
                </a:solidFill>
              </a:rPr>
              <a:t>return</a:t>
            </a:r>
            <a:r>
              <a:rPr lang="ru-RU" sz="2400" dirty="0" smtClean="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smtClean="0">
                <a:solidFill>
                  <a:schemeClr val="bg1"/>
                </a:solidFill>
              </a:rPr>
              <a:t>void)</a:t>
            </a:r>
            <a:r>
              <a:rPr lang="ru-RU" sz="2400" dirty="0" smtClean="0">
                <a:solidFill>
                  <a:schemeClr val="bg1"/>
                </a:solidFill>
              </a:rPr>
              <a:t>, то после </a:t>
            </a:r>
            <a:r>
              <a:rPr lang="en-US" sz="2400" dirty="0" smtClean="0">
                <a:solidFill>
                  <a:schemeClr val="bg1"/>
                </a:solidFill>
              </a:rPr>
              <a:t>return </a:t>
            </a:r>
            <a:r>
              <a:rPr lang="ru-RU" sz="2400" dirty="0" smtClean="0">
                <a:solidFill>
                  <a:schemeClr val="bg1"/>
                </a:solidFill>
              </a:rPr>
              <a:t>ставим точку с запятой.</a:t>
            </a:r>
          </a:p>
          <a:p>
            <a:pPr algn="l"/>
            <a:endParaRPr lang="ru-RU" sz="2400" dirty="0">
              <a:solidFill>
                <a:schemeClr val="bg1"/>
              </a:solidFill>
            </a:endParaRPr>
          </a:p>
          <a:p>
            <a:pPr algn="l"/>
            <a:r>
              <a:rPr lang="ru-RU" sz="2400" dirty="0" smtClean="0">
                <a:solidFill>
                  <a:schemeClr val="bg1"/>
                </a:solidFill>
              </a:rPr>
              <a:t>Ключевое слово </a:t>
            </a:r>
            <a:r>
              <a:rPr lang="en-US" sz="2400" dirty="0" smtClean="0">
                <a:solidFill>
                  <a:schemeClr val="bg1"/>
                </a:solidFill>
              </a:rPr>
              <a:t>return </a:t>
            </a:r>
            <a:r>
              <a:rPr lang="ru-RU" sz="2400" dirty="0" smtClean="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3077766"/>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endParaRPr lang="en-US" dirty="0" smtClean="0">
              <a:solidFill>
                <a:schemeClr val="bg1"/>
              </a:solidFill>
            </a:endParaRPr>
          </a:p>
          <a:p>
            <a:pPr marL="285750" lvl="0" indent="-285750">
              <a:buFont typeface="Arial" pitchFamily="34" charset="0"/>
              <a:buChar char="•"/>
            </a:pPr>
            <a:endParaRPr lang="en-US" dirty="0" smtClean="0">
              <a:solidFill>
                <a:schemeClr val="bg1"/>
              </a:solidFill>
            </a:endParaRPr>
          </a:p>
          <a:p>
            <a:pPr marL="285750" lvl="0" indent="-285750">
              <a:buFont typeface="Arial" pitchFamily="34" charset="0"/>
              <a:buChar char="•"/>
            </a:pPr>
            <a:r>
              <a:rPr lang="ru-RU" dirty="0" smtClean="0">
                <a:solidFill>
                  <a:schemeClr val="bg1"/>
                </a:solidFill>
              </a:rPr>
              <a:t>Бертран Мейер</a:t>
            </a:r>
            <a:r>
              <a:rPr lang="en-US" dirty="0" smtClean="0">
                <a:solidFill>
                  <a:schemeClr val="bg1"/>
                </a:solidFill>
              </a:rPr>
              <a:t>, </a:t>
            </a:r>
            <a:r>
              <a:rPr lang="ru-RU" dirty="0" smtClean="0">
                <a:solidFill>
                  <a:schemeClr val="bg1"/>
                </a:solidFill>
              </a:rPr>
              <a:t>Объектно-ориентированное </a:t>
            </a:r>
            <a:r>
              <a:rPr lang="ru-RU" dirty="0">
                <a:solidFill>
                  <a:schemeClr val="bg1"/>
                </a:solidFill>
              </a:rPr>
              <a:t>конструирование программных </a:t>
            </a:r>
            <a:r>
              <a:rPr lang="ru-RU" dirty="0" smtClean="0">
                <a:solidFill>
                  <a:schemeClr val="bg1"/>
                </a:solidFill>
              </a:rPr>
              <a:t>систем</a:t>
            </a:r>
            <a:r>
              <a:rPr lang="en-US" dirty="0">
                <a:solidFill>
                  <a:schemeClr val="bg1"/>
                </a:solidFill>
              </a:rPr>
              <a:t/>
            </a:r>
            <a:br>
              <a:rPr lang="en-US" dirty="0">
                <a:solidFill>
                  <a:schemeClr val="bg1"/>
                </a:solidFill>
              </a:rPr>
            </a:br>
            <a:r>
              <a:rPr lang="en-US" dirty="0">
                <a:solidFill>
                  <a:schemeClr val="bg1"/>
                </a:solidFill>
                <a:hlinkClick r:id="rId4"/>
              </a:rPr>
              <a:t>http://www.ozon.ru/context/detail/id/2336754</a:t>
            </a:r>
            <a:r>
              <a:rPr lang="en-US" dirty="0" smtClean="0">
                <a:solidFill>
                  <a:schemeClr val="bg1"/>
                </a:solidFill>
                <a:hlinkClick r:id="rId4"/>
              </a:rPr>
              <a:t>/</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Обобщенные (</a:t>
            </a:r>
            <a:r>
              <a:rPr lang="en-US" sz="3200" dirty="0" smtClean="0">
                <a:solidFill>
                  <a:schemeClr val="bg1"/>
                </a:solidFill>
              </a:rPr>
              <a:t>generic</a:t>
            </a:r>
            <a:r>
              <a:rPr lang="ru-RU" sz="3200" dirty="0" smtClean="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smtClean="0">
                <a:solidFill>
                  <a:srgbClr val="2B91AF"/>
                </a:solidFill>
                <a:latin typeface="Consolas"/>
              </a:rPr>
              <a:t>    </a:t>
            </a:r>
            <a:r>
              <a:rPr lang="en-US" sz="1600" dirty="0" smtClean="0">
                <a:solidFill>
                  <a:srgbClr val="2B91AF"/>
                </a:solidFill>
                <a:latin typeface="Consolas"/>
              </a:rPr>
              <a:t>Random</a:t>
            </a:r>
            <a:r>
              <a:rPr lang="en-US" sz="1600" dirty="0" smtClean="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smtClean="0">
                <a:solidFill>
                  <a:prstClr val="black"/>
                </a:solidFill>
                <a:latin typeface="Consolas"/>
              </a:rPr>
              <a:t>();</a:t>
            </a:r>
            <a:endParaRPr lang="en-US"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return</a:t>
            </a:r>
            <a:r>
              <a:rPr lang="en-US" sz="1600" dirty="0" smtClean="0">
                <a:solidFill>
                  <a:prstClr val="black"/>
                </a:solidFill>
                <a:latin typeface="Consolas"/>
              </a:rPr>
              <a:t> </a:t>
            </a:r>
            <a:r>
              <a:rPr lang="en-US" sz="1600" dirty="0">
                <a:solidFill>
                  <a:prstClr val="black"/>
                </a:solidFill>
                <a:latin typeface="Consolas"/>
              </a:rPr>
              <a:t>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smtClean="0">
                <a:solidFill>
                  <a:prstClr val="black"/>
                </a:solidFill>
                <a:latin typeface="Consolas"/>
              </a:rPr>
              <a:t>}</a:t>
            </a:r>
            <a:endParaRPr lang="ru-RU" sz="1600" dirty="0">
              <a:solidFill>
                <a:prstClr val="black"/>
              </a:solidFill>
              <a:latin typeface="Consolas"/>
            </a:endParaRPr>
          </a:p>
        </p:txBody>
      </p:sp>
    </p:spTree>
    <p:extLst>
      <p:ext uri="{BB962C8B-B14F-4D97-AF65-F5344CB8AC3E}">
        <p14:creationId xmlns:p14="http://schemas.microsoft.com/office/powerpoint/2010/main" val="194368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prstClr val="white"/>
                </a:solidFill>
              </a:rPr>
              <a:t>Внешние (</a:t>
            </a:r>
            <a:r>
              <a:rPr lang="en-US" sz="3200" dirty="0" smtClean="0">
                <a:solidFill>
                  <a:prstClr val="white"/>
                </a:solidFill>
              </a:rPr>
              <a:t>external</a:t>
            </a:r>
            <a:r>
              <a:rPr lang="ru-RU" sz="3200" dirty="0" smtClean="0">
                <a:solidFill>
                  <a:prstClr val="white"/>
                </a:solidFill>
              </a:rPr>
              <a:t>) методы</a:t>
            </a:r>
            <a:endParaRPr lang="en-US" sz="3200" dirty="0">
              <a:solidFill>
                <a:prstClr val="white"/>
              </a:solidFill>
            </a:endParaRPr>
          </a:p>
        </p:txBody>
      </p:sp>
      <p:sp>
        <p:nvSpPr>
          <p:cNvPr id="6" name="Content Placeholder 2"/>
          <p:cNvSpPr txBox="1">
            <a:spLocks/>
          </p:cNvSpPr>
          <p:nvPr/>
        </p:nvSpPr>
        <p:spPr>
          <a:xfrm>
            <a:off x="457200" y="1600201"/>
            <a:ext cx="8229600" cy="74867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prstClr val="white"/>
                </a:solidFill>
              </a:rPr>
              <a:t>Внешние методы используются в механизме </a:t>
            </a:r>
            <a:r>
              <a:rPr lang="en-US" sz="2400" dirty="0" smtClean="0">
                <a:solidFill>
                  <a:prstClr val="white"/>
                </a:solidFill>
              </a:rPr>
              <a:t>p/invoke (platform invoke) </a:t>
            </a:r>
            <a:r>
              <a:rPr lang="ru-RU" sz="2400" dirty="0" smtClean="0">
                <a:solidFill>
                  <a:prstClr val="white"/>
                </a:solidFill>
              </a:rPr>
              <a:t>для вызова методов из неуправляемых библиотек.</a:t>
            </a:r>
            <a:endParaRPr lang="en-US" sz="2400" dirty="0">
              <a:solidFill>
                <a:prstClr val="white"/>
              </a:solidFill>
            </a:endParaRPr>
          </a:p>
        </p:txBody>
      </p:sp>
      <p:sp>
        <p:nvSpPr>
          <p:cNvPr id="3" name="Rectangle 2"/>
          <p:cNvSpPr/>
          <p:nvPr/>
        </p:nvSpPr>
        <p:spPr>
          <a:xfrm>
            <a:off x="457200" y="2564904"/>
            <a:ext cx="8229600" cy="1169551"/>
          </a:xfrm>
          <a:prstGeom prst="rect">
            <a:avLst/>
          </a:prstGeom>
          <a:solidFill>
            <a:schemeClr val="bg1"/>
          </a:solidFill>
        </p:spPr>
        <p:txBody>
          <a:bodyPr wrap="square">
            <a:spAutoFit/>
          </a:bodyPr>
          <a:lstStyle/>
          <a:p>
            <a:r>
              <a:rPr lang="en-US" sz="1400" dirty="0">
                <a:solidFill>
                  <a:srgbClr val="0000FF"/>
                </a:solidFill>
                <a:highlight>
                  <a:srgbClr val="FFFFFF"/>
                </a:highlight>
                <a:latin typeface="Consolas"/>
              </a:rPr>
              <a:t>using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System.Runtime.InteropServices</a:t>
            </a:r>
            <a:r>
              <a:rPr lang="en-US" sz="1400" dirty="0" smtClean="0">
                <a:solidFill>
                  <a:srgbClr val="000000"/>
                </a:solidFill>
                <a:highlight>
                  <a:srgbClr val="FFFFFF"/>
                </a:highlight>
                <a:latin typeface="Consolas"/>
              </a:rPr>
              <a:t>;</a:t>
            </a:r>
            <a:endParaRPr lang="ru-RU" sz="1400" dirty="0" smtClean="0">
              <a:solidFill>
                <a:srgbClr val="000000"/>
              </a:solidFill>
              <a:highlight>
                <a:srgbClr val="FFFFFF"/>
              </a:highlight>
              <a:latin typeface="Consolas"/>
            </a:endParaRPr>
          </a:p>
          <a:p>
            <a:endParaRPr lang="ru-RU" sz="1400" dirty="0" smtClean="0">
              <a:solidFill>
                <a:srgbClr val="000000"/>
              </a:solidFill>
              <a:highlight>
                <a:srgbClr val="FFFFFF"/>
              </a:highlight>
              <a:latin typeface="Consolas"/>
            </a:endParaRPr>
          </a:p>
          <a:p>
            <a:r>
              <a:rPr lang="en-US" sz="1400" dirty="0" smtClean="0">
                <a:solidFill>
                  <a:srgbClr val="000000"/>
                </a:solidFill>
                <a:highlight>
                  <a:srgbClr val="FFFFFF"/>
                </a:highlight>
                <a:latin typeface="Consolas"/>
              </a:rPr>
              <a:t>[</a:t>
            </a:r>
            <a:r>
              <a:rPr lang="en-US" sz="1400" dirty="0" err="1">
                <a:solidFill>
                  <a:srgbClr val="2B91AF"/>
                </a:solidFill>
                <a:highlight>
                  <a:srgbClr val="FFFFFF"/>
                </a:highlight>
                <a:latin typeface="Consolas"/>
              </a:rPr>
              <a:t>DllImport</a:t>
            </a:r>
            <a:r>
              <a:rPr lang="en-US" sz="1400" dirty="0">
                <a:solidFill>
                  <a:srgbClr val="000000"/>
                </a:solidFill>
                <a:highlight>
                  <a:srgbClr val="FFFFFF"/>
                </a:highlight>
                <a:latin typeface="Consolas"/>
              </a:rPr>
              <a:t>(</a:t>
            </a:r>
            <a:r>
              <a:rPr lang="en-US" sz="1400" dirty="0">
                <a:solidFill>
                  <a:srgbClr val="A31515"/>
                </a:solidFill>
                <a:highlight>
                  <a:srgbClr val="FFFFFF"/>
                </a:highlight>
                <a:latin typeface="Consolas"/>
              </a:rPr>
              <a:t>"shlwapi.dll"</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CharSet</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CharSet</a:t>
            </a:r>
            <a:r>
              <a:rPr lang="en-US" sz="1400" dirty="0" err="1">
                <a:solidFill>
                  <a:srgbClr val="000000"/>
                </a:solidFill>
                <a:highlight>
                  <a:srgbClr val="FFFFFF"/>
                </a:highlight>
                <a:latin typeface="Consolas"/>
              </a:rPr>
              <a:t>.Unicode</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ExactSpelling</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true</a:t>
            </a:r>
            <a:r>
              <a:rPr lang="en-US" sz="1400" dirty="0">
                <a:solidFill>
                  <a:srgbClr val="000000"/>
                </a:solidFill>
                <a:highlight>
                  <a:srgbClr val="FFFFFF"/>
                </a:highlight>
                <a:latin typeface="Consolas"/>
              </a:rPr>
              <a:t>)]</a:t>
            </a:r>
          </a:p>
          <a:p>
            <a:r>
              <a:rPr lang="en-US" sz="1400" dirty="0">
                <a:solidFill>
                  <a:srgbClr val="0000FF"/>
                </a:solidFill>
                <a:highlight>
                  <a:srgbClr val="FFFFFF"/>
                </a:highlight>
                <a:latin typeface="Consolas"/>
              </a:rPr>
              <a:t>static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extern</a:t>
            </a:r>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StrCmpLogicalW</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x,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y);</a:t>
            </a:r>
          </a:p>
          <a:p>
            <a:endParaRPr lang="ru-RU" sz="1400" dirty="0">
              <a:solidFill>
                <a:prstClr val="black"/>
              </a:solidFill>
              <a:latin typeface="Consolas"/>
            </a:endParaRPr>
          </a:p>
        </p:txBody>
      </p:sp>
    </p:spTree>
    <p:extLst>
      <p:ext uri="{BB962C8B-B14F-4D97-AF65-F5344CB8AC3E}">
        <p14:creationId xmlns:p14="http://schemas.microsoft.com/office/powerpoint/2010/main" val="2891287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4788441"/>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196752"/>
            <a:ext cx="8077200" cy="3323987"/>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Point2D</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Y;</a:t>
            </a:r>
          </a:p>
          <a:p>
            <a:endParaRPr lang="en-US"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public</a:t>
            </a:r>
            <a:r>
              <a:rPr lang="fr-FR" sz="1400" dirty="0">
                <a:solidFill>
                  <a:srgbClr val="000000"/>
                </a:solidFill>
                <a:latin typeface="Consolas" panose="020B0609020204030204" pitchFamily="49" charset="0"/>
              </a:rPr>
              <a:t> Point2D(</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x, </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y)</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.X</a:t>
            </a:r>
            <a:r>
              <a:rPr lang="en-US" sz="1400" dirty="0">
                <a:solidFill>
                  <a:srgbClr val="000000"/>
                </a:solidFill>
                <a:latin typeface="Consolas" panose="020B0609020204030204" pitchFamily="49" charset="0"/>
              </a:rPr>
              <a:t> = x;</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.Y</a:t>
            </a:r>
            <a:r>
              <a:rPr lang="en-US" sz="1400" dirty="0">
                <a:solidFill>
                  <a:srgbClr val="000000"/>
                </a:solidFill>
                <a:latin typeface="Consolas" panose="020B0609020204030204" pitchFamily="49" charset="0"/>
              </a:rPr>
              <a:t> = y;</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Point2D()</a:t>
            </a:r>
          </a:p>
          <a:p>
            <a:r>
              <a:rPr lang="ru-RU" sz="1400" dirty="0">
                <a:solidFill>
                  <a:srgbClr val="000000"/>
                </a:solidFill>
                <a:latin typeface="Consolas" panose="020B0609020204030204" pitchFamily="49" charset="0"/>
              </a:rPr>
              <a:t>            : </a:t>
            </a:r>
            <a:r>
              <a:rPr lang="ru-RU" sz="1400" dirty="0" err="1">
                <a:solidFill>
                  <a:srgbClr val="0000FF"/>
                </a:solidFill>
                <a:latin typeface="Consolas" panose="020B0609020204030204" pitchFamily="49" charset="0"/>
              </a:rPr>
              <a:t>this</a:t>
            </a:r>
            <a:r>
              <a:rPr lang="ru-RU" sz="1400" dirty="0">
                <a:solidFill>
                  <a:srgbClr val="000000"/>
                </a:solidFill>
                <a:latin typeface="Consolas" panose="020B0609020204030204" pitchFamily="49" charset="0"/>
              </a:rPr>
              <a:t>(1, 1) </a:t>
            </a:r>
            <a:r>
              <a:rPr lang="ru-RU" sz="1400" dirty="0">
                <a:solidFill>
                  <a:srgbClr val="008000"/>
                </a:solidFill>
                <a:latin typeface="Consolas" panose="020B0609020204030204" pitchFamily="49" charset="0"/>
              </a:rPr>
              <a:t>// Вызов другого конструктора</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be-BY" sz="1400"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27248" y="1496973"/>
            <a:ext cx="8077200" cy="452431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Point2D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readonly</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Y;</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readonly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ConsoleColor</a:t>
            </a:r>
            <a:r>
              <a:rPr lang="en-US" sz="1600" dirty="0">
                <a:solidFill>
                  <a:srgbClr val="000000"/>
                </a:solidFill>
                <a:latin typeface="Consolas" panose="020B0609020204030204" pitchFamily="49" charset="0"/>
              </a:rPr>
              <a:t> Color = </a:t>
            </a:r>
            <a:r>
              <a:rPr lang="en-US" sz="1600" dirty="0" err="1">
                <a:solidFill>
                  <a:srgbClr val="000000"/>
                </a:solidFill>
                <a:latin typeface="Consolas" panose="020B0609020204030204" pitchFamily="49" charset="0"/>
              </a:rPr>
              <a:t>ConsoleColor.Red</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a:solidFill>
                  <a:srgbClr val="0000FF"/>
                </a:solidFill>
                <a:latin typeface="Consolas" panose="020B0609020204030204" pitchFamily="49" charset="0"/>
              </a:rPr>
              <a:t>public</a:t>
            </a:r>
            <a:r>
              <a:rPr lang="fr-FR" sz="1600" dirty="0">
                <a:solidFill>
                  <a:srgbClr val="000000"/>
                </a:solidFill>
                <a:latin typeface="Consolas" panose="020B0609020204030204" pitchFamily="49" charset="0"/>
              </a:rPr>
              <a:t> Point2D(</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x, </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y)</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.X</a:t>
            </a:r>
            <a:r>
              <a:rPr lang="en-US" sz="1600" dirty="0">
                <a:solidFill>
                  <a:srgbClr val="000000"/>
                </a:solidFill>
                <a:latin typeface="Consolas" panose="020B0609020204030204" pitchFamily="49" charset="0"/>
              </a:rPr>
              <a:t> = x;</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.Y</a:t>
            </a:r>
            <a:r>
              <a:rPr lang="en-US" sz="1600" dirty="0">
                <a:solidFill>
                  <a:srgbClr val="000000"/>
                </a:solidFill>
                <a:latin typeface="Consolas" panose="020B0609020204030204" pitchFamily="49" charset="0"/>
              </a:rPr>
              <a:t> = y;</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Point2D(</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a:t>
            </a:r>
            <a:r>
              <a:rPr lang="en-US" sz="1600" dirty="0" err="1">
                <a:solidFill>
                  <a:srgbClr val="000000"/>
                </a:solidFill>
                <a:latin typeface="Consolas" panose="020B0609020204030204" pitchFamily="49" charset="0"/>
              </a:rPr>
              <a:t>ConsoleColor</a:t>
            </a:r>
            <a:r>
              <a:rPr lang="en-US" sz="1600" dirty="0">
                <a:solidFill>
                  <a:srgbClr val="000000"/>
                </a:solidFill>
                <a:latin typeface="Consolas" panose="020B0609020204030204" pitchFamily="49" charset="0"/>
              </a:rPr>
              <a:t> color)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.X</a:t>
            </a:r>
            <a:r>
              <a:rPr lang="en-US" sz="1600" dirty="0">
                <a:solidFill>
                  <a:srgbClr val="000000"/>
                </a:solidFill>
                <a:latin typeface="Consolas" panose="020B0609020204030204" pitchFamily="49" charset="0"/>
              </a:rPr>
              <a:t> = x;</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.Y</a:t>
            </a:r>
            <a:r>
              <a:rPr lang="en-US" sz="1600" dirty="0">
                <a:solidFill>
                  <a:srgbClr val="000000"/>
                </a:solidFill>
                <a:latin typeface="Consolas" panose="020B0609020204030204" pitchFamily="49" charset="0"/>
              </a:rPr>
              <a:t> = y;</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.Color</a:t>
            </a:r>
            <a:r>
              <a:rPr lang="en-US" sz="1600" dirty="0">
                <a:solidFill>
                  <a:srgbClr val="000000"/>
                </a:solidFill>
                <a:latin typeface="Consolas" panose="020B0609020204030204" pitchFamily="49" charset="0"/>
              </a:rPr>
              <a:t> = color;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be-BY" sz="1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Конструкторы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В структуре нельзя объявить конструктор по умолчанию (конструктор без аргументов).</a:t>
            </a:r>
            <a:endParaRPr lang="en-US" dirty="0">
              <a:solidFill>
                <a:schemeClr val="bg1"/>
              </a:solidFill>
            </a:endParaRPr>
          </a:p>
        </p:txBody>
      </p:sp>
    </p:spTree>
    <p:extLst>
      <p:ext uri="{BB962C8B-B14F-4D97-AF65-F5344CB8AC3E}">
        <p14:creationId xmlns:p14="http://schemas.microsoft.com/office/powerpoint/2010/main" val="23213563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Автоматические свойства доступные только для чтения</a:t>
            </a:r>
            <a:endParaRPr lang="en-US" dirty="0">
              <a:solidFill>
                <a:schemeClr val="bg1"/>
              </a:solidFill>
            </a:endParaRPr>
          </a:p>
        </p:txBody>
      </p:sp>
      <p:sp>
        <p:nvSpPr>
          <p:cNvPr id="3" name="Content Placeholder 2"/>
          <p:cNvSpPr>
            <a:spLocks noGrp="1"/>
          </p:cNvSpPr>
          <p:nvPr>
            <p:ph idx="1"/>
          </p:nvPr>
        </p:nvSpPr>
        <p:spPr>
          <a:xfrm>
            <a:off x="457200" y="1600201"/>
            <a:ext cx="8229600" cy="1108719"/>
          </a:xfrm>
        </p:spPr>
        <p:txBody>
          <a:bodyPr>
            <a:normAutofit/>
          </a:bodyPr>
          <a:lstStyle/>
          <a:p>
            <a:pPr marL="0" indent="0">
              <a:buNone/>
            </a:pPr>
            <a:r>
              <a:rPr lang="ru-RU" dirty="0" smtClean="0">
                <a:solidFill>
                  <a:schemeClr val="bg1"/>
                </a:solidFill>
              </a:rPr>
              <a:t>В </a:t>
            </a:r>
            <a:r>
              <a:rPr lang="en-US" dirty="0" smtClean="0">
                <a:solidFill>
                  <a:schemeClr val="bg1"/>
                </a:solidFill>
              </a:rPr>
              <a:t>C# 6 </a:t>
            </a:r>
            <a:r>
              <a:rPr lang="ru-RU" dirty="0" smtClean="0">
                <a:solidFill>
                  <a:schemeClr val="bg1"/>
                </a:solidFill>
              </a:rPr>
              <a:t>добавлена поддержка автоматических свойство только с </a:t>
            </a:r>
            <a:r>
              <a:rPr lang="en-US" dirty="0" smtClean="0">
                <a:solidFill>
                  <a:schemeClr val="bg1"/>
                </a:solidFill>
              </a:rPr>
              <a:t>get</a:t>
            </a:r>
            <a:endParaRPr lang="en-US" dirty="0">
              <a:solidFill>
                <a:schemeClr val="bg1"/>
              </a:solidFill>
            </a:endParaRPr>
          </a:p>
        </p:txBody>
      </p:sp>
      <p:sp>
        <p:nvSpPr>
          <p:cNvPr id="5" name="Прямоугольник 4"/>
          <p:cNvSpPr/>
          <p:nvPr/>
        </p:nvSpPr>
        <p:spPr>
          <a:xfrm>
            <a:off x="457200" y="2780928"/>
            <a:ext cx="8003232" cy="369332"/>
          </a:xfrm>
          <a:prstGeom prst="rect">
            <a:avLst/>
          </a:prstGeom>
          <a:solidFill>
            <a:schemeClr val="bg1"/>
          </a:solidFill>
        </p:spPr>
        <p:txBody>
          <a:bodyPr wrap="square">
            <a:spAutoFit/>
          </a:bodyPr>
          <a:lstStyle/>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Y { </a:t>
            </a:r>
            <a:r>
              <a:rPr lang="en-US" dirty="0">
                <a:solidFill>
                  <a:srgbClr val="0000FF"/>
                </a:solidFill>
                <a:highlight>
                  <a:srgbClr val="FFFFFF"/>
                </a:highlight>
                <a:latin typeface="Consolas"/>
              </a:rPr>
              <a:t>get</a:t>
            </a:r>
            <a:r>
              <a:rPr lang="en-US" dirty="0">
                <a:solidFill>
                  <a:srgbClr val="000000"/>
                </a:solidFill>
                <a:highlight>
                  <a:srgbClr val="FFFFFF"/>
                </a:highlight>
                <a:latin typeface="Consolas"/>
              </a:rPr>
              <a:t>; } = 5</a:t>
            </a:r>
            <a:endParaRPr lang="ru-RU" dirty="0"/>
          </a:p>
        </p:txBody>
      </p:sp>
      <p:sp>
        <p:nvSpPr>
          <p:cNvPr id="6" name="Content Placeholder 2"/>
          <p:cNvSpPr txBox="1">
            <a:spLocks/>
          </p:cNvSpPr>
          <p:nvPr/>
        </p:nvSpPr>
        <p:spPr>
          <a:xfrm>
            <a:off x="449072" y="3391109"/>
            <a:ext cx="8229600" cy="19100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dirty="0" smtClean="0">
                <a:solidFill>
                  <a:schemeClr val="bg1"/>
                </a:solidFill>
              </a:rPr>
              <a:t>Такие свойства также можно инициализировать из конструктора как и </a:t>
            </a:r>
            <a:r>
              <a:rPr lang="en-US" dirty="0" err="1" smtClean="0">
                <a:solidFill>
                  <a:schemeClr val="bg1"/>
                </a:solidFill>
              </a:rPr>
              <a:t>readonly</a:t>
            </a:r>
            <a:r>
              <a:rPr lang="en-US" dirty="0" smtClean="0">
                <a:solidFill>
                  <a:schemeClr val="bg1"/>
                </a:solidFill>
              </a:rPr>
              <a:t> </a:t>
            </a:r>
            <a:r>
              <a:rPr lang="ru-RU" smtClean="0">
                <a:solidFill>
                  <a:schemeClr val="bg1"/>
                </a:solidFill>
              </a:rPr>
              <a:t>поля.</a:t>
            </a:r>
            <a:endParaRPr lang="en-US" dirty="0">
              <a:solidFill>
                <a:schemeClr val="bg1"/>
              </a:solidFill>
            </a:endParaRPr>
          </a:p>
        </p:txBody>
      </p:sp>
    </p:spTree>
    <p:extLst>
      <p:ext uri="{BB962C8B-B14F-4D97-AF65-F5344CB8AC3E}">
        <p14:creationId xmlns:p14="http://schemas.microsoft.com/office/powerpoint/2010/main" val="2060694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Свойства</a:t>
            </a:r>
            <a:endParaRPr lang="ru-RU" dirty="0"/>
          </a:p>
        </p:txBody>
      </p:sp>
      <p:sp>
        <p:nvSpPr>
          <p:cNvPr id="3" name="Объект 2"/>
          <p:cNvSpPr>
            <a:spLocks noGrp="1"/>
          </p:cNvSpPr>
          <p:nvPr>
            <p:ph idx="1"/>
          </p:nvPr>
        </p:nvSpPr>
        <p:spPr/>
        <p:txBody>
          <a:bodyPr>
            <a:normAutofit/>
          </a:bodyPr>
          <a:lstStyle/>
          <a:p>
            <a:r>
              <a:rPr lang="en-US" dirty="0" smtClean="0"/>
              <a:t>public xyz { get; private set; }</a:t>
            </a:r>
            <a:endParaRPr lang="ru-RU" dirty="0" smtClean="0"/>
          </a:p>
          <a:p>
            <a:pPr lvl="1"/>
            <a:r>
              <a:rPr lang="ru-RU" dirty="0" smtClean="0"/>
              <a:t>Второй модификатор должен быть более строгим (для</a:t>
            </a:r>
            <a:r>
              <a:rPr lang="en-US" dirty="0" smtClean="0"/>
              <a:t> public: protected </a:t>
            </a:r>
            <a:r>
              <a:rPr lang="ru-RU" dirty="0" smtClean="0"/>
              <a:t>или </a:t>
            </a:r>
            <a:r>
              <a:rPr lang="en-US" dirty="0" smtClean="0"/>
              <a:t>private</a:t>
            </a:r>
            <a:r>
              <a:rPr lang="ru-RU" dirty="0" smtClean="0"/>
              <a:t>; для </a:t>
            </a:r>
            <a:r>
              <a:rPr lang="en-US" dirty="0" smtClean="0"/>
              <a:t>protected </a:t>
            </a:r>
            <a:r>
              <a:rPr lang="ru-RU" dirty="0" smtClean="0"/>
              <a:t>только </a:t>
            </a:r>
            <a:r>
              <a:rPr lang="en-US" dirty="0" smtClean="0"/>
              <a:t>private)</a:t>
            </a:r>
          </a:p>
          <a:p>
            <a:r>
              <a:rPr lang="ru-RU" dirty="0" smtClean="0"/>
              <a:t>Свойство только для чтения </a:t>
            </a:r>
            <a:r>
              <a:rPr lang="en-US" dirty="0" smtClean="0"/>
              <a:t>public Xyz { get { return ""; }</a:t>
            </a:r>
          </a:p>
          <a:p>
            <a:r>
              <a:rPr lang="ru-RU" dirty="0"/>
              <a:t>Свойство только для </a:t>
            </a:r>
            <a:r>
              <a:rPr lang="ru-RU" dirty="0" smtClean="0"/>
              <a:t>записи </a:t>
            </a:r>
            <a:r>
              <a:rPr lang="en-US" dirty="0"/>
              <a:t>public </a:t>
            </a:r>
            <a:r>
              <a:rPr lang="en-US" dirty="0" smtClean="0"/>
              <a:t>Xyz </a:t>
            </a:r>
            <a:r>
              <a:rPr lang="en-US" dirty="0"/>
              <a:t>{ </a:t>
            </a:r>
            <a:r>
              <a:rPr lang="en-US" dirty="0" smtClean="0"/>
              <a:t>set { xyz = value; </a:t>
            </a:r>
            <a:r>
              <a:rPr lang="en-US" dirty="0"/>
              <a:t>}</a:t>
            </a:r>
            <a:endParaRPr lang="ru-RU" dirty="0" smtClean="0"/>
          </a:p>
          <a:p>
            <a:endParaRPr lang="en-US" dirty="0" smtClean="0"/>
          </a:p>
          <a:p>
            <a:endParaRPr lang="ru-RU" dirty="0"/>
          </a:p>
        </p:txBody>
      </p:sp>
    </p:spTree>
    <p:extLst>
      <p:ext uri="{BB962C8B-B14F-4D97-AF65-F5344CB8AC3E}">
        <p14:creationId xmlns:p14="http://schemas.microsoft.com/office/powerpoint/2010/main" val="272070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solidFill>
                  <a:schemeClr val="bg1"/>
                </a:solidFill>
              </a:rPr>
              <a:t>Инициализация </a:t>
            </a:r>
            <a:r>
              <a:rPr lang="ru-RU" dirty="0">
                <a:solidFill>
                  <a:schemeClr val="bg1"/>
                </a:solidFill>
              </a:rPr>
              <a:t>автоматических </a:t>
            </a:r>
            <a:r>
              <a:rPr lang="ru-RU" dirty="0" smtClean="0">
                <a:solidFill>
                  <a:schemeClr val="bg1"/>
                </a:solidFill>
              </a:rPr>
              <a:t>свойств</a:t>
            </a:r>
            <a:r>
              <a:rPr lang="en-US" dirty="0" smtClean="0">
                <a:solidFill>
                  <a:schemeClr val="bg1"/>
                </a:solidFill>
              </a:rPr>
              <a:t> (C# 6)</a:t>
            </a:r>
            <a:endParaRPr lang="ru-RU" dirty="0"/>
          </a:p>
        </p:txBody>
      </p:sp>
      <p:sp>
        <p:nvSpPr>
          <p:cNvPr id="3" name="Объект 2"/>
          <p:cNvSpPr>
            <a:spLocks noGrp="1"/>
          </p:cNvSpPr>
          <p:nvPr>
            <p:ph idx="1"/>
          </p:nvPr>
        </p:nvSpPr>
        <p:spPr>
          <a:xfrm>
            <a:off x="457200" y="1600201"/>
            <a:ext cx="8229600" cy="964703"/>
          </a:xfrm>
        </p:spPr>
        <p:txBody>
          <a:bodyPr>
            <a:normAutofit/>
          </a:bodyPr>
          <a:lstStyle/>
          <a:p>
            <a:pPr marL="0" indent="0">
              <a:buNone/>
            </a:pPr>
            <a:r>
              <a:rPr lang="ru-RU" sz="2400" dirty="0" smtClean="0"/>
              <a:t>Начиная с </a:t>
            </a:r>
            <a:r>
              <a:rPr lang="en-US" sz="2400" dirty="0" smtClean="0"/>
              <a:t>C# (VS 2015 </a:t>
            </a:r>
            <a:r>
              <a:rPr lang="ru-RU" sz="2400" dirty="0" smtClean="0"/>
              <a:t>и выше) можно инициализировать автоматические свойства.</a:t>
            </a:r>
          </a:p>
        </p:txBody>
      </p:sp>
      <p:sp>
        <p:nvSpPr>
          <p:cNvPr id="4" name="Rectangle 3"/>
          <p:cNvSpPr/>
          <p:nvPr/>
        </p:nvSpPr>
        <p:spPr>
          <a:xfrm>
            <a:off x="457200" y="2548061"/>
            <a:ext cx="8229600" cy="1384995"/>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Y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ConsoleColor</a:t>
            </a:r>
            <a:r>
              <a:rPr lang="en-US" sz="1400" dirty="0">
                <a:solidFill>
                  <a:srgbClr val="000000"/>
                </a:solidFill>
                <a:latin typeface="Consolas" panose="020B0609020204030204" pitchFamily="49" charset="0"/>
              </a:rPr>
              <a:t> Color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a:t>
            </a:r>
            <a:r>
              <a:rPr lang="en-US" sz="1400" dirty="0" err="1">
                <a:solidFill>
                  <a:srgbClr val="000000"/>
                </a:solidFill>
                <a:latin typeface="Consolas" panose="020B0609020204030204" pitchFamily="49" charset="0"/>
              </a:rPr>
              <a:t>ConsoleColor.Red</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sp>
        <p:nvSpPr>
          <p:cNvPr id="5" name="TextBox 4"/>
          <p:cNvSpPr txBox="1"/>
          <p:nvPr/>
        </p:nvSpPr>
        <p:spPr>
          <a:xfrm>
            <a:off x="457200" y="4149080"/>
            <a:ext cx="8229600" cy="830997"/>
          </a:xfrm>
          <a:prstGeom prst="rect">
            <a:avLst/>
          </a:prstGeom>
          <a:noFill/>
        </p:spPr>
        <p:txBody>
          <a:bodyPr wrap="square" rtlCol="0">
            <a:spAutoFit/>
          </a:bodyPr>
          <a:lstStyle/>
          <a:p>
            <a:r>
              <a:rPr lang="ru-RU" sz="2400" dirty="0" smtClean="0"/>
              <a:t>Таким же образом можно инициализировать свойства только для чтения</a:t>
            </a:r>
            <a:endParaRPr lang="en-US" sz="2400" dirty="0" smtClean="0"/>
          </a:p>
        </p:txBody>
      </p:sp>
      <p:sp>
        <p:nvSpPr>
          <p:cNvPr id="6" name="Rectangle 5"/>
          <p:cNvSpPr/>
          <p:nvPr/>
        </p:nvSpPr>
        <p:spPr>
          <a:xfrm>
            <a:off x="467544" y="5068341"/>
            <a:ext cx="8229600" cy="1384995"/>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8000"/>
                </a:solidFill>
                <a:latin typeface="Consolas" panose="020B0609020204030204" pitchFamily="49" charset="0"/>
              </a:rPr>
              <a:t> </a:t>
            </a:r>
            <a:r>
              <a:rPr lang="en-US" sz="1400" dirty="0">
                <a:solidFill>
                  <a:srgbClr val="808080"/>
                </a:solidFill>
                <a:latin typeface="Consolas" panose="020B0609020204030204" pitchFamily="49" charset="0"/>
              </a:rPr>
              <a:t>&lt;summary&gt;</a:t>
            </a:r>
            <a:r>
              <a:rPr lang="ru-RU" sz="1400" dirty="0">
                <a:solidFill>
                  <a:srgbClr val="008000"/>
                </a:solidFill>
                <a:latin typeface="Consolas" panose="020B0609020204030204" pitchFamily="49" charset="0"/>
              </a:rPr>
              <a:t>Список оценок</a:t>
            </a:r>
            <a:r>
              <a:rPr lang="ru-RU" sz="1400" dirty="0">
                <a:solidFill>
                  <a:srgbClr val="808080"/>
                </a:solidFill>
                <a:latin typeface="Consolas" panose="020B0609020204030204" pitchFamily="49" charset="0"/>
              </a:rPr>
              <a:t>&lt;/</a:t>
            </a:r>
            <a:r>
              <a:rPr lang="en-US" sz="1400" dirty="0">
                <a:solidFill>
                  <a:srgbClr val="808080"/>
                </a:solidFill>
                <a:latin typeface="Consolas" panose="020B0609020204030204" pitchFamily="49" charset="0"/>
              </a:rPr>
              <a:t>summary&gt;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Grades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8420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Операторы </a:t>
            </a:r>
            <a:r>
              <a:rPr lang="en-US" dirty="0" smtClean="0">
                <a:solidFill>
                  <a:schemeClr val="bg1"/>
                </a:solidFill>
              </a:rPr>
              <a:t>as </a:t>
            </a:r>
            <a:r>
              <a:rPr lang="ru-RU" dirty="0" smtClean="0">
                <a:solidFill>
                  <a:schemeClr val="bg1"/>
                </a:solidFill>
              </a:rPr>
              <a:t>и </a:t>
            </a:r>
            <a:r>
              <a:rPr lang="en-US" dirty="0" smtClean="0">
                <a:solidFill>
                  <a:schemeClr val="bg1"/>
                </a:solidFill>
              </a:rPr>
              <a:t>is</a:t>
            </a:r>
            <a:endParaRPr lang="en-US" dirty="0">
              <a:solidFill>
                <a:schemeClr val="bg1"/>
              </a:solidFill>
            </a:endParaRPr>
          </a:p>
        </p:txBody>
      </p:sp>
      <p:sp>
        <p:nvSpPr>
          <p:cNvPr id="3" name="Content Placeholder 2"/>
          <p:cNvSpPr>
            <a:spLocks noGrp="1"/>
          </p:cNvSpPr>
          <p:nvPr>
            <p:ph idx="1"/>
          </p:nvPr>
        </p:nvSpPr>
        <p:spPr>
          <a:xfrm>
            <a:off x="457200" y="1600200"/>
            <a:ext cx="8229600" cy="4853135"/>
          </a:xfrm>
        </p:spPr>
        <p:txBody>
          <a:bodyPr>
            <a:normAutofit/>
          </a:bodyPr>
          <a:lstStyle/>
          <a:p>
            <a:pPr marL="0" indent="0">
              <a:buNone/>
            </a:pPr>
            <a:r>
              <a:rPr lang="ru-RU" dirty="0" smtClean="0">
                <a:solidFill>
                  <a:schemeClr val="bg1"/>
                </a:solidFill>
              </a:rPr>
              <a:t>Оператор </a:t>
            </a:r>
            <a:r>
              <a:rPr lang="en-US" dirty="0" smtClean="0">
                <a:solidFill>
                  <a:schemeClr val="bg1"/>
                </a:solidFill>
              </a:rPr>
              <a:t>is </a:t>
            </a:r>
            <a:r>
              <a:rPr lang="ru-RU" dirty="0" smtClean="0">
                <a:solidFill>
                  <a:schemeClr val="bg1"/>
                </a:solidFill>
              </a:rPr>
              <a:t>позволяет проверить тип значения. Возвращает </a:t>
            </a:r>
            <a:r>
              <a:rPr lang="en-US" dirty="0" smtClean="0">
                <a:solidFill>
                  <a:schemeClr val="bg1"/>
                </a:solidFill>
              </a:rPr>
              <a:t>true </a:t>
            </a:r>
            <a:r>
              <a:rPr lang="ru-RU" dirty="0" smtClean="0">
                <a:solidFill>
                  <a:schemeClr val="bg1"/>
                </a:solidFill>
              </a:rPr>
              <a:t>если тип значения совпадает с указанным типом или является его наследником.</a:t>
            </a:r>
          </a:p>
          <a:p>
            <a:pPr marL="0" indent="0">
              <a:buNone/>
            </a:pPr>
            <a:endParaRPr lang="ru-RU" dirty="0" smtClean="0">
              <a:solidFill>
                <a:schemeClr val="bg1"/>
              </a:solidFill>
            </a:endParaRPr>
          </a:p>
          <a:p>
            <a:pPr marL="0" indent="0">
              <a:buNone/>
            </a:pPr>
            <a:r>
              <a:rPr lang="ru-RU" dirty="0" smtClean="0">
                <a:solidFill>
                  <a:schemeClr val="bg1"/>
                </a:solidFill>
              </a:rPr>
              <a:t>Оператор </a:t>
            </a:r>
            <a:r>
              <a:rPr lang="en-US" dirty="0" smtClean="0">
                <a:solidFill>
                  <a:schemeClr val="bg1"/>
                </a:solidFill>
              </a:rPr>
              <a:t>as </a:t>
            </a:r>
            <a:r>
              <a:rPr lang="ru-RU" dirty="0" smtClean="0">
                <a:solidFill>
                  <a:schemeClr val="bg1"/>
                </a:solidFill>
              </a:rPr>
              <a:t>выполняет приведение типа и возвращает значение указанного типа или </a:t>
            </a:r>
            <a:r>
              <a:rPr lang="en-US" dirty="0" smtClean="0">
                <a:solidFill>
                  <a:schemeClr val="bg1"/>
                </a:solidFill>
              </a:rPr>
              <a:t>null, </a:t>
            </a:r>
            <a:r>
              <a:rPr lang="ru-RU" dirty="0" smtClean="0">
                <a:solidFill>
                  <a:schemeClr val="bg1"/>
                </a:solidFill>
              </a:rPr>
              <a:t>если приведение не удалось.</a:t>
            </a:r>
            <a:endParaRPr lang="en-US" dirty="0">
              <a:solidFill>
                <a:schemeClr val="bg1"/>
              </a:solidFill>
            </a:endParaRPr>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Операторы </a:t>
            </a:r>
            <a:r>
              <a:rPr lang="en-US" dirty="0" smtClean="0">
                <a:solidFill>
                  <a:schemeClr val="bg1"/>
                </a:solidFill>
              </a:rPr>
              <a:t>as </a:t>
            </a:r>
            <a:r>
              <a:rPr lang="ru-RU" dirty="0" smtClean="0">
                <a:solidFill>
                  <a:schemeClr val="bg1"/>
                </a:solidFill>
              </a:rPr>
              <a:t>и </a:t>
            </a:r>
            <a:r>
              <a:rPr lang="en-US" dirty="0" smtClean="0">
                <a:solidFill>
                  <a:schemeClr val="bg1"/>
                </a:solidFill>
              </a:rPr>
              <a:t>is</a:t>
            </a:r>
            <a:r>
              <a:rPr lang="ru-RU" dirty="0" smtClean="0">
                <a:solidFill>
                  <a:schemeClr val="bg1"/>
                </a:solidFill>
              </a:rPr>
              <a:t> - Примеры</a:t>
            </a:r>
            <a:endParaRPr lang="en-US" dirty="0">
              <a:solidFill>
                <a:schemeClr val="bg1"/>
              </a:solidFill>
            </a:endParaRPr>
          </a:p>
        </p:txBody>
      </p:sp>
      <p:sp>
        <p:nvSpPr>
          <p:cNvPr id="3" name="Content Placeholder 2"/>
          <p:cNvSpPr>
            <a:spLocks noGrp="1"/>
          </p:cNvSpPr>
          <p:nvPr>
            <p:ph idx="1"/>
          </p:nvPr>
        </p:nvSpPr>
        <p:spPr>
          <a:xfrm>
            <a:off x="457200" y="1600200"/>
            <a:ext cx="8229600" cy="4853135"/>
          </a:xfrm>
          <a:solidFill>
            <a:schemeClr val="bg1"/>
          </a:solidFill>
        </p:spPr>
        <p:txBody>
          <a:bodyPr>
            <a:normAutofit/>
          </a:bodyPr>
          <a:lstStyle/>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Y</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 </a:t>
            </a:r>
            <a:r>
              <a:rPr lang="en-US" sz="1600" dirty="0" smtClean="0">
                <a:solidFill>
                  <a:srgbClr val="000000"/>
                </a:solidFill>
                <a:latin typeface="Consolas" panose="020B0609020204030204" pitchFamily="49" charset="0"/>
              </a:rPr>
              <a:t>}</a:t>
            </a:r>
            <a:endParaRPr lang="ru-RU" sz="1600" dirty="0" smtClean="0">
              <a:solidFill>
                <a:srgbClr val="000000"/>
              </a:solidFill>
              <a:latin typeface="Consolas" panose="020B0609020204030204" pitchFamily="49" charset="0"/>
            </a:endParaRPr>
          </a:p>
          <a:p>
            <a:pPr marL="0" indent="0">
              <a:buNone/>
            </a:pPr>
            <a:endParaRPr lang="ru-RU"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a:t>
            </a: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Истина</a:t>
            </a:r>
            <a:endParaRPr lang="en-U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Истина</a:t>
            </a:r>
            <a:endParaRPr lang="en-U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Ложь</a:t>
            </a:r>
            <a:endParaRPr lang="en-US" sz="1600" dirty="0">
              <a:solidFill>
                <a:srgbClr val="000000"/>
              </a:solidFill>
              <a:latin typeface="Consolas" panose="020B0609020204030204" pitchFamily="49" charset="0"/>
            </a:endParaRPr>
          </a:p>
          <a:p>
            <a:pPr marL="0" indent="0">
              <a:buNone/>
            </a:pPr>
            <a:endParaRPr lang="en-US"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b1 =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)a; </a:t>
            </a:r>
            <a:r>
              <a:rPr lang="en-US"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Успех</a:t>
            </a:r>
            <a:endParaRPr lang="ru-RU" sz="1600" dirty="0">
              <a:solidFill>
                <a:srgbClr val="000000"/>
              </a:solidFill>
              <a:latin typeface="Consolas" panose="020B0609020204030204" pitchFamily="49" charset="0"/>
            </a:endParaRPr>
          </a:p>
          <a:p>
            <a:pPr marL="0" indent="0">
              <a:buNone/>
            </a:pPr>
            <a:r>
              <a:rPr lang="pt-BR" sz="1600" dirty="0">
                <a:solidFill>
                  <a:srgbClr val="2B91AF"/>
                </a:solidFill>
                <a:latin typeface="Consolas" panose="020B0609020204030204" pitchFamily="49" charset="0"/>
              </a:rPr>
              <a:t>B</a:t>
            </a:r>
            <a:r>
              <a:rPr lang="pt-BR" sz="1600" dirty="0">
                <a:solidFill>
                  <a:srgbClr val="000000"/>
                </a:solidFill>
                <a:latin typeface="Consolas" panose="020B0609020204030204" pitchFamily="49" charset="0"/>
              </a:rPr>
              <a:t> b2 = a </a:t>
            </a:r>
            <a:r>
              <a:rPr lang="pt-BR" sz="1600" dirty="0">
                <a:solidFill>
                  <a:srgbClr val="0000FF"/>
                </a:solidFill>
                <a:latin typeface="Consolas" panose="020B0609020204030204" pitchFamily="49" charset="0"/>
              </a:rPr>
              <a:t>as</a:t>
            </a:r>
            <a:r>
              <a:rPr lang="pt-BR" sz="1600" dirty="0">
                <a:solidFill>
                  <a:srgbClr val="000000"/>
                </a:solidFill>
                <a:latin typeface="Consolas" panose="020B0609020204030204" pitchFamily="49" charset="0"/>
              </a:rPr>
              <a:t> </a:t>
            </a:r>
            <a:r>
              <a:rPr lang="pt-BR" sz="1600" dirty="0">
                <a:solidFill>
                  <a:srgbClr val="2B91AF"/>
                </a:solidFill>
                <a:latin typeface="Consolas" panose="020B0609020204030204" pitchFamily="49" charset="0"/>
              </a:rPr>
              <a:t>B</a:t>
            </a:r>
            <a:r>
              <a:rPr lang="pt-BR" sz="1600" dirty="0">
                <a:solidFill>
                  <a:srgbClr val="000000"/>
                </a:solidFill>
                <a:latin typeface="Consolas" panose="020B0609020204030204" pitchFamily="49" charset="0"/>
              </a:rPr>
              <a:t>; </a:t>
            </a:r>
            <a:r>
              <a:rPr lang="pt-BR" sz="1600" dirty="0">
                <a:solidFill>
                  <a:srgbClr val="008000"/>
                </a:solidFill>
                <a:latin typeface="Consolas" panose="020B0609020204030204" pitchFamily="49" charset="0"/>
              </a:rPr>
              <a:t>// Успех</a:t>
            </a:r>
            <a:endParaRPr lang="pt-BR"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с1 = (</a:t>
            </a: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)a;</a:t>
            </a:r>
          </a:p>
          <a:p>
            <a:pPr marL="0" indent="0">
              <a:buNone/>
            </a:pPr>
            <a:r>
              <a:rPr lang="pt-BR" sz="1600" dirty="0">
                <a:solidFill>
                  <a:srgbClr val="2B91AF"/>
                </a:solidFill>
                <a:latin typeface="Consolas" panose="020B0609020204030204" pitchFamily="49" charset="0"/>
              </a:rPr>
              <a:t>C</a:t>
            </a:r>
            <a:r>
              <a:rPr lang="pt-BR" sz="1600" dirty="0">
                <a:solidFill>
                  <a:srgbClr val="000000"/>
                </a:solidFill>
                <a:latin typeface="Consolas" panose="020B0609020204030204" pitchFamily="49" charset="0"/>
              </a:rPr>
              <a:t> с2 = a </a:t>
            </a:r>
            <a:r>
              <a:rPr lang="pt-BR" sz="1600" dirty="0">
                <a:solidFill>
                  <a:srgbClr val="0000FF"/>
                </a:solidFill>
                <a:latin typeface="Consolas" panose="020B0609020204030204" pitchFamily="49" charset="0"/>
              </a:rPr>
              <a:t>as</a:t>
            </a:r>
            <a:r>
              <a:rPr lang="pt-BR" sz="1600" dirty="0">
                <a:solidFill>
                  <a:srgbClr val="000000"/>
                </a:solidFill>
                <a:latin typeface="Consolas" panose="020B0609020204030204" pitchFamily="49" charset="0"/>
              </a:rPr>
              <a:t> </a:t>
            </a:r>
            <a:r>
              <a:rPr lang="pt-BR" sz="1600" dirty="0">
                <a:solidFill>
                  <a:srgbClr val="2B91AF"/>
                </a:solidFill>
                <a:latin typeface="Consolas" panose="020B0609020204030204" pitchFamily="49" charset="0"/>
              </a:rPr>
              <a:t>C</a:t>
            </a:r>
            <a:r>
              <a:rPr lang="pt-BR" sz="1600" dirty="0">
                <a:solidFill>
                  <a:srgbClr val="000000"/>
                </a:solidFill>
                <a:latin typeface="Consolas" panose="020B0609020204030204" pitchFamily="49" charset="0"/>
              </a:rPr>
              <a:t>; </a:t>
            </a:r>
            <a:r>
              <a:rPr lang="pt-BR" sz="1600" dirty="0">
                <a:solidFill>
                  <a:srgbClr val="008000"/>
                </a:solidFill>
                <a:latin typeface="Consolas" panose="020B0609020204030204" pitchFamily="49" charset="0"/>
              </a:rPr>
              <a:t>// null</a:t>
            </a:r>
            <a:endParaRPr lang="en-US" sz="1600" dirty="0">
              <a:solidFill>
                <a:schemeClr val="bg1"/>
              </a:solidFill>
            </a:endParaRPr>
          </a:p>
        </p:txBody>
      </p:sp>
    </p:spTree>
    <p:extLst>
      <p:ext uri="{BB962C8B-B14F-4D97-AF65-F5344CB8AC3E}">
        <p14:creationId xmlns:p14="http://schemas.microsoft.com/office/powerpoint/2010/main" val="25389188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2029414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Ключевое слово </a:t>
            </a:r>
            <a:r>
              <a:rPr lang="en-US" dirty="0" smtClean="0">
                <a:solidFill>
                  <a:schemeClr val="bg1"/>
                </a:solidFill>
              </a:rPr>
              <a:t>base</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Позволяет обращаться к членам базового класса.</a:t>
            </a:r>
            <a:endParaRPr lang="en-US" dirty="0">
              <a:solidFill>
                <a:schemeClr val="bg1"/>
              </a:solidFill>
            </a:endParaRPr>
          </a:p>
        </p:txBody>
      </p:sp>
    </p:spTree>
    <p:extLst>
      <p:ext uri="{BB962C8B-B14F-4D97-AF65-F5344CB8AC3E}">
        <p14:creationId xmlns:p14="http://schemas.microsoft.com/office/powerpoint/2010/main" val="3753664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основых концепции ООП это:</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Ключевое слово </a:t>
            </a:r>
            <a:r>
              <a:rPr lang="en-US" dirty="0" smtClean="0">
                <a:solidFill>
                  <a:schemeClr val="bg1"/>
                </a:solidFill>
              </a:rPr>
              <a:t>sealed</a:t>
            </a:r>
            <a:br>
              <a:rPr lang="en-US" dirty="0" smtClean="0">
                <a:solidFill>
                  <a:schemeClr val="bg1"/>
                </a:solidFill>
              </a:rPr>
            </a:br>
            <a:r>
              <a:rPr lang="ru-RU" dirty="0" smtClean="0">
                <a:solidFill>
                  <a:schemeClr val="bg1"/>
                </a:solidFill>
              </a:rPr>
              <a:t>Запрет</a:t>
            </a:r>
            <a:r>
              <a:rPr lang="en-US" dirty="0" smtClean="0">
                <a:solidFill>
                  <a:schemeClr val="bg1"/>
                </a:solidFill>
              </a:rPr>
              <a:t> </a:t>
            </a:r>
            <a:r>
              <a:rPr lang="ru-RU" dirty="0" smtClean="0">
                <a:solidFill>
                  <a:schemeClr val="bg1"/>
                </a:solidFill>
              </a:rPr>
              <a:t>наследования</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С помощью ключевого слово </a:t>
            </a:r>
            <a:r>
              <a:rPr lang="en-US" dirty="0" smtClean="0">
                <a:solidFill>
                  <a:schemeClr val="bg1"/>
                </a:solidFill>
              </a:rPr>
              <a:t>sealed </a:t>
            </a:r>
            <a:r>
              <a:rPr lang="ru-RU" dirty="0" smtClean="0">
                <a:solidFill>
                  <a:schemeClr val="bg1"/>
                </a:solidFill>
              </a:rPr>
              <a:t>класс может запретить наследоваться от него.</a:t>
            </a:r>
          </a:p>
          <a:p>
            <a:pPr marL="0" indent="0">
              <a:buNone/>
            </a:pPr>
            <a:endParaRPr lang="en-US" dirty="0" smtClean="0">
              <a:solidFill>
                <a:schemeClr val="bg1"/>
              </a:solidFill>
            </a:endParaRPr>
          </a:p>
          <a:p>
            <a:pPr marL="0" indent="0">
              <a:buNone/>
            </a:pPr>
            <a:r>
              <a:rPr lang="ru-RU" dirty="0">
                <a:solidFill>
                  <a:schemeClr val="bg1"/>
                </a:solidFill>
              </a:rPr>
              <a:t>К</a:t>
            </a:r>
            <a:r>
              <a:rPr lang="ru-RU" dirty="0" smtClean="0">
                <a:solidFill>
                  <a:schemeClr val="bg1"/>
                </a:solidFill>
              </a:rPr>
              <a:t>лассы с модификатором </a:t>
            </a:r>
            <a:r>
              <a:rPr lang="en-US" dirty="0" smtClean="0">
                <a:solidFill>
                  <a:schemeClr val="bg1"/>
                </a:solidFill>
              </a:rPr>
              <a:t>static </a:t>
            </a:r>
            <a:r>
              <a:rPr lang="ru-RU" dirty="0" smtClean="0">
                <a:solidFill>
                  <a:schemeClr val="bg1"/>
                </a:solidFill>
              </a:rPr>
              <a:t>по умолчанию </a:t>
            </a:r>
            <a:r>
              <a:rPr lang="ru-RU" dirty="0">
                <a:solidFill>
                  <a:schemeClr val="bg1"/>
                </a:solidFill>
              </a:rPr>
              <a:t>являются </a:t>
            </a:r>
            <a:r>
              <a:rPr lang="en-US" dirty="0" smtClean="0">
                <a:solidFill>
                  <a:schemeClr val="bg1"/>
                </a:solidFill>
              </a:rPr>
              <a:t>sealed</a:t>
            </a:r>
            <a:r>
              <a:rPr lang="ru-RU" dirty="0">
                <a:solidFill>
                  <a:schemeClr val="bg1"/>
                </a:solidFill>
              </a:rPr>
              <a:t>.</a:t>
            </a:r>
            <a:endParaRPr lang="en-US" dirty="0"/>
          </a:p>
        </p:txBody>
      </p:sp>
    </p:spTree>
    <p:extLst>
      <p:ext uri="{BB962C8B-B14F-4D97-AF65-F5344CB8AC3E}">
        <p14:creationId xmlns:p14="http://schemas.microsoft.com/office/powerpoint/2010/main" val="29552374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Классы могут наследовать другой класс. Структуры всегда наследуются от типа </a:t>
            </a:r>
            <a:r>
              <a:rPr lang="en-US" dirty="0" err="1" smtClean="0">
                <a:solidFill>
                  <a:schemeClr val="bg1"/>
                </a:solidFill>
              </a:rPr>
              <a:t>System.ValueType</a:t>
            </a:r>
            <a:r>
              <a:rPr lang="en-US" dirty="0" smtClean="0">
                <a:solidFill>
                  <a:schemeClr val="bg1"/>
                </a:solidFill>
              </a:rPr>
              <a:t> </a:t>
            </a:r>
            <a:r>
              <a:rPr lang="ru-RU" dirty="0" smtClean="0">
                <a:solidFill>
                  <a:schemeClr val="bg1"/>
                </a:solidFill>
              </a:rPr>
              <a:t>и не могут наследовать другие структуры.</a:t>
            </a:r>
            <a:endParaRPr lang="en-US" dirty="0">
              <a:solidFill>
                <a:schemeClr val="bg1"/>
              </a:solidFill>
            </a:endParaRPr>
          </a:p>
        </p:txBody>
      </p:sp>
    </p:spTree>
    <p:extLst>
      <p:ext uri="{BB962C8B-B14F-4D97-AF65-F5344CB8AC3E}">
        <p14:creationId xmlns:p14="http://schemas.microsoft.com/office/powerpoint/2010/main" val="1962022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981789"/>
            <a:ext cx="8382000" cy="5170646"/>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x;</a:t>
            </a:r>
          </a:p>
          <a:p>
            <a:r>
              <a:rPr lang="en-US" sz="1000" dirty="0">
                <a:solidFill>
                  <a:srgbClr val="0000FF"/>
                </a:solidFill>
                <a:highlight>
                  <a:srgbClr val="FFFFFF"/>
                </a:highlight>
                <a:latin typeface="Consolas"/>
              </a:rPr>
              <a:t> </a:t>
            </a:r>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y;</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virtual</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//virtual - </a:t>
            </a:r>
            <a:r>
              <a:rPr lang="ru-RU" sz="1000" dirty="0">
                <a:solidFill>
                  <a:srgbClr val="008000"/>
                </a:solidFill>
                <a:highlight>
                  <a:srgbClr val="FFFFFF"/>
                </a:highlight>
                <a:latin typeface="Consolas"/>
              </a:rPr>
              <a:t>задает метод как виртуальный</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Point at 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 :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rad;</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//override - </a:t>
            </a:r>
            <a:r>
              <a:rPr lang="ru-RU" sz="1000" dirty="0">
                <a:solidFill>
                  <a:srgbClr val="008000"/>
                </a:solidFill>
                <a:highlight>
                  <a:srgbClr val="FFFFFF"/>
                </a:highlight>
                <a:latin typeface="Consolas"/>
              </a:rPr>
              <a:t>виртуальное "переопределение" метода</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Arc with Radius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point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{2}</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rad,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X</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Y</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Program</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static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Main(</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args</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Point</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point</a:t>
            </a:r>
            <a:r>
              <a:rPr lang="en-US" sz="1000" dirty="0">
                <a:solidFill>
                  <a:srgbClr val="000000"/>
                </a:solidFill>
                <a:highlight>
                  <a:srgbClr val="FFFFFF"/>
                </a:highlight>
                <a:latin typeface="Consolas"/>
              </a:rPr>
              <a:t>, arc;</a:t>
            </a:r>
          </a:p>
          <a:p>
            <a:r>
              <a:rPr lang="en-US" sz="1000" dirty="0" smtClean="0">
                <a:solidFill>
                  <a:srgbClr val="000000"/>
                </a:solidFill>
                <a:highlight>
                  <a:srgbClr val="FFFFFF"/>
                </a:highlight>
                <a:latin typeface="Consolas"/>
              </a:rPr>
              <a:t>        point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(3, 4);</a:t>
            </a:r>
          </a:p>
          <a:p>
            <a:r>
              <a:rPr lang="en-US" sz="1000" dirty="0" smtClean="0">
                <a:solidFill>
                  <a:srgbClr val="000000"/>
                </a:solidFill>
                <a:highlight>
                  <a:srgbClr val="FFFFFF"/>
                </a:highlight>
                <a:latin typeface="Consolas"/>
              </a:rPr>
              <a:t>        arc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(10, 20, 30);</a:t>
            </a: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point.Print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Вывод - "</a:t>
            </a:r>
            <a:r>
              <a:rPr lang="en-US" sz="1000" dirty="0">
                <a:solidFill>
                  <a:srgbClr val="008000"/>
                </a:solidFill>
                <a:highlight>
                  <a:srgbClr val="FFFFFF"/>
                </a:highlight>
                <a:latin typeface="Consolas"/>
              </a:rPr>
              <a:t>I'm point..."</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arc.Print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Полиморфный вызов функции "</a:t>
            </a:r>
            <a:r>
              <a:rPr lang="en-US" sz="1000" dirty="0">
                <a:solidFill>
                  <a:srgbClr val="008000"/>
                </a:solidFill>
                <a:highlight>
                  <a:srgbClr val="FFFFFF"/>
                </a:highlight>
                <a:latin typeface="Consolas"/>
              </a:rPr>
              <a:t>I'm Arc..."</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endParaRPr lang="be-BY" sz="1000"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Позднее связывание </a:t>
            </a:r>
            <a:r>
              <a:rPr lang="en-US" dirty="0" smtClean="0">
                <a:solidFill>
                  <a:schemeClr val="bg1"/>
                </a:solidFill>
              </a:rPr>
              <a:t>(late binding)</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en-US" dirty="0" smtClean="0">
                <a:solidFill>
                  <a:schemeClr val="bg1"/>
                </a:solidFill>
              </a:rPr>
              <a:t>…</a:t>
            </a:r>
          </a:p>
        </p:txBody>
      </p:sp>
    </p:spTree>
    <p:extLst>
      <p:ext uri="{BB962C8B-B14F-4D97-AF65-F5344CB8AC3E}">
        <p14:creationId xmlns:p14="http://schemas.microsoft.com/office/powerpoint/2010/main" val="426680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Модификаторы </a:t>
            </a:r>
            <a:r>
              <a:rPr lang="en-US" dirty="0" smtClean="0">
                <a:solidFill>
                  <a:schemeClr val="bg1"/>
                </a:solidFill>
              </a:rPr>
              <a:t>virtual</a:t>
            </a:r>
            <a:r>
              <a:rPr lang="ru-RU" dirty="0" smtClean="0">
                <a:solidFill>
                  <a:schemeClr val="bg1"/>
                </a:solidFill>
              </a:rPr>
              <a:t> и </a:t>
            </a:r>
            <a:r>
              <a:rPr lang="en-US" dirty="0" smtClean="0">
                <a:solidFill>
                  <a:schemeClr val="bg1"/>
                </a:solidFill>
              </a:rPr>
              <a:t>override</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Модификатор </a:t>
            </a:r>
            <a:r>
              <a:rPr lang="en-US" dirty="0" smtClean="0">
                <a:solidFill>
                  <a:schemeClr val="bg1"/>
                </a:solidFill>
              </a:rPr>
              <a:t>virtual </a:t>
            </a:r>
            <a:r>
              <a:rPr lang="ru-RU" dirty="0" smtClean="0">
                <a:solidFill>
                  <a:schemeClr val="bg1"/>
                </a:solidFill>
              </a:rPr>
              <a:t>может применяться к свойствам, индексаторам, методам и событиям и означает возможность его переопределения в дочернем классе с помощью модификатора </a:t>
            </a:r>
            <a:r>
              <a:rPr lang="en-US" dirty="0" smtClean="0">
                <a:solidFill>
                  <a:schemeClr val="bg1"/>
                </a:solidFill>
              </a:rPr>
              <a:t>override.</a:t>
            </a:r>
            <a:endParaRPr lang="en-US" dirty="0"/>
          </a:p>
        </p:txBody>
      </p:sp>
    </p:spTree>
    <p:extLst>
      <p:ext uri="{BB962C8B-B14F-4D97-AF65-F5344CB8AC3E}">
        <p14:creationId xmlns:p14="http://schemas.microsoft.com/office/powerpoint/2010/main" val="8726803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524315"/>
          </a:xfrm>
          <a:prstGeom prst="rect">
            <a:avLst/>
          </a:prstGeom>
          <a:solidFill>
            <a:schemeClr val="bg1"/>
          </a:solidFill>
        </p:spPr>
        <p:txBody>
          <a:bodyPr wrap="square" rtlCol="0">
            <a:spAutoFit/>
          </a:bodyPr>
          <a:lstStyle/>
          <a:p>
            <a:r>
              <a:rPr lang="ru-RU" sz="1200" dirty="0">
                <a:solidFill>
                  <a:srgbClr val="008000"/>
                </a:solidFill>
                <a:highlight>
                  <a:srgbClr val="FFFFFF"/>
                </a:highlight>
                <a:latin typeface="Consolas"/>
              </a:rPr>
              <a:t>// ВНИМАНИЕ!</a:t>
            </a:r>
            <a:endParaRPr lang="ru-RU" sz="1200" dirty="0">
              <a:solidFill>
                <a:srgbClr val="000000"/>
              </a:solidFill>
              <a:highlight>
                <a:srgbClr val="FFFFFF"/>
              </a:highlight>
              <a:latin typeface="Consolas"/>
            </a:endParaRPr>
          </a:p>
          <a:p>
            <a:r>
              <a:rPr lang="ru-RU" sz="1200" dirty="0">
                <a:solidFill>
                  <a:srgbClr val="008000"/>
                </a:solidFill>
                <a:highlight>
                  <a:srgbClr val="FFFFFF"/>
                </a:highlight>
                <a:latin typeface="Consolas"/>
              </a:rPr>
              <a:t>// Никогда не пишите такой код!</a:t>
            </a:r>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Parent()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virtual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Child</a:t>
            </a:r>
            <a:r>
              <a:rPr lang="en-US" sz="1200" dirty="0">
                <a:solidFill>
                  <a:srgbClr val="000000"/>
                </a:solidFill>
                <a:highlight>
                  <a:srgbClr val="FFFFFF"/>
                </a:highlight>
                <a:latin typeface="Consolas"/>
              </a:rPr>
              <a:t> :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private</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string</a:t>
            </a:r>
            <a:r>
              <a:rPr lang="en-US" sz="1200" dirty="0">
                <a:solidFill>
                  <a:srgbClr val="000000"/>
                </a:solidFill>
                <a:highlight>
                  <a:srgbClr val="FFFFFF"/>
                </a:highlight>
                <a:latin typeface="Consolas"/>
              </a:rPr>
              <a:t> _foo;</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Child() { _foo = </a:t>
            </a:r>
            <a:r>
              <a:rPr lang="en-US" sz="1200" dirty="0">
                <a:solidFill>
                  <a:srgbClr val="A31515"/>
                </a:solidFill>
                <a:highlight>
                  <a:srgbClr val="FFFFFF"/>
                </a:highlight>
                <a:latin typeface="Consolas"/>
              </a:rPr>
              <a:t>"HELLO"</a:t>
            </a:r>
            <a:r>
              <a:rPr lang="en-US" sz="1200" dirty="0">
                <a:solidFill>
                  <a:srgbClr val="000000"/>
                </a:solidFill>
                <a:highlight>
                  <a:srgbClr val="FFFFFF"/>
                </a:highlight>
                <a:latin typeface="Consolas"/>
              </a:rPr>
              <a:t>; }</a:t>
            </a: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2B91AF"/>
                </a:solidFill>
                <a:highlight>
                  <a:srgbClr val="FFFFFF"/>
                </a:highlight>
                <a:latin typeface="Consolas"/>
              </a:rPr>
              <a:t>        </a:t>
            </a:r>
            <a:r>
              <a:rPr lang="en-US" sz="1200" dirty="0" err="1" smtClean="0">
                <a:solidFill>
                  <a:srgbClr val="2B91AF"/>
                </a:solidFill>
                <a:highlight>
                  <a:srgbClr val="FFFFFF"/>
                </a:highlight>
                <a:latin typeface="Consolas"/>
              </a:rPr>
              <a:t>Console</a:t>
            </a:r>
            <a:r>
              <a:rPr lang="en-US" sz="1200" dirty="0" err="1" smtClean="0">
                <a:solidFill>
                  <a:srgbClr val="000000"/>
                </a:solidFill>
                <a:highlight>
                  <a:srgbClr val="FFFFFF"/>
                </a:highlight>
                <a:latin typeface="Consolas"/>
              </a:rPr>
              <a:t>.WriteLine</a:t>
            </a:r>
            <a:r>
              <a:rPr lang="en-US" sz="1200" dirty="0">
                <a:solidFill>
                  <a:srgbClr val="000000"/>
                </a:solidFill>
                <a:highlight>
                  <a:srgbClr val="FFFFFF"/>
                </a:highlight>
                <a:latin typeface="Consolas"/>
              </a:rPr>
              <a:t>(_</a:t>
            </a:r>
            <a:r>
              <a:rPr lang="en-US" sz="1200" dirty="0" err="1">
                <a:solidFill>
                  <a:srgbClr val="000000"/>
                </a:solidFill>
                <a:highlight>
                  <a:srgbClr val="FFFFFF"/>
                </a:highlight>
                <a:latin typeface="Consolas"/>
              </a:rPr>
              <a:t>foo.ToLower</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smtClean="0">
                <a:solidFill>
                  <a:srgbClr val="000000"/>
                </a:solidFill>
                <a:highlight>
                  <a:srgbClr val="FFFFFF"/>
                </a:highlight>
                <a:latin typeface="Consolas"/>
              </a:rPr>
              <a:t>}</a:t>
            </a:r>
            <a:endParaRPr lang="en-US" sz="12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Абстрактные классы и члены</a:t>
            </a:r>
            <a:endParaRPr lang="en-US" dirty="0">
              <a:solidFill>
                <a:schemeClr val="bg1"/>
              </a:solidFill>
            </a:endParaRPr>
          </a:p>
        </p:txBody>
      </p:sp>
      <p:sp>
        <p:nvSpPr>
          <p:cNvPr id="3" name="Content Placeholder 2"/>
          <p:cNvSpPr>
            <a:spLocks noGrp="1"/>
          </p:cNvSpPr>
          <p:nvPr>
            <p:ph idx="1"/>
          </p:nvPr>
        </p:nvSpPr>
        <p:spPr>
          <a:xfrm>
            <a:off x="457200" y="1600201"/>
            <a:ext cx="8229600" cy="4709119"/>
          </a:xfrm>
        </p:spPr>
        <p:txBody>
          <a:bodyPr>
            <a:normAutofit lnSpcReduction="10000"/>
          </a:bodyPr>
          <a:lstStyle/>
          <a:p>
            <a:pPr marL="0" indent="0">
              <a:buNone/>
            </a:pPr>
            <a:r>
              <a:rPr lang="ru-RU" dirty="0" smtClean="0">
                <a:solidFill>
                  <a:schemeClr val="bg1"/>
                </a:solidFill>
              </a:rPr>
              <a:t>Модификатор </a:t>
            </a:r>
            <a:r>
              <a:rPr lang="en-US" dirty="0" smtClean="0">
                <a:solidFill>
                  <a:schemeClr val="bg1"/>
                </a:solidFill>
              </a:rPr>
              <a:t>abstract </a:t>
            </a:r>
            <a:r>
              <a:rPr lang="ru-RU" dirty="0" smtClean="0">
                <a:solidFill>
                  <a:schemeClr val="bg1"/>
                </a:solidFill>
              </a:rPr>
              <a:t>означает что у конструкции отсутствует реализация или она неполная. Его можно применять для классов, методов, свойств индексаторов и событий. Используйте модификатор </a:t>
            </a:r>
            <a:r>
              <a:rPr lang="en-US" dirty="0" smtClean="0">
                <a:solidFill>
                  <a:schemeClr val="bg1"/>
                </a:solidFill>
              </a:rPr>
              <a:t>abstract </a:t>
            </a:r>
            <a:r>
              <a:rPr lang="ru-RU" dirty="0" smtClean="0">
                <a:solidFill>
                  <a:schemeClr val="bg1"/>
                </a:solidFill>
              </a:rPr>
              <a:t>с классом чтобы указать что класс должен использоваться только в качестве базового класса. Члены классы с модификатором </a:t>
            </a:r>
            <a:r>
              <a:rPr lang="en-US" dirty="0" smtClean="0">
                <a:solidFill>
                  <a:schemeClr val="bg1"/>
                </a:solidFill>
              </a:rPr>
              <a:t>abstract </a:t>
            </a:r>
            <a:r>
              <a:rPr lang="ru-RU" dirty="0" smtClean="0">
                <a:solidFill>
                  <a:schemeClr val="bg1"/>
                </a:solidFill>
              </a:rPr>
              <a:t>должны быть реализованы наследниками данного </a:t>
            </a:r>
            <a:r>
              <a:rPr lang="ru-RU" smtClean="0">
                <a:solidFill>
                  <a:schemeClr val="bg1"/>
                </a:solidFill>
              </a:rPr>
              <a:t>класса.</a:t>
            </a:r>
            <a:endParaRPr lang="en-US" dirty="0" smtClean="0">
              <a:solidFill>
                <a:schemeClr val="bg1"/>
              </a:solidFill>
            </a:endParaRPr>
          </a:p>
        </p:txBody>
      </p:sp>
    </p:spTree>
    <p:extLst>
      <p:ext uri="{BB962C8B-B14F-4D97-AF65-F5344CB8AC3E}">
        <p14:creationId xmlns:p14="http://schemas.microsoft.com/office/powerpoint/2010/main" val="5583381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Переопределение метода </a:t>
            </a:r>
            <a:r>
              <a:rPr lang="en-US" dirty="0" err="1" smtClean="0">
                <a:solidFill>
                  <a:schemeClr val="bg1"/>
                </a:solidFill>
              </a:rPr>
              <a:t>ToString</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fontScale="92500"/>
          </a:bodyPr>
          <a:lstStyle/>
          <a:p>
            <a:pPr marL="0" indent="0">
              <a:buNone/>
            </a:pPr>
            <a:r>
              <a:rPr lang="ru-RU" dirty="0" smtClean="0">
                <a:solidFill>
                  <a:schemeClr val="bg1"/>
                </a:solidFill>
              </a:rPr>
              <a:t>Тип может переопределить метод </a:t>
            </a:r>
            <a:r>
              <a:rPr lang="en-US" dirty="0" err="1" smtClean="0">
                <a:solidFill>
                  <a:schemeClr val="bg1"/>
                </a:solidFill>
              </a:rPr>
              <a:t>ToString</a:t>
            </a:r>
            <a:r>
              <a:rPr lang="en-US" dirty="0" smtClean="0">
                <a:solidFill>
                  <a:schemeClr val="bg1"/>
                </a:solidFill>
              </a:rPr>
              <a:t>() </a:t>
            </a:r>
            <a:r>
              <a:rPr lang="ru-RU" dirty="0" smtClean="0">
                <a:solidFill>
                  <a:schemeClr val="bg1"/>
                </a:solidFill>
              </a:rPr>
              <a:t>чтобы возвращать строку которая равносильна текущему значению объекта.</a:t>
            </a:r>
            <a:r>
              <a:rPr lang="en-US" dirty="0" smtClean="0">
                <a:solidFill>
                  <a:schemeClr val="bg1"/>
                </a:solidFill>
              </a:rPr>
              <a:t> </a:t>
            </a:r>
            <a:r>
              <a:rPr lang="ru-RU" dirty="0" smtClean="0">
                <a:solidFill>
                  <a:schemeClr val="bg1"/>
                </a:solidFill>
              </a:rPr>
              <a:t>Реализация метода в классе </a:t>
            </a:r>
            <a:r>
              <a:rPr lang="en-US" dirty="0" smtClean="0">
                <a:solidFill>
                  <a:schemeClr val="bg1"/>
                </a:solidFill>
              </a:rPr>
              <a:t>Object </a:t>
            </a:r>
            <a:r>
              <a:rPr lang="ru-RU" dirty="0" smtClean="0">
                <a:solidFill>
                  <a:schemeClr val="bg1"/>
                </a:solidFill>
              </a:rPr>
              <a:t>возвращает полное имя типа.</a:t>
            </a:r>
            <a:r>
              <a:rPr lang="en-US" dirty="0" smtClean="0">
                <a:solidFill>
                  <a:schemeClr val="bg1"/>
                </a:solidFill>
              </a:rPr>
              <a:t> </a:t>
            </a:r>
            <a:r>
              <a:rPr lang="ru-RU" dirty="0" smtClean="0">
                <a:solidFill>
                  <a:schemeClr val="bg1"/>
                </a:solidFill>
              </a:rPr>
              <a:t>Данный метод вызывается отладчиком </a:t>
            </a:r>
            <a:r>
              <a:rPr lang="en-US" dirty="0" smtClean="0">
                <a:solidFill>
                  <a:schemeClr val="bg1"/>
                </a:solidFill>
              </a:rPr>
              <a:t>VS </a:t>
            </a:r>
            <a:r>
              <a:rPr lang="ru-RU" dirty="0" smtClean="0">
                <a:solidFill>
                  <a:schemeClr val="bg1"/>
                </a:solidFill>
              </a:rPr>
              <a:t>для отображения значения объекта.</a:t>
            </a:r>
            <a:endParaRPr lang="en-US" dirty="0"/>
          </a:p>
        </p:txBody>
      </p:sp>
    </p:spTree>
    <p:extLst>
      <p:ext uri="{BB962C8B-B14F-4D97-AF65-F5344CB8AC3E}">
        <p14:creationId xmlns:p14="http://schemas.microsoft.com/office/powerpoint/2010/main" val="473021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smtClean="0">
                <a:solidFill>
                  <a:schemeClr val="bg1"/>
                </a:solidFill>
              </a:rPr>
              <a:t>. Microsoft </a:t>
            </a:r>
            <a:r>
              <a:rPr lang="ru-RU" dirty="0" smtClean="0">
                <a:solidFill>
                  <a:schemeClr val="bg1"/>
                </a:solidFill>
              </a:rPr>
              <a:t>рекомендует создавать </a:t>
            </a:r>
            <a:r>
              <a:rPr lang="en-US" dirty="0" smtClean="0">
                <a:solidFill>
                  <a:schemeClr val="bg1"/>
                </a:solidFill>
              </a:rPr>
              <a:t>value </a:t>
            </a:r>
            <a:r>
              <a:rPr lang="ru-RU" dirty="0" smtClean="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Советы по реализации метода </a:t>
            </a:r>
            <a:r>
              <a:rPr lang="en-US" dirty="0" err="1" smtClean="0">
                <a:solidFill>
                  <a:schemeClr val="bg1"/>
                </a:solidFill>
              </a:rPr>
              <a:t>ToString</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4925143"/>
          </a:xfrm>
        </p:spPr>
        <p:txBody>
          <a:bodyPr>
            <a:normAutofit lnSpcReduction="10000"/>
          </a:bodyPr>
          <a:lstStyle/>
          <a:p>
            <a:r>
              <a:rPr lang="ru-RU" dirty="0" smtClean="0">
                <a:solidFill>
                  <a:schemeClr val="bg1"/>
                </a:solidFill>
              </a:rPr>
              <a:t>Метод должен отрабатывать как можно быстрее</a:t>
            </a:r>
          </a:p>
          <a:p>
            <a:r>
              <a:rPr lang="ru-RU" dirty="0" smtClean="0">
                <a:solidFill>
                  <a:schemeClr val="bg1"/>
                </a:solidFill>
              </a:rPr>
              <a:t>Метод не должен менять поля/свойства объекта</a:t>
            </a:r>
          </a:p>
          <a:p>
            <a:r>
              <a:rPr lang="ru-RU" dirty="0" smtClean="0">
                <a:solidFill>
                  <a:schemeClr val="bg1"/>
                </a:solidFill>
              </a:rPr>
              <a:t>Не возвращайте </a:t>
            </a:r>
            <a:r>
              <a:rPr lang="en-US" dirty="0" smtClean="0">
                <a:solidFill>
                  <a:schemeClr val="bg1"/>
                </a:solidFill>
              </a:rPr>
              <a:t>null </a:t>
            </a:r>
            <a:r>
              <a:rPr lang="ru-RU" dirty="0" smtClean="0">
                <a:solidFill>
                  <a:schemeClr val="bg1"/>
                </a:solidFill>
              </a:rPr>
              <a:t>из метода</a:t>
            </a:r>
          </a:p>
          <a:p>
            <a:r>
              <a:rPr lang="ru-RU" dirty="0" smtClean="0">
                <a:solidFill>
                  <a:schemeClr val="bg1"/>
                </a:solidFill>
              </a:rPr>
              <a:t>Метод не должен делать ничего кроме формирования строки и её возврата. Не надо выводить строку в консоль, записывать её в файл или делать что-либо не связанное с формированием строки</a:t>
            </a:r>
          </a:p>
          <a:p>
            <a:endParaRPr lang="en-US" dirty="0">
              <a:solidFill>
                <a:schemeClr val="bg1"/>
              </a:solidFill>
            </a:endParaRPr>
          </a:p>
        </p:txBody>
      </p:sp>
    </p:spTree>
    <p:extLst>
      <p:ext uri="{BB962C8B-B14F-4D97-AF65-F5344CB8AC3E}">
        <p14:creationId xmlns:p14="http://schemas.microsoft.com/office/powerpoint/2010/main" val="13595964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Переопределение метода </a:t>
            </a:r>
            <a:r>
              <a:rPr lang="en-US" dirty="0" err="1" smtClean="0">
                <a:solidFill>
                  <a:schemeClr val="bg1"/>
                </a:solidFill>
              </a:rPr>
              <a:t>GetHashCode</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4853135"/>
          </a:xfrm>
        </p:spPr>
        <p:txBody>
          <a:bodyPr>
            <a:normAutofit fontScale="70000" lnSpcReduction="20000"/>
          </a:bodyPr>
          <a:lstStyle/>
          <a:p>
            <a:pPr marL="0" indent="0">
              <a:buNone/>
            </a:pPr>
            <a:r>
              <a:rPr lang="ru-RU" dirty="0" smtClean="0">
                <a:solidFill>
                  <a:schemeClr val="bg1"/>
                </a:solidFill>
              </a:rPr>
              <a:t>Тип переопределяет метод </a:t>
            </a:r>
            <a:r>
              <a:rPr lang="en-US" dirty="0" err="1" smtClean="0">
                <a:solidFill>
                  <a:schemeClr val="bg1"/>
                </a:solidFill>
              </a:rPr>
              <a:t>GetHashCode</a:t>
            </a:r>
            <a:r>
              <a:rPr lang="en-US" dirty="0" smtClean="0">
                <a:solidFill>
                  <a:schemeClr val="bg1"/>
                </a:solidFill>
              </a:rPr>
              <a:t>() </a:t>
            </a:r>
            <a:r>
              <a:rPr lang="ru-RU" dirty="0" smtClean="0">
                <a:solidFill>
                  <a:schemeClr val="bg1"/>
                </a:solidFill>
              </a:rPr>
              <a:t>чтобы значения данного типа можно было использовать в качестве ключа в хеш-таблицах. Компилятор будет рекомендовать переопределить данный метод если вы переопределите метод </a:t>
            </a:r>
            <a:r>
              <a:rPr lang="en-US" dirty="0" smtClean="0">
                <a:solidFill>
                  <a:schemeClr val="bg1"/>
                </a:solidFill>
              </a:rPr>
              <a:t>Equals().</a:t>
            </a:r>
            <a:endParaRPr lang="ru-RU" dirty="0">
              <a:solidFill>
                <a:schemeClr val="bg1"/>
              </a:solidFill>
            </a:endParaRPr>
          </a:p>
          <a:p>
            <a:pPr marL="0" indent="0">
              <a:buNone/>
            </a:pPr>
            <a:endParaRPr lang="en-US" dirty="0" smtClean="0">
              <a:solidFill>
                <a:schemeClr val="bg1"/>
              </a:solidFill>
            </a:endParaRPr>
          </a:p>
          <a:p>
            <a:pPr marL="0" indent="0">
              <a:buNone/>
            </a:pPr>
            <a:r>
              <a:rPr lang="ru-RU" dirty="0" smtClean="0">
                <a:solidFill>
                  <a:schemeClr val="bg1"/>
                </a:solidFill>
              </a:rPr>
              <a:t>Реализация метода должна удовлетворять нескольким условиям:</a:t>
            </a:r>
          </a:p>
          <a:p>
            <a:r>
              <a:rPr lang="ru-RU" dirty="0" smtClean="0">
                <a:solidFill>
                  <a:schemeClr val="bg1"/>
                </a:solidFill>
              </a:rPr>
              <a:t>Для данного объекта должно возвращаться одно и тоже значение </a:t>
            </a:r>
            <a:r>
              <a:rPr lang="ru-RU" dirty="0" err="1" smtClean="0">
                <a:solidFill>
                  <a:schemeClr val="bg1"/>
                </a:solidFill>
              </a:rPr>
              <a:t>хеш</a:t>
            </a:r>
            <a:r>
              <a:rPr lang="ru-RU" dirty="0" smtClean="0">
                <a:solidFill>
                  <a:schemeClr val="bg1"/>
                </a:solidFill>
              </a:rPr>
              <a:t>-коде</a:t>
            </a:r>
            <a:r>
              <a:rPr lang="en-US" dirty="0" smtClean="0">
                <a:solidFill>
                  <a:schemeClr val="bg1"/>
                </a:solidFill>
              </a:rPr>
              <a:t>;</a:t>
            </a:r>
            <a:endParaRPr lang="ru-RU" dirty="0" smtClean="0">
              <a:solidFill>
                <a:schemeClr val="bg1"/>
              </a:solidFill>
            </a:endParaRPr>
          </a:p>
          <a:p>
            <a:r>
              <a:rPr lang="ru-RU" dirty="0" smtClean="0">
                <a:solidFill>
                  <a:schemeClr val="bg1"/>
                </a:solidFill>
              </a:rPr>
              <a:t>Следствие предыдущего - после создания объекта </a:t>
            </a:r>
            <a:r>
              <a:rPr lang="ru-RU" dirty="0" err="1" smtClean="0">
                <a:solidFill>
                  <a:schemeClr val="bg1"/>
                </a:solidFill>
              </a:rPr>
              <a:t>хеш</a:t>
            </a:r>
            <a:r>
              <a:rPr lang="ru-RU" dirty="0" smtClean="0">
                <a:solidFill>
                  <a:schemeClr val="bg1"/>
                </a:solidFill>
              </a:rPr>
              <a:t>-код меняться не должен</a:t>
            </a:r>
            <a:r>
              <a:rPr lang="en-US" dirty="0" smtClean="0">
                <a:solidFill>
                  <a:schemeClr val="bg1"/>
                </a:solidFill>
              </a:rPr>
              <a:t>;</a:t>
            </a:r>
            <a:endParaRPr lang="ru-RU" dirty="0" smtClean="0">
              <a:solidFill>
                <a:schemeClr val="bg1"/>
              </a:solidFill>
            </a:endParaRPr>
          </a:p>
          <a:p>
            <a:r>
              <a:rPr lang="ru-RU" dirty="0" smtClean="0">
                <a:solidFill>
                  <a:schemeClr val="bg1"/>
                </a:solidFill>
              </a:rPr>
              <a:t>Значения должны быть хорошо распределены по всему диапазону значений типа </a:t>
            </a:r>
            <a:r>
              <a:rPr lang="en-US" dirty="0" err="1" smtClean="0">
                <a:solidFill>
                  <a:schemeClr val="bg1"/>
                </a:solidFill>
              </a:rPr>
              <a:t>int</a:t>
            </a:r>
            <a:r>
              <a:rPr lang="en-US" dirty="0" smtClean="0">
                <a:solidFill>
                  <a:schemeClr val="bg1"/>
                </a:solidFill>
              </a:rPr>
              <a:t>;</a:t>
            </a:r>
            <a:endParaRPr lang="ru-RU" dirty="0" smtClean="0">
              <a:solidFill>
                <a:schemeClr val="bg1"/>
              </a:solidFill>
            </a:endParaRPr>
          </a:p>
          <a:p>
            <a:r>
              <a:rPr lang="ru-RU" dirty="0" smtClean="0">
                <a:solidFill>
                  <a:schemeClr val="bg1"/>
                </a:solidFill>
              </a:rPr>
              <a:t>Желательно чтобы метод отрабатывал как можно быстрее</a:t>
            </a:r>
            <a:r>
              <a:rPr lang="en-US" dirty="0" smtClean="0">
                <a:solidFill>
                  <a:schemeClr val="bg1"/>
                </a:solidFill>
              </a:rPr>
              <a:t>.</a:t>
            </a:r>
          </a:p>
          <a:p>
            <a:pPr marL="0" indent="0">
              <a:buNone/>
            </a:pP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6345780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Пример реализации </a:t>
            </a:r>
            <a:r>
              <a:rPr lang="en-US" dirty="0" err="1" smtClean="0">
                <a:solidFill>
                  <a:schemeClr val="bg1"/>
                </a:solidFill>
              </a:rPr>
              <a:t>GetHashCode</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748679"/>
          </a:xfrm>
        </p:spPr>
        <p:txBody>
          <a:bodyPr>
            <a:normAutofit/>
          </a:bodyPr>
          <a:lstStyle/>
          <a:p>
            <a:pPr marL="0" indent="0">
              <a:buNone/>
            </a:pPr>
            <a:r>
              <a:rPr lang="ru-RU" sz="2000" dirty="0" smtClean="0">
                <a:solidFill>
                  <a:schemeClr val="bg1"/>
                </a:solidFill>
              </a:rPr>
              <a:t>Выберите два простых числа</a:t>
            </a:r>
            <a:r>
              <a:rPr lang="en-US" sz="2000" dirty="0" smtClean="0">
                <a:solidFill>
                  <a:schemeClr val="bg1"/>
                </a:solidFill>
              </a:rPr>
              <a:t> </a:t>
            </a:r>
            <a:r>
              <a:rPr lang="ru-RU" sz="2000" dirty="0" smtClean="0">
                <a:solidFill>
                  <a:schemeClr val="bg1"/>
                </a:solidFill>
              </a:rPr>
              <a:t>и напишите следующий код вычисления </a:t>
            </a:r>
            <a:r>
              <a:rPr lang="ru-RU" sz="2000" dirty="0" err="1" smtClean="0">
                <a:solidFill>
                  <a:schemeClr val="bg1"/>
                </a:solidFill>
              </a:rPr>
              <a:t>хеш</a:t>
            </a:r>
            <a:r>
              <a:rPr lang="ru-RU" sz="2000" dirty="0" smtClean="0">
                <a:solidFill>
                  <a:schemeClr val="bg1"/>
                </a:solidFill>
              </a:rPr>
              <a:t>-кода:</a:t>
            </a:r>
            <a:endParaRPr lang="en-US" sz="2000" dirty="0">
              <a:solidFill>
                <a:schemeClr val="bg1"/>
              </a:solidFill>
            </a:endParaRPr>
          </a:p>
        </p:txBody>
      </p:sp>
      <p:sp>
        <p:nvSpPr>
          <p:cNvPr id="5" name="Rectangle 4"/>
          <p:cNvSpPr/>
          <p:nvPr/>
        </p:nvSpPr>
        <p:spPr>
          <a:xfrm>
            <a:off x="457200" y="2542252"/>
            <a:ext cx="8229600" cy="3046988"/>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override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GetHashCode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ru-RU" sz="1600" dirty="0" smtClean="0">
                <a:solidFill>
                  <a:srgbClr val="0000FF"/>
                </a:solidFill>
                <a:latin typeface="Consolas" panose="020B0609020204030204" pitchFamily="49" charset="0"/>
              </a:rPr>
              <a:t>    </a:t>
            </a:r>
            <a:r>
              <a:rPr lang="en-US" sz="1600" dirty="0" smtClean="0">
                <a:solidFill>
                  <a:srgbClr val="0000FF"/>
                </a:solidFill>
                <a:latin typeface="Consolas" panose="020B0609020204030204" pitchFamily="49" charset="0"/>
              </a:rPr>
              <a:t>unchecked</a:t>
            </a:r>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ru-RU" sz="1600" dirty="0" smtClean="0">
                <a:solidFill>
                  <a:srgbClr val="008000"/>
                </a:solidFill>
                <a:latin typeface="Consolas" panose="020B0609020204030204" pitchFamily="49" charset="0"/>
              </a:rPr>
              <a:t>Переполнение не проблема</a:t>
            </a:r>
            <a:endParaRPr lang="ru-RU" sz="1600" dirty="0">
              <a:solidFill>
                <a:srgbClr val="000000"/>
              </a:solidFill>
              <a:latin typeface="Consolas" panose="020B0609020204030204" pitchFamily="49" charset="0"/>
            </a:endParaRP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ru-RU" sz="1600" dirty="0" smtClean="0">
                <a:solidFill>
                  <a:srgbClr val="0000FF"/>
                </a:solidFill>
                <a:latin typeface="Consolas" panose="020B0609020204030204" pitchFamily="49" charset="0"/>
              </a:rPr>
              <a:t>        </a:t>
            </a:r>
            <a:r>
              <a:rPr lang="en-US" sz="1600" dirty="0" err="1" smtClean="0">
                <a:solidFill>
                  <a:srgbClr val="0000FF"/>
                </a:solidFill>
                <a:latin typeface="Consolas" panose="020B0609020204030204" pitchFamily="49" charset="0"/>
              </a:rPr>
              <a:t>int</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17;</a:t>
            </a:r>
          </a:p>
          <a:p>
            <a:r>
              <a:rPr lang="ru-RU" sz="1600" dirty="0" smtClean="0">
                <a:solidFill>
                  <a:srgbClr val="008000"/>
                </a:solidFill>
                <a:latin typeface="Consolas" panose="020B0609020204030204" pitchFamily="49" charset="0"/>
              </a:rPr>
              <a:t>        // </a:t>
            </a:r>
            <a:r>
              <a:rPr lang="ru-RU" sz="1600" dirty="0">
                <a:solidFill>
                  <a:srgbClr val="008000"/>
                </a:solidFill>
                <a:latin typeface="Consolas" panose="020B0609020204030204" pitchFamily="49" charset="0"/>
              </a:rPr>
              <a:t>Не забываем про проверки на </a:t>
            </a:r>
            <a:r>
              <a:rPr lang="ru-RU" sz="1600" dirty="0" err="1">
                <a:solidFill>
                  <a:srgbClr val="008000"/>
                </a:solidFill>
                <a:latin typeface="Consolas" panose="020B0609020204030204" pitchFamily="49" charset="0"/>
              </a:rPr>
              <a:t>null</a:t>
            </a:r>
            <a:r>
              <a:rPr lang="ru-RU" sz="1600" dirty="0">
                <a:solidFill>
                  <a:srgbClr val="008000"/>
                </a:solidFill>
                <a:latin typeface="Consolas" panose="020B0609020204030204" pitchFamily="49" charset="0"/>
              </a:rPr>
              <a:t>, разумеется :)</a:t>
            </a:r>
            <a:endParaRPr lang="ru-RU" sz="1600" dirty="0">
              <a:solidFill>
                <a:srgbClr val="000000"/>
              </a:solidFill>
              <a:latin typeface="Consolas" panose="020B0609020204030204" pitchFamily="49" charset="0"/>
            </a:endParaRP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field1.GetHashCode();</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field2.GetHashCode();</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field3.GetHashCode();</a:t>
            </a:r>
          </a:p>
          <a:p>
            <a:r>
              <a:rPr lang="ru-RU" sz="1600" dirty="0" smtClean="0">
                <a:solidFill>
                  <a:srgbClr val="0000FF"/>
                </a:solidFill>
                <a:latin typeface="Consolas" panose="020B0609020204030204" pitchFamily="49" charset="0"/>
              </a:rPr>
              <a:t>        </a:t>
            </a:r>
            <a:r>
              <a:rPr lang="en-US" sz="1600" dirty="0" smtClean="0">
                <a:solidFill>
                  <a:srgbClr val="0000FF"/>
                </a:solidFill>
                <a:latin typeface="Consolas" panose="020B0609020204030204" pitchFamily="49" charset="0"/>
              </a:rPr>
              <a:t>return</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p>
        </p:txBody>
      </p:sp>
      <p:sp>
        <p:nvSpPr>
          <p:cNvPr id="6" name="Content Placeholder 2"/>
          <p:cNvSpPr txBox="1">
            <a:spLocks/>
          </p:cNvSpPr>
          <p:nvPr/>
        </p:nvSpPr>
        <p:spPr>
          <a:xfrm>
            <a:off x="454844" y="5776665"/>
            <a:ext cx="8229600" cy="7486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solidFill>
                  <a:schemeClr val="bg1"/>
                </a:solidFill>
              </a:rPr>
              <a:t>Простое число которое используется для умножения желательно выбрать довольно большим.</a:t>
            </a:r>
            <a:endParaRPr lang="en-US" sz="2000" dirty="0">
              <a:solidFill>
                <a:schemeClr val="bg1"/>
              </a:solidFill>
            </a:endParaRPr>
          </a:p>
        </p:txBody>
      </p:sp>
    </p:spTree>
    <p:extLst>
      <p:ext uri="{BB962C8B-B14F-4D97-AF65-F5344CB8AC3E}">
        <p14:creationId xmlns:p14="http://schemas.microsoft.com/office/powerpoint/2010/main" val="17549353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solidFill>
                  <a:schemeClr val="bg1"/>
                </a:solidFill>
              </a:rPr>
              <a:t>c</a:t>
            </a:r>
            <a:r>
              <a:rPr lang="en-US" dirty="0" smtClean="0">
                <a:solidFill>
                  <a:schemeClr val="bg1"/>
                </a:solidFill>
              </a:rPr>
              <a:t>lass vs </a:t>
            </a:r>
            <a:r>
              <a:rPr lang="en-US" dirty="0" err="1" smtClean="0">
                <a:solidFill>
                  <a:schemeClr val="bg1"/>
                </a:solidFill>
              </a:rPr>
              <a:t>struct</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16052343"/>
              </p:ext>
            </p:extLst>
          </p:nvPr>
        </p:nvGraphicFramePr>
        <p:xfrm>
          <a:off x="457200" y="1412776"/>
          <a:ext cx="8229600" cy="5067300"/>
        </p:xfrm>
        <a:graphic>
          <a:graphicData uri="http://schemas.openxmlformats.org/drawingml/2006/table">
            <a:tbl>
              <a:tblPr>
                <a:tableStyleId>{5C22544A-7EE6-4342-B048-85BDC9FD1C3A}</a:tableStyleId>
              </a:tblPr>
              <a:tblGrid>
                <a:gridCol w="5873858">
                  <a:extLst>
                    <a:ext uri="{9D8B030D-6E8A-4147-A177-3AD203B41FA5}">
                      <a16:colId xmlns:a16="http://schemas.microsoft.com/office/drawing/2014/main" val="20000"/>
                    </a:ext>
                  </a:extLst>
                </a:gridCol>
                <a:gridCol w="1115877">
                  <a:extLst>
                    <a:ext uri="{9D8B030D-6E8A-4147-A177-3AD203B41FA5}">
                      <a16:colId xmlns:a16="http://schemas.microsoft.com/office/drawing/2014/main" val="20001"/>
                    </a:ext>
                  </a:extLst>
                </a:gridCol>
                <a:gridCol w="1239865">
                  <a:extLst>
                    <a:ext uri="{9D8B030D-6E8A-4147-A177-3AD203B41FA5}">
                      <a16:colId xmlns:a16="http://schemas.microsoft.com/office/drawing/2014/main" val="20002"/>
                    </a:ext>
                  </a:extLst>
                </a:gridCol>
              </a:tblGrid>
              <a:tr h="190500">
                <a:tc>
                  <a:txBody>
                    <a:bodyPr/>
                    <a:lstStyle/>
                    <a:p>
                      <a:pPr algn="l" fontAlgn="b"/>
                      <a:r>
                        <a:rPr lang="ru-RU" sz="1600" b="1" u="none" strike="noStrike" dirty="0">
                          <a:solidFill>
                            <a:schemeClr val="bg1"/>
                          </a:solidFill>
                          <a:effectLst/>
                        </a:rPr>
                        <a:t>Возможность</a:t>
                      </a:r>
                      <a:endParaRPr lang="ru-RU"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err="1">
                          <a:solidFill>
                            <a:schemeClr val="bg1"/>
                          </a:solidFill>
                          <a:effectLst/>
                        </a:rPr>
                        <a:t>Struct</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a:solidFill>
                            <a:schemeClr val="bg1"/>
                          </a:solidFill>
                          <a:effectLst/>
                        </a:rPr>
                        <a:t>Class</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190500">
                <a:tc>
                  <a:txBody>
                    <a:bodyPr/>
                    <a:lstStyle/>
                    <a:p>
                      <a:pPr algn="l" fontAlgn="b"/>
                      <a:r>
                        <a:rPr lang="ru-RU" sz="1600" u="none" strike="noStrike" dirty="0">
                          <a:effectLst/>
                        </a:rPr>
                        <a:t>Разновидность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Значимый</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Ссылочный</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0500">
                <a:tc>
                  <a:txBody>
                    <a:bodyPr/>
                    <a:lstStyle/>
                    <a:p>
                      <a:pPr algn="l" fontAlgn="b"/>
                      <a:r>
                        <a:rPr lang="ru-RU" sz="1600" u="none" strike="noStrike" dirty="0">
                          <a:effectLst/>
                        </a:rPr>
                        <a:t>Можно объявлять вложенные типы (</a:t>
                      </a:r>
                      <a:r>
                        <a:rPr lang="ru-RU" sz="1600" u="none" strike="noStrike" dirty="0" err="1">
                          <a:effectLst/>
                        </a:rPr>
                        <a:t>struct</a:t>
                      </a:r>
                      <a:r>
                        <a:rPr lang="ru-RU" sz="1600" u="none" strike="noStrike" dirty="0">
                          <a:effectLst/>
                        </a:rPr>
                        <a:t>, </a:t>
                      </a:r>
                      <a:r>
                        <a:rPr lang="ru-RU" sz="1600" u="none" strike="noStrike" dirty="0" err="1">
                          <a:effectLst/>
                        </a:rPr>
                        <a:t>class</a:t>
                      </a:r>
                      <a:r>
                        <a:rPr lang="ru-RU" sz="1600" u="none" strike="noStrike" dirty="0">
                          <a:effectLst/>
                        </a:rPr>
                        <a:t>, </a:t>
                      </a:r>
                      <a:r>
                        <a:rPr lang="ru-RU" sz="1600" u="none" strike="noStrike" dirty="0" err="1">
                          <a:effectLst/>
                        </a:rPr>
                        <a:t>enum</a:t>
                      </a:r>
                      <a:r>
                        <a:rPr lang="ru-RU" sz="1600" u="none" strike="noStrike" dirty="0">
                          <a:effectLst/>
                        </a:rPr>
                        <a:t>)?</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0500">
                <a:tc>
                  <a:txBody>
                    <a:bodyPr/>
                    <a:lstStyle/>
                    <a:p>
                      <a:pPr algn="l" fontAlgn="b"/>
                      <a:r>
                        <a:rPr lang="ru-RU" sz="1600" u="none" strike="noStrike" dirty="0">
                          <a:effectLst/>
                        </a:rPr>
                        <a:t>Можно объявлять константы?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0500">
                <a:tc>
                  <a:txBody>
                    <a:bodyPr/>
                    <a:lstStyle/>
                    <a:p>
                      <a:pPr algn="l" fontAlgn="b"/>
                      <a:r>
                        <a:rPr lang="ru-RU" sz="1600" u="none" strike="noStrike" dirty="0">
                          <a:effectLst/>
                        </a:rPr>
                        <a:t>Можно объявлять поля?</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smtClean="0">
                          <a:effectLst/>
                        </a:rPr>
                        <a:t>Да</a:t>
                      </a:r>
                      <a:r>
                        <a:rPr lang="en-US" sz="1600" u="none" strike="noStrike" baseline="30000" dirty="0" smtClean="0">
                          <a:solidFill>
                            <a:srgbClr val="FF0000"/>
                          </a:solidFill>
                          <a:effectLst/>
                        </a:rPr>
                        <a:t>*</a:t>
                      </a:r>
                      <a:endParaRPr lang="ru-RU" sz="1600" b="0" i="0" u="none" strike="noStrike" baseline="30000" dirty="0">
                        <a:solidFill>
                          <a:srgbClr val="FF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r h="190500">
                <a:tc>
                  <a:txBody>
                    <a:bodyPr/>
                    <a:lstStyle/>
                    <a:p>
                      <a:pPr algn="l" fontAlgn="b"/>
                      <a:r>
                        <a:rPr lang="ru-RU" sz="1600" u="none" strike="noStrike" dirty="0">
                          <a:effectLst/>
                        </a:rPr>
                        <a:t>Можно объявлять свойства?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0500">
                <a:tc>
                  <a:txBody>
                    <a:bodyPr/>
                    <a:lstStyle/>
                    <a:p>
                      <a:pPr algn="l" fontAlgn="b"/>
                      <a:r>
                        <a:rPr lang="ru-RU" sz="1600" u="none" strike="noStrike" dirty="0">
                          <a:effectLst/>
                        </a:rPr>
                        <a:t>Можно объявлять индексаторы?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0500">
                <a:tc>
                  <a:txBody>
                    <a:bodyPr/>
                    <a:lstStyle/>
                    <a:p>
                      <a:pPr algn="l" fontAlgn="b"/>
                      <a:r>
                        <a:rPr lang="ru-RU" sz="1600" u="none" strike="noStrike">
                          <a:effectLst/>
                        </a:rPr>
                        <a:t>Можно объявлять методы?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0500">
                <a:tc>
                  <a:txBody>
                    <a:bodyPr/>
                    <a:lstStyle/>
                    <a:p>
                      <a:pPr algn="l" fontAlgn="b"/>
                      <a:r>
                        <a:rPr lang="ru-RU" sz="1600" u="none" strike="noStrike">
                          <a:effectLst/>
                        </a:rPr>
                        <a:t>Можно объявлять события?</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0500">
                <a:tc>
                  <a:txBody>
                    <a:bodyPr/>
                    <a:lstStyle/>
                    <a:p>
                      <a:pPr algn="l" fontAlgn="b"/>
                      <a:r>
                        <a:rPr lang="ru-RU" sz="1600" u="none" strike="noStrike" dirty="0">
                          <a:effectLst/>
                        </a:rPr>
                        <a:t>Может содержать </a:t>
                      </a:r>
                      <a:r>
                        <a:rPr lang="en-US" sz="1600" u="none" strike="noStrike" dirty="0">
                          <a:effectLst/>
                        </a:rPr>
                        <a:t>static </a:t>
                      </a:r>
                      <a:r>
                        <a:rPr lang="ru-RU" sz="1600" u="none" strike="noStrike" dirty="0">
                          <a:effectLst/>
                        </a:rPr>
                        <a:t>члены?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0500">
                <a:tc>
                  <a:txBody>
                    <a:bodyPr/>
                    <a:lstStyle/>
                    <a:p>
                      <a:pPr algn="l" fontAlgn="b"/>
                      <a:r>
                        <a:rPr lang="ru-RU" sz="1600" u="none" strike="noStrike" dirty="0">
                          <a:effectLst/>
                        </a:rPr>
                        <a:t>Может наследовать?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Нет</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0"/>
                  </a:ext>
                </a:extLst>
              </a:tr>
              <a:tr h="190500">
                <a:tc>
                  <a:txBody>
                    <a:bodyPr/>
                    <a:lstStyle/>
                    <a:p>
                      <a:pPr algn="l" fontAlgn="b"/>
                      <a:r>
                        <a:rPr lang="ru-RU" sz="1600" u="none" strike="noStrike">
                          <a:effectLst/>
                        </a:rPr>
                        <a:t>Может реализовывать интерфейсы?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90500">
                <a:tc>
                  <a:txBody>
                    <a:bodyPr/>
                    <a:lstStyle/>
                    <a:p>
                      <a:pPr algn="l" fontAlgn="b"/>
                      <a:r>
                        <a:rPr lang="ru-RU" sz="1600" u="none" strike="noStrike" dirty="0">
                          <a:effectLst/>
                        </a:rPr>
                        <a:t>Может перегружать конструктор?</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90500">
                <a:tc>
                  <a:txBody>
                    <a:bodyPr/>
                    <a:lstStyle/>
                    <a:p>
                      <a:pPr algn="l" fontAlgn="b"/>
                      <a:r>
                        <a:rPr lang="ru-RU" sz="1600" u="none" strike="noStrike">
                          <a:effectLst/>
                        </a:rPr>
                        <a:t>Может объявлять конструктор по умолчанию?</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3"/>
                  </a:ext>
                </a:extLst>
              </a:tr>
              <a:tr h="190500">
                <a:tc>
                  <a:txBody>
                    <a:bodyPr/>
                    <a:lstStyle/>
                    <a:p>
                      <a:pPr algn="l" fontAlgn="b"/>
                      <a:r>
                        <a:rPr lang="ru-RU" sz="1600" u="none" strike="noStrike">
                          <a:effectLst/>
                        </a:rPr>
                        <a:t>Может перегружать операторы?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90500">
                <a:tc>
                  <a:txBody>
                    <a:bodyPr/>
                    <a:lstStyle/>
                    <a:p>
                      <a:pPr algn="l" fontAlgn="b"/>
                      <a:r>
                        <a:rPr lang="ru-RU" sz="1600" u="none" strike="noStrike">
                          <a:effectLst/>
                        </a:rPr>
                        <a:t>Может быть обобщенным?</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90500">
                <a:tc>
                  <a:txBody>
                    <a:bodyPr/>
                    <a:lstStyle/>
                    <a:p>
                      <a:pPr algn="l" fontAlgn="b"/>
                      <a:r>
                        <a:rPr lang="ru-RU" sz="1600" u="none" strike="noStrike">
                          <a:effectLst/>
                        </a:rPr>
                        <a:t>Может быть </a:t>
                      </a:r>
                      <a:r>
                        <a:rPr lang="en-US" sz="1600" u="none" strike="noStrike">
                          <a:effectLst/>
                        </a:rPr>
                        <a:t>partial?</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90500">
                <a:tc>
                  <a:txBody>
                    <a:bodyPr/>
                    <a:lstStyle/>
                    <a:p>
                      <a:pPr algn="l" fontAlgn="b"/>
                      <a:r>
                        <a:rPr lang="ru-RU" sz="1600" u="none" strike="noStrike">
                          <a:effectLst/>
                        </a:rPr>
                        <a:t>Может быть </a:t>
                      </a:r>
                      <a:r>
                        <a:rPr lang="en-US" sz="1600" u="none" strike="noStrike">
                          <a:effectLst/>
                        </a:rPr>
                        <a:t>sealed?</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b="0" i="0" u="none" strike="noStrike" dirty="0" smtClean="0">
                          <a:solidFill>
                            <a:schemeClr val="dk1"/>
                          </a:solidFill>
                          <a:effectLst/>
                          <a:latin typeface="+mn-lt"/>
                        </a:rPr>
                        <a:t>Нет</a:t>
                      </a:r>
                      <a:r>
                        <a:rPr lang="ru-RU" sz="1600" b="0" i="0" u="none" strike="noStrike" baseline="0" dirty="0" smtClean="0">
                          <a:solidFill>
                            <a:schemeClr val="dk1"/>
                          </a:solidFill>
                          <a:effectLst/>
                          <a:latin typeface="+mn-lt"/>
                        </a:rPr>
                        <a:t> (всегда)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7"/>
                  </a:ext>
                </a:extLst>
              </a:tr>
              <a:tr h="190500">
                <a:tc>
                  <a:txBody>
                    <a:bodyPr/>
                    <a:lstStyle/>
                    <a:p>
                      <a:pPr algn="l" fontAlgn="b"/>
                      <a:r>
                        <a:rPr lang="ru-RU" sz="1600" u="none" strike="noStrike">
                          <a:effectLst/>
                        </a:rPr>
                        <a:t>Можно обрашаться к экземплярным членам через this?</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190500">
                <a:tc>
                  <a:txBody>
                    <a:bodyPr/>
                    <a:lstStyle/>
                    <a:p>
                      <a:pPr algn="l" fontAlgn="b"/>
                      <a:r>
                        <a:rPr lang="ru-RU" sz="1600" u="none" strike="noStrike">
                          <a:effectLst/>
                        </a:rPr>
                        <a:t>Нужен оператор new для создания экземпляра?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10160158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extLst>
                    <a:ext uri="{9D8B030D-6E8A-4147-A177-3AD203B41FA5}">
                      <a16:colId xmlns:a16="http://schemas.microsoft.com/office/drawing/2014/main" val="20000"/>
                    </a:ext>
                  </a:extLst>
                </a:gridCol>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extLst>
                    <a:ext uri="{9D8B030D-6E8A-4147-A177-3AD203B41FA5}">
                      <a16:colId xmlns:a16="http://schemas.microsoft.com/office/drawing/2014/main" val="20000"/>
                    </a:ext>
                  </a:extLst>
                </a:gridCol>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extLst>
                    <a:ext uri="{9D8B030D-6E8A-4147-A177-3AD203B41FA5}">
                      <a16:colId xmlns:a16="http://schemas.microsoft.com/office/drawing/2014/main" val="20000"/>
                    </a:ext>
                  </a:extLst>
                </a:gridCol>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Производный </a:t>
            </a:r>
            <a:r>
              <a:rPr lang="ru-RU" sz="1600" dirty="0">
                <a:solidFill>
                  <a:schemeClr val="bg1"/>
                </a:solidFill>
              </a:rPr>
              <a:t>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Все </a:t>
            </a:r>
            <a:r>
              <a:rPr lang="ru-RU" sz="1600" dirty="0">
                <a:solidFill>
                  <a:schemeClr val="bg1"/>
                </a:solidFill>
              </a:rPr>
              <a:t>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Класс </a:t>
            </a:r>
            <a:r>
              <a:rPr lang="ru-RU" sz="1600" dirty="0">
                <a:solidFill>
                  <a:schemeClr val="bg1"/>
                </a:solidFill>
              </a:rPr>
              <a:t>реализующий интерфейс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Так как интерфейсы являются особенными, то для них </a:t>
            </a:r>
            <a:r>
              <a:rPr lang="ru-RU" u="sng" dirty="0" smtClean="0">
                <a:solidFill>
                  <a:schemeClr val="bg1"/>
                </a:solidFill>
              </a:rPr>
              <a:t>рекомендуется</a:t>
            </a:r>
            <a:r>
              <a:rPr lang="ru-RU" dirty="0" smtClean="0">
                <a:solidFill>
                  <a:schemeClr val="bg1"/>
                </a:solidFill>
              </a:rPr>
              <a:t> использовать особую схему именования: </a:t>
            </a:r>
            <a:r>
              <a:rPr lang="en-US" dirty="0" err="1" smtClean="0">
                <a:solidFill>
                  <a:srgbClr val="FFFF00"/>
                </a:solidFill>
              </a:rPr>
              <a:t>IXyz</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787992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533489"/>
            <a:ext cx="88392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highlight>
                  <a:srgbClr val="FFFFFF"/>
                </a:highlight>
                <a:latin typeface="Consolas"/>
              </a:rPr>
              <a:t>interface</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void</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Print();</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X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Y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Point(</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 X = x; Y = y; }</a:t>
            </a:r>
          </a:p>
          <a:p>
            <a:r>
              <a:rPr lang="ru-RU" sz="900" dirty="0" smtClean="0">
                <a:solidFill>
                  <a:srgbClr val="0000FF"/>
                </a:solidFill>
                <a:highlight>
                  <a:srgbClr val="FFFFFF"/>
                </a:highlight>
                <a:latin typeface="Consolas"/>
              </a:rPr>
              <a:t>    </a:t>
            </a:r>
            <a:r>
              <a:rPr lang="ru-RU" sz="900" dirty="0" err="1" smtClean="0">
                <a:solidFill>
                  <a:srgbClr val="0000FF"/>
                </a:solidFill>
                <a:highlight>
                  <a:srgbClr val="FFFFFF"/>
                </a:highlight>
                <a:latin typeface="Consolas"/>
              </a:rPr>
              <a:t>public</a:t>
            </a:r>
            <a:r>
              <a:rPr lang="ru-RU" sz="900" dirty="0" smtClean="0">
                <a:solidFill>
                  <a:srgbClr val="000000"/>
                </a:solidFill>
                <a:highlight>
                  <a:srgbClr val="FFFFFF"/>
                </a:highlight>
                <a:latin typeface="Consolas"/>
              </a:rPr>
              <a:t> </a:t>
            </a:r>
            <a:r>
              <a:rPr lang="ru-RU" sz="900" dirty="0" err="1">
                <a:solidFill>
                  <a:srgbClr val="0000FF"/>
                </a:solidFill>
                <a:highlight>
                  <a:srgbClr val="FFFFFF"/>
                </a:highlight>
                <a:latin typeface="Consolas"/>
              </a:rPr>
              <a:t>virtual</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void</a:t>
            </a:r>
            <a:r>
              <a:rPr lang="ru-RU" sz="900" dirty="0">
                <a:solidFill>
                  <a:srgbClr val="000000"/>
                </a:solidFill>
                <a:highlight>
                  <a:srgbClr val="FFFFFF"/>
                </a:highlight>
                <a:latin typeface="Consolas"/>
              </a:rPr>
              <a:t> </a:t>
            </a:r>
            <a:r>
              <a:rPr lang="ru-RU" sz="900" dirty="0" err="1">
                <a:solidFill>
                  <a:srgbClr val="000000"/>
                </a:solidFill>
                <a:highlight>
                  <a:srgbClr val="FFFFFF"/>
                </a:highlight>
                <a:latin typeface="Consolas"/>
              </a:rPr>
              <a:t>Print</a:t>
            </a:r>
            <a:r>
              <a:rPr lang="ru-RU" sz="900" dirty="0">
                <a:solidFill>
                  <a:srgbClr val="000000"/>
                </a:solidFill>
                <a:highlight>
                  <a:srgbClr val="FFFFFF"/>
                </a:highlight>
                <a:latin typeface="Consolas"/>
              </a:rPr>
              <a:t>() </a:t>
            </a:r>
            <a:r>
              <a:rPr lang="ru-RU" sz="900" dirty="0">
                <a:solidFill>
                  <a:srgbClr val="008000"/>
                </a:solidFill>
                <a:highlight>
                  <a:srgbClr val="FFFFFF"/>
                </a:highlight>
                <a:latin typeface="Consolas"/>
              </a:rPr>
              <a:t>// Обязательная реализация функции!</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at X={0};Y={1}"</a:t>
            </a:r>
            <a:r>
              <a:rPr lang="en-US" sz="900" dirty="0">
                <a:solidFill>
                  <a:srgbClr val="000000"/>
                </a:solidFill>
                <a:highlight>
                  <a:srgbClr val="FFFFFF"/>
                </a:highlight>
                <a:latin typeface="Consolas"/>
              </a:rPr>
              <a:t>, X, Y);</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 : </a:t>
            </a:r>
            <a:r>
              <a:rPr lang="en-US" sz="900" dirty="0">
                <a:solidFill>
                  <a:srgbClr val="2B91AF"/>
                </a:solidFill>
                <a:highlight>
                  <a:srgbClr val="FFFFFF"/>
                </a:highlight>
                <a:latin typeface="Consolas"/>
              </a:rPr>
              <a:t>Point</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private</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double</a:t>
            </a:r>
            <a:r>
              <a:rPr lang="en-US" sz="900" dirty="0">
                <a:solidFill>
                  <a:srgbClr val="000000"/>
                </a:solidFill>
                <a:highlight>
                  <a:srgbClr val="FFFFFF"/>
                </a:highlight>
                <a:latin typeface="Consolas"/>
              </a:rPr>
              <a:t> _radius;</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Arc(</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double</a:t>
            </a:r>
            <a:r>
              <a:rPr lang="fr-FR" sz="900" dirty="0">
                <a:solidFill>
                  <a:srgbClr val="000000"/>
                </a:solidFill>
                <a:highlight>
                  <a:srgbClr val="FFFFFF"/>
                </a:highlight>
                <a:latin typeface="Consolas"/>
              </a:rPr>
              <a:t> radius) : </a:t>
            </a:r>
            <a:r>
              <a:rPr lang="fr-FR" sz="900" dirty="0">
                <a:solidFill>
                  <a:srgbClr val="0000FF"/>
                </a:solidFill>
                <a:highlight>
                  <a:srgbClr val="FFFFFF"/>
                </a:highlight>
                <a:latin typeface="Consolas"/>
              </a:rPr>
              <a:t>base</a:t>
            </a:r>
            <a:r>
              <a:rPr lang="fr-FR" sz="900" dirty="0">
                <a:solidFill>
                  <a:srgbClr val="000000"/>
                </a:solidFill>
                <a:highlight>
                  <a:srgbClr val="FFFFFF"/>
                </a:highlight>
                <a:latin typeface="Consolas"/>
              </a:rPr>
              <a:t>(x, y) { _radius = radius; }</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override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Arc with Radius {0} at point {1}; {2}"</a:t>
            </a:r>
            <a:r>
              <a:rPr lang="en-US" sz="900" dirty="0">
                <a:solidFill>
                  <a:srgbClr val="000000"/>
                </a:solidFill>
                <a:highlight>
                  <a:srgbClr val="FFFFFF"/>
                </a:highlight>
                <a:latin typeface="Consolas"/>
              </a:rPr>
              <a:t>, _radius,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.X</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.Y</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err="1" smtClean="0">
                <a:solidFill>
                  <a:srgbClr val="0000FF"/>
                </a:solidFill>
                <a:highlight>
                  <a:srgbClr val="FFFFFF"/>
                </a:highlight>
                <a:latin typeface="Consolas"/>
              </a:rPr>
              <a:t>int</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_x, _y, _z;</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Point3D(</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z) { _x = x; _y = y; _z = z; }</a:t>
            </a:r>
          </a:p>
          <a:p>
            <a:r>
              <a:rPr lang="ru-RU" sz="900" smtClean="0">
                <a:solidFill>
                  <a:srgbClr val="0000FF"/>
                </a:solidFill>
                <a:highlight>
                  <a:srgbClr val="FFFFFF"/>
                </a:highlight>
                <a:latin typeface="Consolas"/>
              </a:rPr>
              <a:t>    </a:t>
            </a:r>
            <a:r>
              <a:rPr lang="en-US" sz="900" smtClean="0">
                <a:solidFill>
                  <a:srgbClr val="0000FF"/>
                </a:solidFill>
                <a:highlight>
                  <a:srgbClr val="FFFFFF"/>
                </a:highlight>
                <a:latin typeface="Consolas"/>
              </a:rPr>
              <a:t>public</a:t>
            </a:r>
            <a:r>
              <a:rPr lang="en-US" sz="90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3D at X={0};Y={1};Z={2}"</a:t>
            </a:r>
            <a:r>
              <a:rPr lang="en-US" sz="900" dirty="0">
                <a:solidFill>
                  <a:srgbClr val="000000"/>
                </a:solidFill>
                <a:highlight>
                  <a:srgbClr val="FFFFFF"/>
                </a:highlight>
                <a:latin typeface="Consolas"/>
              </a:rPr>
              <a:t>, _x, _y, _z);</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Program</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static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Printer(</a:t>
            </a:r>
            <a:r>
              <a:rPr lang="en-US" sz="900" dirty="0" err="1">
                <a:solidFill>
                  <a:srgbClr val="0000FF"/>
                </a:solidFill>
                <a:highlight>
                  <a:srgbClr val="FFFFFF"/>
                </a:highlight>
                <a:latin typeface="Consolas"/>
              </a:rPr>
              <a:t>params</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FF"/>
                </a:solidFill>
                <a:highlight>
                  <a:srgbClr val="FFFFFF"/>
                </a:highlight>
                <a:latin typeface="Consolas"/>
              </a:rPr>
              <a:t>        </a:t>
            </a:r>
            <a:r>
              <a:rPr lang="en-US" sz="900" dirty="0" err="1" smtClean="0">
                <a:solidFill>
                  <a:srgbClr val="0000FF"/>
                </a:solidFill>
                <a:highlight>
                  <a:srgbClr val="FFFFFF"/>
                </a:highlight>
                <a:latin typeface="Consolas"/>
              </a:rPr>
              <a:t>foreach</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in</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obj.Print</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static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Main(</a:t>
            </a:r>
            <a:r>
              <a:rPr lang="en-US" sz="900" dirty="0">
                <a:solidFill>
                  <a:srgbClr val="0000FF"/>
                </a:solidFill>
                <a:highlight>
                  <a:srgbClr val="FFFFFF"/>
                </a:highlight>
                <a:latin typeface="Consolas"/>
              </a:rPr>
              <a:t>string</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args</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        </a:t>
            </a:r>
            <a:r>
              <a:rPr lang="en-US" sz="900" dirty="0" smtClean="0">
                <a:solidFill>
                  <a:srgbClr val="000000"/>
                </a:solidFill>
                <a:highlight>
                  <a:srgbClr val="FFFFFF"/>
                </a:highlight>
                <a:latin typeface="Consolas"/>
              </a:rPr>
              <a:t>Printer(</a:t>
            </a:r>
            <a:r>
              <a:rPr lang="en-US" sz="900" dirty="0" smtClean="0">
                <a:solidFill>
                  <a:srgbClr val="0000FF"/>
                </a:solidFill>
                <a:highlight>
                  <a:srgbClr val="FFFFFF"/>
                </a:highlight>
                <a:latin typeface="Consolas"/>
              </a:rPr>
              <a:t>new</a:t>
            </a:r>
            <a:r>
              <a:rPr lang="en-US" sz="900" dirty="0" smtClean="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(1, 2),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(10, 20, 30),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(100, 200, 300));</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Явная реализация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41634616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Чем отличается наследование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Наследование выражает отношение «является» (</a:t>
            </a:r>
            <a:r>
              <a:rPr lang="en-US" dirty="0" smtClean="0">
                <a:solidFill>
                  <a:schemeClr val="bg1"/>
                </a:solidFill>
              </a:rPr>
              <a:t>is a)</a:t>
            </a:r>
            <a:r>
              <a:rPr lang="ru-RU" dirty="0" smtClean="0">
                <a:solidFill>
                  <a:schemeClr val="bg1"/>
                </a:solidFill>
              </a:rPr>
              <a:t>, а реализация интерфейса отношение «может» (</a:t>
            </a:r>
            <a:r>
              <a:rPr lang="en-US" dirty="0" smtClean="0">
                <a:solidFill>
                  <a:schemeClr val="bg1"/>
                </a:solidFill>
              </a:rPr>
              <a:t>can). </a:t>
            </a:r>
            <a:r>
              <a:rPr lang="ru-RU" dirty="0" smtClean="0">
                <a:solidFill>
                  <a:schemeClr val="bg1"/>
                </a:solidFill>
              </a:rPr>
              <a:t>С практической точки зрения при наследовании мы получаем </a:t>
            </a:r>
            <a:r>
              <a:rPr lang="ru-RU" smtClean="0">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smtClean="0">
                <a:solidFill>
                  <a:schemeClr val="bg1"/>
                </a:solidFill>
                <a:latin typeface="+mj-lt"/>
              </a:rPr>
              <a:t>:</a:t>
            </a:r>
          </a:p>
          <a:p>
            <a:pPr eaLnBrk="1" hangingPunct="1"/>
            <a:endParaRPr lang="en-US" sz="1400" dirty="0">
              <a:solidFill>
                <a:schemeClr val="bg1"/>
              </a:solidFill>
              <a:latin typeface="+mj-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Поля</a:t>
            </a:r>
            <a:r>
              <a:rPr lang="ru-RU" sz="1600" dirty="0">
                <a:solidFill>
                  <a:schemeClr val="bg1"/>
                </a:solidFill>
                <a:latin typeface="+mn-lt"/>
              </a:rPr>
              <a:t>: </a:t>
            </a:r>
            <a:r>
              <a:rPr lang="ru-RU" sz="1600" dirty="0" smtClean="0">
                <a:solidFill>
                  <a:schemeClr val="bg1"/>
                </a:solidFill>
                <a:latin typeface="+mn-lt"/>
              </a:rPr>
              <a:t>переменные </a:t>
            </a:r>
            <a:r>
              <a:rPr lang="ru-RU" sz="1600" dirty="0">
                <a:solidFill>
                  <a:schemeClr val="bg1"/>
                </a:solidFill>
                <a:latin typeface="+mn-lt"/>
              </a:rPr>
              <a:t>и объекты любого типа, могут быть </a:t>
            </a:r>
            <a:r>
              <a:rPr lang="ru-RU" sz="1600" dirty="0" smtClean="0">
                <a:solidFill>
                  <a:schemeClr val="bg1"/>
                </a:solidFill>
                <a:latin typeface="+mn-lt"/>
              </a:rPr>
              <a:t>константами.</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Свойства</a:t>
            </a:r>
            <a:r>
              <a:rPr lang="ru-RU" sz="1600" dirty="0">
                <a:solidFill>
                  <a:schemeClr val="bg1"/>
                </a:solidFill>
                <a:latin typeface="+mn-lt"/>
              </a:rPr>
              <a:t>: </a:t>
            </a:r>
            <a:r>
              <a:rPr lang="ru-RU" sz="1600" dirty="0" smtClean="0">
                <a:solidFill>
                  <a:schemeClr val="bg1"/>
                </a:solidFill>
                <a:latin typeface="+mn-lt"/>
              </a:rPr>
              <a:t>предоставляют </a:t>
            </a:r>
            <a:r>
              <a:rPr lang="ru-RU" sz="1600" dirty="0">
                <a:solidFill>
                  <a:schemeClr val="bg1"/>
                </a:solidFill>
                <a:latin typeface="+mn-lt"/>
              </a:rPr>
              <a:t>доступ к закрытым полям </a:t>
            </a:r>
            <a:r>
              <a:rPr lang="ru-RU" sz="1600" dirty="0" smtClean="0">
                <a:solidFill>
                  <a:schemeClr val="bg1"/>
                </a:solidFill>
                <a:latin typeface="+mn-lt"/>
              </a:rPr>
              <a:t>класса.</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Индексаторы</a:t>
            </a:r>
            <a:r>
              <a:rPr lang="ru-RU" sz="1600" dirty="0">
                <a:solidFill>
                  <a:schemeClr val="bg1"/>
                </a:solidFill>
                <a:latin typeface="+mn-lt"/>
              </a:rPr>
              <a:t>: особое свойство, принимающее в качестве дополнительного параметра индекс элемента.</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Методы</a:t>
            </a:r>
            <a:r>
              <a:rPr lang="ru-RU" sz="1600" dirty="0">
                <a:solidFill>
                  <a:schemeClr val="bg1"/>
                </a:solidFill>
                <a:latin typeface="+mn-lt"/>
              </a:rPr>
              <a:t>: </a:t>
            </a:r>
            <a:r>
              <a:rPr lang="ru-RU" sz="1600" dirty="0" smtClean="0">
                <a:solidFill>
                  <a:schemeClr val="bg1"/>
                </a:solidFill>
                <a:latin typeface="+mn-lt"/>
              </a:rPr>
              <a:t>пользовательские </a:t>
            </a:r>
            <a:r>
              <a:rPr lang="ru-RU" sz="1600" dirty="0">
                <a:solidFill>
                  <a:schemeClr val="bg1"/>
                </a:solidFill>
                <a:latin typeface="+mn-lt"/>
              </a:rPr>
              <a:t>функции, описывающие функциональность </a:t>
            </a:r>
            <a:r>
              <a:rPr lang="ru-RU" sz="1600" dirty="0" smtClean="0">
                <a:solidFill>
                  <a:schemeClr val="bg1"/>
                </a:solidFill>
                <a:latin typeface="+mn-lt"/>
              </a:rPr>
              <a:t>класса.</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Конструкторы</a:t>
            </a:r>
            <a:r>
              <a:rPr lang="ru-RU" sz="1600" dirty="0">
                <a:solidFill>
                  <a:schemeClr val="bg1"/>
                </a:solidFill>
                <a:latin typeface="+mn-lt"/>
              </a:rPr>
              <a:t>: </a:t>
            </a:r>
            <a:r>
              <a:rPr lang="ru-RU" sz="1600" dirty="0" smtClean="0">
                <a:solidFill>
                  <a:schemeClr val="bg1"/>
                </a:solidFill>
                <a:latin typeface="+mn-lt"/>
              </a:rPr>
              <a:t>метод, предназначенный </a:t>
            </a:r>
            <a:r>
              <a:rPr lang="ru-RU" sz="1600" dirty="0">
                <a:solidFill>
                  <a:schemeClr val="bg1"/>
                </a:solidFill>
                <a:latin typeface="+mn-lt"/>
              </a:rPr>
              <a:t>для инициализации начальных значений </a:t>
            </a:r>
            <a:r>
              <a:rPr lang="ru-RU" sz="1600" dirty="0" smtClean="0">
                <a:solidFill>
                  <a:schemeClr val="bg1"/>
                </a:solidFill>
                <a:latin typeface="+mn-lt"/>
              </a:rPr>
              <a:t>класса.</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err="1" smtClean="0">
                <a:solidFill>
                  <a:schemeClr val="bg1"/>
                </a:solidFill>
                <a:latin typeface="+mn-lt"/>
              </a:rPr>
              <a:t>Деконструкторы</a:t>
            </a:r>
            <a:r>
              <a:rPr lang="ru-RU" sz="1600" dirty="0" smtClean="0">
                <a:solidFill>
                  <a:schemeClr val="bg1"/>
                </a:solidFill>
                <a:latin typeface="+mn-lt"/>
              </a:rPr>
              <a:t>: метод для разбора объекта на части (</a:t>
            </a:r>
            <a:r>
              <a:rPr lang="en-US" sz="1600" dirty="0" smtClean="0">
                <a:solidFill>
                  <a:srgbClr val="FFFF00"/>
                </a:solidFill>
                <a:latin typeface="+mn-lt"/>
              </a:rPr>
              <a:t>C# 7</a:t>
            </a:r>
            <a:r>
              <a:rPr lang="en-US" sz="1600" dirty="0" smtClean="0">
                <a:solidFill>
                  <a:schemeClr val="bg1"/>
                </a:solidFill>
                <a:latin typeface="+mn-lt"/>
              </a:rPr>
              <a:t>)</a:t>
            </a:r>
          </a:p>
          <a:p>
            <a:pPr marL="285750" eaLnBrk="1" hangingPunct="1">
              <a:buFont typeface="Arial" panose="020B0604020202020204" pitchFamily="34" charset="0"/>
              <a:buChar char="•"/>
            </a:pPr>
            <a:r>
              <a:rPr lang="en-US" sz="1600" dirty="0">
                <a:solidFill>
                  <a:schemeClr val="bg1"/>
                </a:solidFill>
                <a:latin typeface="+mn-lt"/>
              </a:rPr>
              <a:t> </a:t>
            </a:r>
            <a:r>
              <a:rPr lang="ru-RU" sz="1600" b="1" dirty="0" smtClean="0">
                <a:solidFill>
                  <a:schemeClr val="bg1"/>
                </a:solidFill>
                <a:latin typeface="+mn-lt"/>
              </a:rPr>
              <a:t>События:</a:t>
            </a:r>
            <a:r>
              <a:rPr lang="ru-RU" sz="1600" dirty="0" smtClean="0">
                <a:solidFill>
                  <a:schemeClr val="bg1"/>
                </a:solidFill>
                <a:latin typeface="+mn-lt"/>
              </a:rPr>
              <a:t> механизм уведомления между разными типами</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Вложенные </a:t>
            </a:r>
            <a:r>
              <a:rPr lang="ru-RU" sz="1600" b="1" dirty="0">
                <a:solidFill>
                  <a:schemeClr val="bg1"/>
                </a:solidFill>
                <a:latin typeface="+mn-lt"/>
              </a:rPr>
              <a:t>типы</a:t>
            </a:r>
            <a:r>
              <a:rPr lang="ru-RU" sz="1600" dirty="0">
                <a:solidFill>
                  <a:schemeClr val="bg1"/>
                </a:solidFill>
                <a:latin typeface="+mn-lt"/>
              </a:rPr>
              <a:t>: В классе могут описываться другие классы, а также структуры и перечисления, предназначенные для вспомогательных </a:t>
            </a:r>
            <a:r>
              <a:rPr lang="ru-RU" sz="1600" dirty="0" smtClean="0">
                <a:solidFill>
                  <a:schemeClr val="bg1"/>
                </a:solidFill>
                <a:latin typeface="+mn-lt"/>
              </a:rPr>
              <a:t>целей.</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err="1" smtClean="0">
                <a:solidFill>
                  <a:schemeClr val="bg1"/>
                </a:solidFill>
                <a:latin typeface="+mn-lt"/>
              </a:rPr>
              <a:t>Финализатор</a:t>
            </a:r>
            <a:r>
              <a:rPr lang="ru-RU" sz="1600" dirty="0">
                <a:solidFill>
                  <a:schemeClr val="bg1"/>
                </a:solidFill>
                <a:latin typeface="+mn-lt"/>
              </a:rPr>
              <a:t>: Специальный метод предназначенный для освобождения ресурсов </a:t>
            </a:r>
            <a:r>
              <a:rPr lang="ru-RU" sz="1600" dirty="0" smtClean="0">
                <a:solidFill>
                  <a:schemeClr val="bg1"/>
                </a:solidFill>
                <a:latin typeface="+mn-lt"/>
              </a:rPr>
              <a:t>при сборке мусора.</a:t>
            </a:r>
            <a:endParaRPr lang="en-US" sz="1600" dirty="0">
              <a:solidFill>
                <a:schemeClr val="bg1"/>
              </a:solidFill>
              <a:latin typeface="+mn-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70144268"/>
              </p:ext>
            </p:extLst>
          </p:nvPr>
        </p:nvGraphicFramePr>
        <p:xfrm>
          <a:off x="572970" y="1472018"/>
          <a:ext cx="7700910" cy="4404322"/>
        </p:xfrm>
        <a:graphic>
          <a:graphicData uri="http://schemas.openxmlformats.org/drawingml/2006/table">
            <a:tbl>
              <a:tblPr/>
              <a:tblGrid>
                <a:gridCol w="2630878">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3485856">
                  <a:extLst>
                    <a:ext uri="{9D8B030D-6E8A-4147-A177-3AD203B41FA5}">
                      <a16:colId xmlns:a16="http://schemas.microsoft.com/office/drawing/2014/main" val="20002"/>
                    </a:ext>
                  </a:extLst>
                </a:gridCol>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r>
                        <a:rPr lang="ru-RU" sz="1600" b="0" baseline="30000" dirty="0" smtClean="0">
                          <a:solidFill>
                            <a:srgbClr val="FFC000"/>
                          </a:solidFill>
                        </a:rPr>
                        <a:t>1</a:t>
                      </a:r>
                      <a:endParaRPr lang="en-US" sz="1600" b="0" baseline="30000" dirty="0">
                        <a:solidFill>
                          <a:srgbClr val="FFC00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Прямоугольник 4"/>
          <p:cNvSpPr/>
          <p:nvPr/>
        </p:nvSpPr>
        <p:spPr>
          <a:xfrm>
            <a:off x="539552" y="6021288"/>
            <a:ext cx="7776864" cy="646331"/>
          </a:xfrm>
          <a:prstGeom prst="rect">
            <a:avLst/>
          </a:prstGeom>
        </p:spPr>
        <p:txBody>
          <a:bodyPr wrap="square">
            <a:spAutoFit/>
          </a:bodyPr>
          <a:lstStyle/>
          <a:p>
            <a:pPr marL="342900" indent="-342900">
              <a:buFont typeface="+mj-lt"/>
              <a:buAutoNum type="arabicPeriod"/>
            </a:pPr>
            <a:r>
              <a:rPr lang="en-US" dirty="0">
                <a:solidFill>
                  <a:srgbClr val="FFC000"/>
                </a:solidFill>
              </a:rPr>
              <a:t>C# </a:t>
            </a:r>
            <a:r>
              <a:rPr lang="ru-RU" dirty="0">
                <a:solidFill>
                  <a:srgbClr val="FFC000"/>
                </a:solidFill>
              </a:rPr>
              <a:t>не поддерживает множественное </a:t>
            </a:r>
            <a:r>
              <a:rPr lang="ru-RU" dirty="0" smtClean="0">
                <a:solidFill>
                  <a:srgbClr val="FFC000"/>
                </a:solidFill>
              </a:rPr>
              <a:t>наследование. Интерфейсы только симулируют эту возможность</a:t>
            </a:r>
            <a:endParaRPr lang="ru-RU" dirty="0">
              <a:solidFill>
                <a:srgbClr val="FFC000"/>
              </a:solidFill>
            </a:endParaRPr>
          </a:p>
        </p:txBody>
      </p:sp>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412223023"/>
              </p:ext>
            </p:extLst>
          </p:nvPr>
        </p:nvGraphicFramePr>
        <p:xfrm>
          <a:off x="457200" y="1554620"/>
          <a:ext cx="8291264" cy="4922362"/>
        </p:xfrm>
        <a:graphic>
          <a:graphicData uri="http://schemas.openxmlformats.org/drawingml/2006/table">
            <a:tbl>
              <a:tblPr/>
              <a:tblGrid>
                <a:gridCol w="2832562">
                  <a:extLst>
                    <a:ext uri="{9D8B030D-6E8A-4147-A177-3AD203B41FA5}">
                      <a16:colId xmlns:a16="http://schemas.microsoft.com/office/drawing/2014/main" val="20000"/>
                    </a:ext>
                  </a:extLst>
                </a:gridCol>
                <a:gridCol w="2218342">
                  <a:extLst>
                    <a:ext uri="{9D8B030D-6E8A-4147-A177-3AD203B41FA5}">
                      <a16:colId xmlns:a16="http://schemas.microsoft.com/office/drawing/2014/main" val="20001"/>
                    </a:ext>
                  </a:extLst>
                </a:gridCol>
                <a:gridCol w="3240360">
                  <a:extLst>
                    <a:ext uri="{9D8B030D-6E8A-4147-A177-3AD203B41FA5}">
                      <a16:colId xmlns:a16="http://schemas.microsoft.com/office/drawing/2014/main" val="20002"/>
                    </a:ext>
                  </a:extLst>
                </a:gridCol>
              </a:tblGrid>
              <a:tr h="320018">
                <a:tc>
                  <a:txBody>
                    <a:bodyPr/>
                    <a:lstStyle/>
                    <a:p>
                      <a:pPr algn="l"/>
                      <a:r>
                        <a:rPr lang="ru-RU" sz="1600" b="1" dirty="0" smtClean="0">
                          <a:solidFill>
                            <a:schemeClr val="bg1"/>
                          </a:solidFill>
                        </a:rPr>
                        <a:t>Пространство</a:t>
                      </a:r>
                      <a:r>
                        <a:rPr lang="ru-RU" sz="1600" b="1" baseline="0" dirty="0" smtClean="0">
                          <a:solidFill>
                            <a:schemeClr val="bg1"/>
                          </a:solidFill>
                        </a:rPr>
                        <a:t> имен </a:t>
                      </a:r>
                      <a:endParaRPr lang="en-US" sz="1600" b="1"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bg1"/>
                          </a:solidFill>
                        </a:rPr>
                        <a:t>Название</a:t>
                      </a:r>
                      <a:endParaRPr lang="en-US" sz="1600" b="1" dirty="0">
                        <a:solidFill>
                          <a:schemeClr val="bg1"/>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bg1"/>
                          </a:solidFill>
                        </a:rPr>
                        <a:t>Назначение</a:t>
                      </a:r>
                      <a:endParaRPr lang="en-US" sz="1600" b="1" dirty="0">
                        <a:solidFill>
                          <a:schemeClr val="bg1"/>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3"/>
                  </a:ext>
                </a:extLst>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457168">
                <a:tc>
                  <a:txBody>
                    <a:bodyPr/>
                    <a:lstStyle/>
                    <a:p>
                      <a:pPr algn="l"/>
                      <a:r>
                        <a:rPr lang="en-US" sz="1600" b="0" smtClean="0">
                          <a:solidFill>
                            <a:schemeClr val="bg1"/>
                          </a:solidFill>
                        </a:rPr>
                        <a:t>System.Collections</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7"/>
                  </a:ext>
                </a:extLst>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8"/>
                  </a:ext>
                </a:extLst>
              </a:tr>
              <a:tr h="320018">
                <a:tc>
                  <a:txBody>
                    <a:bodyPr/>
                    <a:lstStyle/>
                    <a:p>
                      <a:pPr marL="0" algn="l" defTabSz="914400" rtl="0" eaLnBrk="1" latinLnBrk="0" hangingPunct="1"/>
                      <a:r>
                        <a:rPr lang="en-US" sz="1600" b="0" kern="1200" dirty="0" smtClean="0">
                          <a:solidFill>
                            <a:schemeClr val="bg1"/>
                          </a:solidFill>
                          <a:latin typeface="+mn-lt"/>
                          <a:ea typeface="+mn-ea"/>
                          <a:cs typeface="+mn-cs"/>
                        </a:rPr>
                        <a:t>System</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en-US" sz="1600" b="0" kern="1200" dirty="0" err="1" smtClean="0">
                          <a:solidFill>
                            <a:schemeClr val="bg1"/>
                          </a:solidFill>
                          <a:latin typeface="+mn-lt"/>
                          <a:ea typeface="+mn-ea"/>
                          <a:cs typeface="+mn-cs"/>
                        </a:rPr>
                        <a:t>IProgress</a:t>
                      </a:r>
                      <a:r>
                        <a:rPr lang="en-US" sz="1600" b="0" kern="1200" dirty="0" smtClean="0">
                          <a:solidFill>
                            <a:schemeClr val="bg1"/>
                          </a:solidFill>
                          <a:latin typeface="+mn-lt"/>
                          <a:ea typeface="+mn-ea"/>
                          <a:cs typeface="+mn-cs"/>
                        </a:rPr>
                        <a:t>&lt;T&gt;</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ru-RU" sz="1600" b="0" kern="1200" dirty="0" smtClean="0">
                          <a:solidFill>
                            <a:schemeClr val="bg1"/>
                          </a:solidFill>
                          <a:latin typeface="+mn-lt"/>
                          <a:ea typeface="+mn-ea"/>
                          <a:cs typeface="+mn-cs"/>
                        </a:rPr>
                        <a:t>Отчет о прогрессе операции</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9"/>
                  </a:ext>
                </a:extLst>
              </a:tr>
              <a:tr h="320018">
                <a:tc>
                  <a:txBody>
                    <a:bodyPr/>
                    <a:lstStyle/>
                    <a:p>
                      <a:pPr algn="l"/>
                      <a:r>
                        <a:rPr lang="en-US" sz="1600" b="0" dirty="0"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10"/>
                  </a:ext>
                </a:extLst>
              </a:tr>
              <a:tr h="320018">
                <a:tc>
                  <a:txBody>
                    <a:bodyPr/>
                    <a:lstStyle/>
                    <a:p>
                      <a:pPr algn="l"/>
                      <a:r>
                        <a:rPr lang="en-US" sz="1600" kern="1200" dirty="0" err="1" smtClean="0">
                          <a:solidFill>
                            <a:schemeClr val="bg1"/>
                          </a:solidFill>
                          <a:latin typeface="+mn-lt"/>
                          <a:ea typeface="+mn-ea"/>
                          <a:cs typeface="+mn-cs"/>
                        </a:rPr>
                        <a:t>System.ComponentModel</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kern="1200" dirty="0" err="1" smtClean="0">
                          <a:solidFill>
                            <a:schemeClr val="bg1"/>
                          </a:solidFill>
                          <a:latin typeface="+mn-lt"/>
                          <a:ea typeface="+mn-ea"/>
                          <a:cs typeface="+mn-cs"/>
                        </a:rPr>
                        <a:t>INotifyPropertyChanged</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66423812"/>
                  </a:ext>
                </a:extLst>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8746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smtClean="0">
                <a:solidFill>
                  <a:schemeClr val="bg1"/>
                </a:solidFill>
                <a:cs typeface="Times New Roman" pitchFamily="18" charset="0"/>
              </a:rPr>
              <a:t>IFormattable</a:t>
            </a:r>
            <a:endParaRPr lang="en-US" sz="1200" dirty="0">
              <a:solidFill>
                <a:schemeClr val="bg1"/>
              </a:solidFill>
              <a:cs typeface="Times New Roman" pitchFamily="18" charset="0"/>
            </a:endParaRPr>
          </a:p>
        </p:txBody>
      </p:sp>
      <p:sp>
        <p:nvSpPr>
          <p:cNvPr id="2" name="TextBox 1"/>
          <p:cNvSpPr txBox="1"/>
          <p:nvPr/>
        </p:nvSpPr>
        <p:spPr>
          <a:xfrm>
            <a:off x="381001" y="476672"/>
            <a:ext cx="8305800" cy="1600438"/>
          </a:xfrm>
          <a:prstGeom prst="rect">
            <a:avLst/>
          </a:prstGeom>
          <a:noFill/>
        </p:spPr>
        <p:txBody>
          <a:bodyPr wrap="square" rtlCol="0">
            <a:spAutoFit/>
          </a:bodyPr>
          <a:lstStyle/>
          <a:p>
            <a:r>
              <a:rPr lang="ru-RU" sz="1400" dirty="0" smtClean="0">
                <a:solidFill>
                  <a:schemeClr val="bg1"/>
                </a:solidFill>
              </a:rPr>
              <a:t>Интерфейс </a:t>
            </a:r>
            <a:r>
              <a:rPr lang="en-US" sz="1400" dirty="0" err="1" smtClean="0">
                <a:solidFill>
                  <a:schemeClr val="bg1"/>
                </a:solidFill>
              </a:rPr>
              <a:t>IFormattable</a:t>
            </a:r>
            <a:r>
              <a:rPr lang="ru-RU" sz="1400" dirty="0" smtClean="0">
                <a:solidFill>
                  <a:schemeClr val="bg1"/>
                </a:solidFill>
              </a:rPr>
              <a:t> используется для поддержки разных способов форматирования</a:t>
            </a:r>
            <a:r>
              <a:rPr lang="en-US" sz="1400" dirty="0" smtClean="0">
                <a:solidFill>
                  <a:schemeClr val="bg1"/>
                </a:solidFill>
              </a:rPr>
              <a:t> </a:t>
            </a:r>
            <a:r>
              <a:rPr lang="ru-RU" sz="1400" dirty="0" smtClean="0">
                <a:solidFill>
                  <a:schemeClr val="bg1"/>
                </a:solidFill>
              </a:rPr>
              <a:t>с учетом разных региональных настроек. При  реализации данного интерфейса вы обязаны:</a:t>
            </a:r>
          </a:p>
          <a:p>
            <a:pPr marL="285750" indent="-285750">
              <a:buFont typeface="Arial" panose="020B0604020202020204" pitchFamily="34" charset="0"/>
              <a:buChar char="•"/>
            </a:pPr>
            <a:r>
              <a:rPr lang="ru-RU" sz="1400" dirty="0" smtClean="0">
                <a:solidFill>
                  <a:schemeClr val="bg1"/>
                </a:solidFill>
              </a:rPr>
              <a:t>Поддерживать строку формата </a:t>
            </a:r>
            <a:r>
              <a:rPr lang="en-US" sz="1400" dirty="0" smtClean="0">
                <a:solidFill>
                  <a:schemeClr val="bg1"/>
                </a:solidFill>
              </a:rPr>
              <a:t>G</a:t>
            </a:r>
            <a:r>
              <a:rPr lang="en-US" sz="1400" dirty="0">
                <a:solidFill>
                  <a:schemeClr val="bg1"/>
                </a:solidFill>
              </a:rPr>
              <a:t>;</a:t>
            </a:r>
            <a:endParaRPr lang="en-US" sz="1400" dirty="0" smtClean="0">
              <a:solidFill>
                <a:schemeClr val="bg1"/>
              </a:solidFill>
            </a:endParaRPr>
          </a:p>
          <a:p>
            <a:pPr marL="285750" indent="-285750">
              <a:buFont typeface="Arial" panose="020B0604020202020204" pitchFamily="34" charset="0"/>
              <a:buChar char="•"/>
            </a:pPr>
            <a:r>
              <a:rPr lang="ru-RU" sz="1400" dirty="0" smtClean="0">
                <a:solidFill>
                  <a:schemeClr val="bg1"/>
                </a:solidFill>
              </a:rPr>
              <a:t>Если строка формата = </a:t>
            </a:r>
            <a:r>
              <a:rPr lang="en-US" sz="1400" dirty="0" smtClean="0">
                <a:solidFill>
                  <a:schemeClr val="bg1"/>
                </a:solidFill>
              </a:rPr>
              <a:t>null</a:t>
            </a:r>
            <a:r>
              <a:rPr lang="ru-RU" sz="1400" dirty="0">
                <a:solidFill>
                  <a:schemeClr val="bg1"/>
                </a:solidFill>
              </a:rPr>
              <a:t> </a:t>
            </a:r>
            <a:r>
              <a:rPr lang="ru-RU" sz="1400" dirty="0" smtClean="0">
                <a:solidFill>
                  <a:schemeClr val="bg1"/>
                </a:solidFill>
              </a:rPr>
              <a:t>или пустой строке, то трактовать это как формат </a:t>
            </a:r>
            <a:r>
              <a:rPr lang="en-US" sz="1400" dirty="0" smtClean="0">
                <a:solidFill>
                  <a:schemeClr val="bg1"/>
                </a:solidFill>
              </a:rPr>
              <a:t>G</a:t>
            </a:r>
          </a:p>
          <a:p>
            <a:pPr marL="285750" indent="-285750">
              <a:buFont typeface="Arial" panose="020B0604020202020204" pitchFamily="34" charset="0"/>
              <a:buChar char="•"/>
            </a:pPr>
            <a:r>
              <a:rPr lang="ru-RU" sz="1400" dirty="0" smtClean="0">
                <a:solidFill>
                  <a:schemeClr val="bg1"/>
                </a:solidFill>
              </a:rPr>
              <a:t>Генерировать </a:t>
            </a:r>
            <a:r>
              <a:rPr lang="en-US" sz="1400" dirty="0" err="1" smtClean="0">
                <a:solidFill>
                  <a:schemeClr val="bg1"/>
                </a:solidFill>
              </a:rPr>
              <a:t>FormatException</a:t>
            </a:r>
            <a:r>
              <a:rPr lang="en-US" sz="1400" dirty="0" smtClean="0">
                <a:solidFill>
                  <a:schemeClr val="bg1"/>
                </a:solidFill>
              </a:rPr>
              <a:t> </a:t>
            </a:r>
            <a:r>
              <a:rPr lang="ru-RU" sz="1400" dirty="0" smtClean="0">
                <a:solidFill>
                  <a:schemeClr val="bg1"/>
                </a:solidFill>
              </a:rPr>
              <a:t>для неподдерживаемых форматов</a:t>
            </a:r>
            <a:r>
              <a:rPr lang="en-US" sz="1400" dirty="0">
                <a:solidFill>
                  <a:schemeClr val="bg1"/>
                </a:solidFill>
              </a:rPr>
              <a:t>.</a:t>
            </a:r>
            <a:endParaRPr lang="ru-RU" sz="1400" dirty="0" smtClean="0">
              <a:solidFill>
                <a:schemeClr val="bg1"/>
              </a:solidFill>
            </a:endParaRPr>
          </a:p>
          <a:p>
            <a:r>
              <a:rPr lang="ru-RU" sz="1400" dirty="0" smtClean="0">
                <a:solidFill>
                  <a:schemeClr val="bg1"/>
                </a:solidFill>
              </a:rPr>
              <a:t>Не забудьте также переопределить метод </a:t>
            </a:r>
            <a:r>
              <a:rPr lang="en-US" sz="1400" dirty="0" err="1" smtClean="0">
                <a:solidFill>
                  <a:schemeClr val="bg1"/>
                </a:solidFill>
              </a:rPr>
              <a:t>ToString</a:t>
            </a:r>
            <a:r>
              <a:rPr lang="en-US" sz="1400" dirty="0" smtClean="0">
                <a:solidFill>
                  <a:schemeClr val="bg1"/>
                </a:solidFill>
              </a:rPr>
              <a:t>() </a:t>
            </a:r>
            <a:r>
              <a:rPr lang="ru-RU" sz="1400" dirty="0" smtClean="0">
                <a:solidFill>
                  <a:schemeClr val="bg1"/>
                </a:solidFill>
              </a:rPr>
              <a:t>так чтобы он работал согласованно с реализацией </a:t>
            </a:r>
            <a:r>
              <a:rPr lang="en-US" sz="1400" dirty="0" err="1">
                <a:solidFill>
                  <a:schemeClr val="bg1"/>
                </a:solidFill>
              </a:rPr>
              <a:t>ToString</a:t>
            </a:r>
            <a:r>
              <a:rPr lang="en-US" sz="1400" dirty="0">
                <a:solidFill>
                  <a:schemeClr val="bg1"/>
                </a:solidFill>
              </a:rPr>
              <a:t>(string format, </a:t>
            </a:r>
            <a:r>
              <a:rPr lang="en-US" sz="1400" dirty="0" err="1">
                <a:solidFill>
                  <a:schemeClr val="bg1"/>
                </a:solidFill>
              </a:rPr>
              <a:t>IFormatProvider</a:t>
            </a:r>
            <a:r>
              <a:rPr lang="en-US" sz="1400" dirty="0">
                <a:solidFill>
                  <a:schemeClr val="bg1"/>
                </a:solidFill>
              </a:rPr>
              <a:t> </a:t>
            </a:r>
            <a:r>
              <a:rPr lang="en-US" sz="1400" dirty="0" err="1">
                <a:solidFill>
                  <a:schemeClr val="bg1"/>
                </a:solidFill>
              </a:rPr>
              <a:t>formatProvider</a:t>
            </a:r>
            <a:r>
              <a:rPr lang="en-US" sz="1400" dirty="0">
                <a:solidFill>
                  <a:schemeClr val="bg1"/>
                </a:solidFill>
              </a:rPr>
              <a:t>)</a:t>
            </a:r>
            <a:endParaRPr lang="ru-RU" sz="1400" dirty="0">
              <a:solidFill>
                <a:schemeClr val="bg1"/>
              </a:solidFill>
            </a:endParaRPr>
          </a:p>
        </p:txBody>
      </p:sp>
      <p:sp>
        <p:nvSpPr>
          <p:cNvPr id="4" name="Rectangle 3"/>
          <p:cNvSpPr/>
          <p:nvPr/>
        </p:nvSpPr>
        <p:spPr>
          <a:xfrm>
            <a:off x="380999" y="2060848"/>
            <a:ext cx="8305801" cy="4401205"/>
          </a:xfrm>
          <a:prstGeom prst="rect">
            <a:avLst/>
          </a:prstGeom>
          <a:solidFill>
            <a:schemeClr val="bg1"/>
          </a:solidFill>
        </p:spPr>
        <p:txBody>
          <a:bodyPr wrap="square">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IFormattable</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X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Y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smtClean="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format, </a:t>
            </a:r>
            <a:r>
              <a:rPr lang="en-US" sz="1000" dirty="0" err="1">
                <a:solidFill>
                  <a:srgbClr val="2B91AF"/>
                </a:solidFill>
                <a:highlight>
                  <a:srgbClr val="FFFFFF"/>
                </a:highlight>
                <a:latin typeface="Consolas"/>
              </a:rPr>
              <a:t>IFormatProvider</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smtClean="0">
                <a:solidFill>
                  <a:srgbClr val="000000"/>
                </a:solidFill>
                <a:highlight>
                  <a:srgbClr val="FFFFFF"/>
                </a:highlight>
                <a:latin typeface="Consolas"/>
              </a:rPr>
              <a:t>)</a:t>
            </a:r>
            <a:endParaRPr lang="ru-RU" sz="1000" dirty="0" smtClean="0">
              <a:solidFill>
                <a:srgbClr val="000000"/>
              </a:solidFill>
              <a:highlight>
                <a:srgbClr val="FFFFFF"/>
              </a:highlight>
              <a:latin typeface="Consolas"/>
            </a:endParaRPr>
          </a:p>
          <a:p>
            <a:r>
              <a:rPr lang="ru-RU" sz="1000" dirty="0">
                <a:solidFill>
                  <a:srgbClr val="000000"/>
                </a:solidFill>
                <a:highlight>
                  <a:srgbClr val="FFFFFF"/>
                </a:highlight>
                <a:latin typeface="Consolas"/>
              </a:rPr>
              <a:t> </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string</a:t>
            </a:r>
            <a:r>
              <a:rPr lang="en-US" sz="1000" dirty="0" err="1">
                <a:solidFill>
                  <a:srgbClr val="000000"/>
                </a:solidFill>
                <a:latin typeface="Consolas" panose="020B0609020204030204" pitchFamily="49" charset="0"/>
              </a:rPr>
              <a:t>.IsNullOrEmpty</a:t>
            </a:r>
            <a:r>
              <a:rPr lang="en-US" sz="1000" dirty="0">
                <a:solidFill>
                  <a:srgbClr val="000000"/>
                </a:solidFill>
                <a:latin typeface="Consolas" panose="020B0609020204030204" pitchFamily="49" charset="0"/>
              </a:rPr>
              <a:t>(format)) format = </a:t>
            </a:r>
            <a:r>
              <a:rPr lang="en-US" sz="1000" dirty="0">
                <a:solidFill>
                  <a:srgbClr val="A31515"/>
                </a:solidFill>
                <a:latin typeface="Consolas" panose="020B0609020204030204" pitchFamily="49" charset="0"/>
              </a:rPr>
              <a:t>"G"</a:t>
            </a:r>
            <a:r>
              <a:rPr lang="en-US" sz="1000" dirty="0">
                <a:solidFill>
                  <a:srgbClr val="000000"/>
                </a:solidFill>
                <a:latin typeface="Consolas" panose="020B0609020204030204" pitchFamily="49" charset="0"/>
              </a:rPr>
              <a:t>;</a:t>
            </a:r>
            <a:endParaRPr lang="en-US"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null</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switch</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a:t>
            </a:r>
            <a:r>
              <a:rPr lang="en-US" sz="1000" dirty="0" smtClean="0">
                <a:solidFill>
                  <a:srgbClr val="000000"/>
                </a:solidFill>
                <a:highlight>
                  <a:srgbClr val="FFFFFF"/>
                </a:highlight>
                <a:latin typeface="Consolas"/>
              </a:rPr>
              <a:t>)</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"S"</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throw</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FormatException</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"The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format string is not supported."</a:t>
            </a:r>
            <a:r>
              <a:rPr lang="en-US" sz="1000" dirty="0">
                <a:solidFill>
                  <a:srgbClr val="000000"/>
                </a:solidFill>
                <a:highlight>
                  <a:srgbClr val="FFFFFF"/>
                </a:highlight>
                <a:latin typeface="Consolas"/>
              </a:rPr>
              <a:t>, format));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p = </a:t>
            </a:r>
            <a:r>
              <a:rPr lang="fr-FR" sz="1000" dirty="0">
                <a:solidFill>
                  <a:srgbClr val="0000FF"/>
                </a:solidFill>
                <a:highlight>
                  <a:srgbClr val="FFFFFF"/>
                </a:highlight>
                <a:latin typeface="Consolas"/>
              </a:rPr>
              <a:t>new</a:t>
            </a:r>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 X = 2.5, Y = -5};</a:t>
            </a: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p.ToString</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явный вызов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null)</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.GetCultureInfo</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en</a:t>
            </a:r>
            <a:r>
              <a:rPr lang="en-US" sz="1000" dirty="0">
                <a:solidFill>
                  <a:srgbClr val="A31515"/>
                </a:solidFill>
                <a:highlight>
                  <a:srgbClr val="FFFFFF"/>
                </a:highlight>
                <a:latin typeface="Consolas"/>
              </a:rPr>
              <a:t>-GB"</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en</a:t>
            </a:r>
            <a:r>
              <a:rPr lang="en-US" sz="1000" dirty="0">
                <a:solidFill>
                  <a:srgbClr val="008000"/>
                </a:solidFill>
                <a:highlight>
                  <a:srgbClr val="FFFFFF"/>
                </a:highlight>
                <a:latin typeface="Consolas"/>
              </a:rPr>
              <a:t>-GB</a:t>
            </a:r>
            <a:r>
              <a:rPr lang="en-US" sz="1000" dirty="0" smtClean="0">
                <a:solidFill>
                  <a:srgbClr val="008000"/>
                </a:solidFill>
                <a:highlight>
                  <a:srgbClr val="FFFFFF"/>
                </a:highlight>
                <a:latin typeface="Consolas"/>
              </a:rPr>
              <a:t>")</a:t>
            </a:r>
            <a:endParaRPr lang="ru-RU" sz="1000" dirty="0">
              <a:solidFill>
                <a:srgbClr val="000000"/>
              </a:solidFill>
              <a:highlight>
                <a:srgbClr val="FFFFFF"/>
              </a:highlight>
              <a:latin typeface="Consolas"/>
            </a:endParaRPr>
          </a:p>
        </p:txBody>
      </p:sp>
    </p:spTree>
    <p:extLst>
      <p:ext uri="{BB962C8B-B14F-4D97-AF65-F5344CB8AC3E}">
        <p14:creationId xmlns:p14="http://schemas.microsoft.com/office/powerpoint/2010/main" val="1845281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ru-RU" dirty="0" smtClean="0">
                <a:solidFill>
                  <a:schemeClr val="bg1"/>
                </a:solidFill>
              </a:rPr>
              <a:t>Интерфейсы для коллекций</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92398245"/>
              </p:ext>
            </p:extLst>
          </p:nvPr>
        </p:nvGraphicFramePr>
        <p:xfrm>
          <a:off x="374848" y="1646808"/>
          <a:ext cx="8229600" cy="2433320"/>
        </p:xfrm>
        <a:graphic>
          <a:graphicData uri="http://schemas.openxmlformats.org/drawingml/2006/table">
            <a:tbl>
              <a:tblPr firstRow="1" bandRow="1">
                <a:tableStyleId>{5C22544A-7EE6-4342-B048-85BDC9FD1C3A}</a:tableStyleId>
              </a:tblPr>
              <a:tblGrid>
                <a:gridCol w="2180928">
                  <a:extLst>
                    <a:ext uri="{9D8B030D-6E8A-4147-A177-3AD203B41FA5}">
                      <a16:colId xmlns:a16="http://schemas.microsoft.com/office/drawing/2014/main" val="3371974222"/>
                    </a:ext>
                  </a:extLst>
                </a:gridCol>
                <a:gridCol w="3305472">
                  <a:extLst>
                    <a:ext uri="{9D8B030D-6E8A-4147-A177-3AD203B41FA5}">
                      <a16:colId xmlns:a16="http://schemas.microsoft.com/office/drawing/2014/main" val="594081382"/>
                    </a:ext>
                  </a:extLst>
                </a:gridCol>
                <a:gridCol w="2743200">
                  <a:extLst>
                    <a:ext uri="{9D8B030D-6E8A-4147-A177-3AD203B41FA5}">
                      <a16:colId xmlns:a16="http://schemas.microsoft.com/office/drawing/2014/main" val="1898545275"/>
                    </a:ext>
                  </a:extLst>
                </a:gridCol>
              </a:tblGrid>
              <a:tr h="370840">
                <a:tc>
                  <a:txBody>
                    <a:bodyPr/>
                    <a:lstStyle/>
                    <a:p>
                      <a:r>
                        <a:rPr lang="ru-RU" sz="1600" dirty="0" smtClean="0"/>
                        <a:t>Название</a:t>
                      </a:r>
                      <a:endParaRPr lang="en-US" sz="1600" dirty="0"/>
                    </a:p>
                  </a:txBody>
                  <a:tcPr/>
                </a:tc>
                <a:tc>
                  <a:txBody>
                    <a:bodyPr/>
                    <a:lstStyle/>
                    <a:p>
                      <a:r>
                        <a:rPr lang="ru-RU" sz="1600" dirty="0" smtClean="0"/>
                        <a:t>Назначение</a:t>
                      </a:r>
                      <a:endParaRPr lang="en-US" sz="1600" dirty="0"/>
                    </a:p>
                  </a:txBody>
                  <a:tcPr/>
                </a:tc>
                <a:tc>
                  <a:txBody>
                    <a:bodyPr/>
                    <a:lstStyle/>
                    <a:p>
                      <a:r>
                        <a:rPr lang="ru-RU" sz="1600" dirty="0" smtClean="0"/>
                        <a:t>Кто реализует?</a:t>
                      </a:r>
                      <a:endParaRPr lang="en-US" sz="1600" dirty="0"/>
                    </a:p>
                  </a:txBody>
                  <a:tcPr/>
                </a:tc>
                <a:extLst>
                  <a:ext uri="{0D108BD9-81ED-4DB2-BD59-A6C34878D82A}">
                    <a16:rowId xmlns:a16="http://schemas.microsoft.com/office/drawing/2014/main" val="2777668666"/>
                  </a:ext>
                </a:extLst>
              </a:tr>
              <a:tr h="370840">
                <a:tc>
                  <a:txBody>
                    <a:bodyPr/>
                    <a:lstStyle/>
                    <a:p>
                      <a:r>
                        <a:rPr lang="en-US" sz="1600" dirty="0" err="1" smtClean="0"/>
                        <a:t>IEnumerable</a:t>
                      </a:r>
                      <a:r>
                        <a:rPr lang="en-US" sz="1600" dirty="0" smtClean="0"/>
                        <a:t>&lt;T&gt;</a:t>
                      </a:r>
                      <a:endParaRPr lang="en-US" sz="1600" dirty="0"/>
                    </a:p>
                  </a:txBody>
                  <a:tcPr/>
                </a:tc>
                <a:tc>
                  <a:txBody>
                    <a:bodyPr/>
                    <a:lstStyle/>
                    <a:p>
                      <a:endParaRPr lang="en-US"/>
                    </a:p>
                  </a:txBody>
                  <a:tcPr/>
                </a:tc>
                <a:tc>
                  <a:txBody>
                    <a:bodyPr/>
                    <a:lstStyle/>
                    <a:p>
                      <a:endParaRPr lang="en-US" sz="1600" dirty="0"/>
                    </a:p>
                  </a:txBody>
                  <a:tcPr/>
                </a:tc>
                <a:extLst>
                  <a:ext uri="{0D108BD9-81ED-4DB2-BD59-A6C34878D82A}">
                    <a16:rowId xmlns:a16="http://schemas.microsoft.com/office/drawing/2014/main" val="2687016814"/>
                  </a:ext>
                </a:extLst>
              </a:tr>
              <a:tr h="370840">
                <a:tc>
                  <a:txBody>
                    <a:bodyPr/>
                    <a:lstStyle/>
                    <a:p>
                      <a:r>
                        <a:rPr lang="en-US" sz="1600" dirty="0" err="1" smtClean="0"/>
                        <a:t>ICollection</a:t>
                      </a:r>
                      <a:r>
                        <a:rPr lang="en-US" sz="1600" dirty="0" smtClean="0"/>
                        <a:t>&lt;T&gt;</a:t>
                      </a:r>
                      <a:endParaRPr lang="en-US" sz="1600" dirty="0"/>
                    </a:p>
                  </a:txBody>
                  <a:tcPr/>
                </a:tc>
                <a:tc>
                  <a:txBody>
                    <a:bodyPr/>
                    <a:lstStyle/>
                    <a:p>
                      <a:r>
                        <a:rPr lang="ru-RU" sz="1600" dirty="0" smtClean="0"/>
                        <a:t>Коллекция</a:t>
                      </a:r>
                      <a:endParaRPr lang="en-US" sz="1600" dirty="0"/>
                    </a:p>
                  </a:txBody>
                  <a:tcPr/>
                </a:tc>
                <a:tc>
                  <a:txBody>
                    <a:bodyPr/>
                    <a:lstStyle/>
                    <a:p>
                      <a:endParaRPr lang="en-US" sz="1600"/>
                    </a:p>
                  </a:txBody>
                  <a:tcPr/>
                </a:tc>
                <a:extLst>
                  <a:ext uri="{0D108BD9-81ED-4DB2-BD59-A6C34878D82A}">
                    <a16:rowId xmlns:a16="http://schemas.microsoft.com/office/drawing/2014/main" val="249579869"/>
                  </a:ext>
                </a:extLst>
              </a:tr>
              <a:tr h="370840">
                <a:tc>
                  <a:txBody>
                    <a:bodyPr/>
                    <a:lstStyle/>
                    <a:p>
                      <a:r>
                        <a:rPr lang="en-US" sz="1600" dirty="0" err="1" smtClean="0"/>
                        <a:t>IList</a:t>
                      </a:r>
                      <a:r>
                        <a:rPr lang="en-US" sz="1600" dirty="0" smtClean="0"/>
                        <a:t>&lt;T&gt;</a:t>
                      </a:r>
                      <a:endParaRPr lang="en-US" sz="1600" dirty="0"/>
                    </a:p>
                  </a:txBody>
                  <a:tcPr/>
                </a:tc>
                <a:tc>
                  <a:txBody>
                    <a:bodyPr/>
                    <a:lstStyle/>
                    <a:p>
                      <a:r>
                        <a:rPr lang="ru-RU" sz="1600" dirty="0" smtClean="0"/>
                        <a:t>Индексируемая коллекция</a:t>
                      </a:r>
                      <a:endParaRPr lang="en-US" sz="1600" dirty="0"/>
                    </a:p>
                  </a:txBody>
                  <a:tcPr/>
                </a:tc>
                <a:tc>
                  <a:txBody>
                    <a:bodyPr/>
                    <a:lstStyle/>
                    <a:p>
                      <a:r>
                        <a:rPr lang="ru-RU" sz="1600" dirty="0" smtClean="0"/>
                        <a:t>массивы,</a:t>
                      </a:r>
                      <a:r>
                        <a:rPr lang="ru-RU" sz="1600" baseline="0" dirty="0" smtClean="0"/>
                        <a:t> </a:t>
                      </a:r>
                      <a:r>
                        <a:rPr lang="en-US" sz="1600" baseline="0" dirty="0" smtClean="0"/>
                        <a:t>List&lt;T&gt;</a:t>
                      </a:r>
                      <a:endParaRPr lang="en-US" sz="1600" dirty="0"/>
                    </a:p>
                  </a:txBody>
                  <a:tcPr/>
                </a:tc>
                <a:extLst>
                  <a:ext uri="{0D108BD9-81ED-4DB2-BD59-A6C34878D82A}">
                    <a16:rowId xmlns:a16="http://schemas.microsoft.com/office/drawing/2014/main" val="3183979858"/>
                  </a:ext>
                </a:extLst>
              </a:tr>
              <a:tr h="370840">
                <a:tc gridSpan="3">
                  <a:txBody>
                    <a:bodyPr/>
                    <a:lstStyle/>
                    <a:p>
                      <a:pPr algn="l"/>
                      <a:r>
                        <a:rPr lang="ru-RU" sz="1600" dirty="0" smtClean="0"/>
                        <a:t>Вспомогательные интерфейсы</a:t>
                      </a:r>
                      <a:endParaRPr lang="en-US" sz="1600"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234269667"/>
                  </a:ext>
                </a:extLst>
              </a:tr>
              <a:tr h="370840">
                <a:tc>
                  <a:txBody>
                    <a:bodyPr/>
                    <a:lstStyle/>
                    <a:p>
                      <a:r>
                        <a:rPr lang="en-US" sz="1600" dirty="0" err="1" smtClean="0"/>
                        <a:t>IEnumerator</a:t>
                      </a:r>
                      <a:r>
                        <a:rPr lang="en-US" sz="1600" dirty="0" smtClean="0"/>
                        <a:t>&lt;T&gt;</a:t>
                      </a:r>
                      <a:endParaRPr lang="en-US" sz="1600" dirty="0"/>
                    </a:p>
                  </a:txBody>
                  <a:tcPr/>
                </a:tc>
                <a:tc>
                  <a:txBody>
                    <a:bodyPr/>
                    <a:lstStyle/>
                    <a:p>
                      <a:r>
                        <a:rPr lang="ru-RU" sz="1600" dirty="0" smtClean="0"/>
                        <a:t>Реализация</a:t>
                      </a:r>
                      <a:r>
                        <a:rPr lang="ru-RU" sz="1600" baseline="0" dirty="0" smtClean="0"/>
                        <a:t> перечисления элементов коллекции</a:t>
                      </a:r>
                      <a:endParaRPr lang="en-US" sz="1600" dirty="0"/>
                    </a:p>
                  </a:txBody>
                  <a:tcPr/>
                </a:tc>
                <a:tc>
                  <a:txBody>
                    <a:bodyPr/>
                    <a:lstStyle/>
                    <a:p>
                      <a:endParaRPr lang="en-US" sz="1600" dirty="0"/>
                    </a:p>
                  </a:txBody>
                  <a:tcPr/>
                </a:tc>
                <a:extLst>
                  <a:ext uri="{0D108BD9-81ED-4DB2-BD59-A6C34878D82A}">
                    <a16:rowId xmlns:a16="http://schemas.microsoft.com/office/drawing/2014/main" val="3884518569"/>
                  </a:ext>
                </a:extLst>
              </a:tr>
            </a:tbl>
          </a:graphicData>
        </a:graphic>
      </p:graphicFrame>
    </p:spTree>
    <p:extLst>
      <p:ext uri="{BB962C8B-B14F-4D97-AF65-F5344CB8AC3E}">
        <p14:creationId xmlns:p14="http://schemas.microsoft.com/office/powerpoint/2010/main" val="17084250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61700" y="663178"/>
            <a:ext cx="8620601" cy="5531644"/>
          </a:xfrm>
          <a:prstGeom prst="rect">
            <a:avLst/>
          </a:prstGeom>
        </p:spPr>
      </p:pic>
    </p:spTree>
    <p:extLst>
      <p:ext uri="{BB962C8B-B14F-4D97-AF65-F5344CB8AC3E}">
        <p14:creationId xmlns:p14="http://schemas.microsoft.com/office/powerpoint/2010/main" val="26340038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a:t>
            </a:r>
            <a:r>
              <a:rPr lang="en-US" b="1" dirty="0" smtClean="0">
                <a:solidFill>
                  <a:schemeClr val="bg1"/>
                </a:solidFill>
                <a:cs typeface="Courier New" pitchFamily="49" charset="0"/>
              </a:rPr>
              <a:t> </a:t>
            </a:r>
            <a:r>
              <a:rPr lang="ru-RU" b="1" dirty="0" smtClean="0">
                <a:solidFill>
                  <a:schemeClr val="bg1"/>
                </a:solidFill>
                <a:cs typeface="Courier New" pitchFamily="49" charset="0"/>
              </a:rPr>
              <a:t>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a:t>
            </a:r>
            <a:r>
              <a:rPr lang="ru-RU" dirty="0" smtClean="0">
                <a:solidFill>
                  <a:schemeClr val="bg1"/>
                </a:solidFill>
              </a:rPr>
              <a:t>&lt;=.</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ru-RU" dirty="0" smtClean="0">
                <a:solidFill>
                  <a:schemeClr val="bg1"/>
                </a:solidFill>
              </a:rPr>
              <a:t>Операторы преобразования: </a:t>
            </a:r>
            <a:r>
              <a:rPr lang="en-US" dirty="0" smtClean="0">
                <a:solidFill>
                  <a:schemeClr val="bg1"/>
                </a:solidFill>
              </a:rPr>
              <a:t>explicit </a:t>
            </a:r>
            <a:r>
              <a:rPr lang="ru-RU" dirty="0" smtClean="0">
                <a:solidFill>
                  <a:schemeClr val="bg1"/>
                </a:solidFill>
              </a:rPr>
              <a:t>и </a:t>
            </a:r>
            <a:r>
              <a:rPr lang="en-US" dirty="0" smtClean="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smtClean="0">
                <a:solidFill>
                  <a:prstClr val="black"/>
                </a:solidFill>
                <a:latin typeface="Consolas"/>
              </a:rPr>
              <a:t>left, </a:t>
            </a:r>
            <a:r>
              <a:rPr lang="en-US" sz="900" dirty="0">
                <a:solidFill>
                  <a:srgbClr val="2B91AF"/>
                </a:solidFill>
                <a:latin typeface="Consolas"/>
              </a:rPr>
              <a:t>Point</a:t>
            </a:r>
            <a:r>
              <a:rPr lang="en-US" sz="900" dirty="0">
                <a:solidFill>
                  <a:prstClr val="black"/>
                </a:solidFill>
                <a:latin typeface="Consolas"/>
              </a:rPr>
              <a:t> </a:t>
            </a:r>
            <a:r>
              <a:rPr lang="en-US" sz="900" dirty="0" smtClean="0">
                <a:solidFill>
                  <a:prstClr val="black"/>
                </a:solidFill>
                <a:latin typeface="Consolas"/>
              </a:rPr>
              <a:t>right) </a:t>
            </a:r>
            <a:r>
              <a:rPr lang="en-US" sz="900" dirty="0">
                <a:solidFill>
                  <a:srgbClr val="008000"/>
                </a:solidFill>
                <a:latin typeface="Consolas"/>
              </a:rPr>
              <a:t>// </a:t>
            </a:r>
            <a:r>
              <a:rPr lang="ru-RU" sz="900" dirty="0">
                <a:solidFill>
                  <a:srgbClr val="008000"/>
                </a:solidFill>
                <a:latin typeface="Consolas"/>
              </a:rPr>
              <a:t>Бинарный оператор </a:t>
            </a:r>
            <a:r>
              <a:rPr lang="ru-RU" sz="900" dirty="0" smtClean="0">
                <a:solidFill>
                  <a:srgbClr val="008000"/>
                </a:solidFill>
                <a:latin typeface="Consolas"/>
              </a:rPr>
              <a:t>сложения </a:t>
            </a:r>
            <a:r>
              <a:rPr lang="en-US" sz="900" dirty="0" smtClean="0">
                <a:solidFill>
                  <a:srgbClr val="008000"/>
                </a:solidFill>
                <a:latin typeface="Consolas"/>
              </a:rPr>
              <a:t>Point </a:t>
            </a:r>
            <a:r>
              <a:rPr lang="ru-RU" sz="900" dirty="0" smtClean="0">
                <a:solidFill>
                  <a:srgbClr val="008000"/>
                </a:solidFill>
                <a:latin typeface="Consolas"/>
              </a:rPr>
              <a:t>с</a:t>
            </a:r>
            <a:r>
              <a:rPr lang="en-US" sz="900" dirty="0" smtClean="0">
                <a:solidFill>
                  <a:srgbClr val="008000"/>
                </a:solidFill>
                <a:latin typeface="Consolas"/>
              </a:rPr>
              <a:t> Point</a:t>
            </a:r>
            <a:endParaRPr lang="en-US" sz="900" dirty="0">
              <a:solidFill>
                <a:srgbClr val="008000"/>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smtClean="0">
                <a:solidFill>
                  <a:srgbClr val="2B91AF"/>
                </a:solidFill>
                <a:latin typeface="Consolas"/>
              </a:rPr>
              <a:t>Point</a:t>
            </a:r>
            <a:r>
              <a:rPr lang="en-US" sz="900" dirty="0" smtClean="0">
                <a:solidFill>
                  <a:prstClr val="black"/>
                </a:solidFill>
                <a:latin typeface="Consolas"/>
              </a:rPr>
              <a:t>(</a:t>
            </a:r>
            <a:r>
              <a:rPr lang="en-US" sz="900" dirty="0" err="1" smtClean="0">
                <a:solidFill>
                  <a:prstClr val="black"/>
                </a:solidFill>
                <a:latin typeface="Consolas"/>
              </a:rPr>
              <a:t>left.x</a:t>
            </a:r>
            <a:r>
              <a:rPr lang="en-US" sz="900" dirty="0" smtClean="0">
                <a:solidFill>
                  <a:prstClr val="black"/>
                </a:solidFill>
                <a:latin typeface="Consolas"/>
              </a:rPr>
              <a:t> </a:t>
            </a:r>
            <a:r>
              <a:rPr lang="en-US" sz="900" dirty="0">
                <a:solidFill>
                  <a:prstClr val="black"/>
                </a:solidFill>
                <a:latin typeface="Consolas"/>
              </a:rPr>
              <a:t>+ </a:t>
            </a:r>
            <a:r>
              <a:rPr lang="en-US" sz="900" dirty="0" err="1">
                <a:solidFill>
                  <a:prstClr val="black"/>
                </a:solidFill>
                <a:latin typeface="Consolas"/>
              </a:rPr>
              <a:t>right.x</a:t>
            </a:r>
            <a:r>
              <a:rPr lang="en-US" sz="900" dirty="0">
                <a:solidFill>
                  <a:prstClr val="black"/>
                </a:solidFill>
                <a:latin typeface="Consolas"/>
              </a:rPr>
              <a:t>, </a:t>
            </a:r>
            <a:r>
              <a:rPr lang="en-US" sz="900" dirty="0" err="1" smtClean="0">
                <a:solidFill>
                  <a:prstClr val="black"/>
                </a:solidFill>
                <a:latin typeface="Consolas"/>
              </a:rPr>
              <a:t>left.y</a:t>
            </a:r>
            <a:r>
              <a:rPr lang="en-US" sz="900" dirty="0" smtClean="0">
                <a:solidFill>
                  <a:prstClr val="black"/>
                </a:solidFill>
                <a:latin typeface="Consolas"/>
              </a:rPr>
              <a:t> </a:t>
            </a:r>
            <a:r>
              <a:rPr lang="en-US" sz="900" dirty="0">
                <a:solidFill>
                  <a:prstClr val="black"/>
                </a:solidFill>
                <a:latin typeface="Consolas"/>
              </a:rPr>
              <a:t>+ </a:t>
            </a:r>
            <a:r>
              <a:rPr lang="en-US" sz="900" dirty="0" err="1">
                <a:solidFill>
                  <a:prstClr val="black"/>
                </a:solidFill>
                <a:latin typeface="Consolas"/>
              </a:rPr>
              <a:t>right.y</a:t>
            </a:r>
            <a:r>
              <a:rPr lang="en-US" sz="900" dirty="0">
                <a:solidFill>
                  <a:prstClr val="black"/>
                </a:solidFill>
                <a:latin typeface="Consolas"/>
              </a:rPr>
              <a: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r>
              <a:rPr lang="en-US" sz="900" dirty="0" smtClean="0">
                <a:solidFill>
                  <a:prstClr val="black"/>
                </a:solidFill>
                <a:latin typeface="Consolas"/>
              </a:rPr>
              <a:t>)</a:t>
            </a:r>
            <a:r>
              <a:rPr lang="en-US" sz="900" dirty="0">
                <a:solidFill>
                  <a:srgbClr val="008000"/>
                </a:solidFill>
                <a:latin typeface="Consolas"/>
              </a:rPr>
              <a:t> // </a:t>
            </a:r>
            <a:r>
              <a:rPr lang="ru-RU" sz="900" dirty="0">
                <a:solidFill>
                  <a:srgbClr val="008000"/>
                </a:solidFill>
                <a:latin typeface="Consolas"/>
              </a:rPr>
              <a:t>Бинарный оператор </a:t>
            </a:r>
            <a:r>
              <a:rPr lang="ru-RU" sz="900" dirty="0" smtClean="0">
                <a:solidFill>
                  <a:srgbClr val="008000"/>
                </a:solidFill>
                <a:latin typeface="Consolas"/>
              </a:rPr>
              <a:t>сложения </a:t>
            </a:r>
            <a:r>
              <a:rPr lang="en-US" sz="900" dirty="0" smtClean="0">
                <a:solidFill>
                  <a:srgbClr val="008000"/>
                </a:solidFill>
                <a:latin typeface="Consolas"/>
              </a:rPr>
              <a:t>Point </a:t>
            </a:r>
            <a:r>
              <a:rPr lang="ru-RU" sz="900" dirty="0" smtClean="0">
                <a:solidFill>
                  <a:srgbClr val="008000"/>
                </a:solidFill>
                <a:latin typeface="Consolas"/>
              </a:rPr>
              <a:t>с </a:t>
            </a:r>
            <a:r>
              <a:rPr lang="en-US" sz="900" dirty="0" err="1" smtClean="0">
                <a:solidFill>
                  <a:srgbClr val="008000"/>
                </a:solidFill>
                <a:latin typeface="Consolas"/>
              </a:rPr>
              <a:t>int</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r>
              <a:rPr lang="en-US" sz="900" dirty="0" smtClean="0">
                <a:solidFill>
                  <a:prstClr val="black"/>
                </a:solidFill>
                <a:latin typeface="Consolas"/>
              </a:rPr>
              <a:t>) </a:t>
            </a:r>
            <a:r>
              <a:rPr lang="en-US" sz="900" dirty="0">
                <a:solidFill>
                  <a:srgbClr val="008000"/>
                </a:solidFill>
                <a:latin typeface="Consolas"/>
              </a:rPr>
              <a:t>// </a:t>
            </a:r>
            <a:r>
              <a:rPr lang="ru-RU" sz="900" dirty="0" smtClean="0">
                <a:solidFill>
                  <a:srgbClr val="008000"/>
                </a:solidFill>
                <a:latin typeface="Consolas"/>
              </a:rPr>
              <a:t>Унарный </a:t>
            </a:r>
            <a:r>
              <a:rPr lang="ru-RU" sz="900" dirty="0">
                <a:solidFill>
                  <a:srgbClr val="008000"/>
                </a:solidFill>
                <a:latin typeface="Consolas"/>
              </a:rPr>
              <a:t>оператор </a:t>
            </a:r>
            <a:r>
              <a:rPr lang="ru-RU" sz="900" dirty="0" smtClean="0">
                <a:solidFill>
                  <a:srgbClr val="008000"/>
                </a:solidFill>
                <a:latin typeface="Consolas"/>
              </a:rPr>
              <a:t>минус (смена знака)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smtClean="0">
                <a:solidFill>
                  <a:prstClr val="black"/>
                </a:solidFill>
                <a:latin typeface="Consolas"/>
              </a:rPr>
              <a:t>left, </a:t>
            </a:r>
            <a:r>
              <a:rPr lang="en-US" sz="900" dirty="0">
                <a:solidFill>
                  <a:srgbClr val="2B91AF"/>
                </a:solidFill>
                <a:latin typeface="Consolas"/>
              </a:rPr>
              <a:t>Point</a:t>
            </a:r>
            <a:r>
              <a:rPr lang="en-US" sz="900" dirty="0">
                <a:solidFill>
                  <a:prstClr val="black"/>
                </a:solidFill>
                <a:latin typeface="Consolas"/>
              </a:rPr>
              <a:t> right</a:t>
            </a:r>
            <a:r>
              <a:rPr lang="en-US" sz="900" dirty="0" smtClean="0">
                <a:solidFill>
                  <a:prstClr val="black"/>
                </a:solidFill>
                <a:latin typeface="Consolas"/>
              </a:rPr>
              <a:t>)</a:t>
            </a:r>
            <a:r>
              <a:rPr lang="ru-RU" sz="900" dirty="0" smtClean="0">
                <a:solidFill>
                  <a:prstClr val="black"/>
                </a:solidFill>
                <a:latin typeface="Consolas"/>
              </a:rPr>
              <a:t> </a:t>
            </a:r>
            <a:r>
              <a:rPr lang="en-US" sz="900" dirty="0">
                <a:solidFill>
                  <a:srgbClr val="008000"/>
                </a:solidFill>
                <a:latin typeface="Consolas"/>
              </a:rPr>
              <a:t>// </a:t>
            </a:r>
            <a:r>
              <a:rPr lang="ru-RU" sz="900" dirty="0">
                <a:solidFill>
                  <a:srgbClr val="008000"/>
                </a:solidFill>
                <a:latin typeface="Consolas"/>
              </a:rPr>
              <a:t>Бинарный оператор </a:t>
            </a:r>
            <a:r>
              <a:rPr lang="ru-RU" sz="900" dirty="0" smtClean="0">
                <a:solidFill>
                  <a:srgbClr val="008000"/>
                </a:solidFill>
                <a:latin typeface="Consolas"/>
              </a:rPr>
              <a:t>равенства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smtClean="0">
                <a:solidFill>
                  <a:srgbClr val="0000FF"/>
                </a:solidFill>
                <a:latin typeface="Consolas"/>
              </a:rPr>
              <a:t>object</a:t>
            </a:r>
            <a:r>
              <a:rPr lang="en-US" sz="900" dirty="0" err="1" smtClean="0">
                <a:solidFill>
                  <a:prstClr val="black"/>
                </a:solidFill>
                <a:latin typeface="Consolas"/>
              </a:rPr>
              <a:t>.Equals</a:t>
            </a:r>
            <a:r>
              <a:rPr lang="en-US" sz="900" dirty="0" smtClean="0">
                <a:solidFill>
                  <a:prstClr val="black"/>
                </a:solidFill>
                <a:latin typeface="Consolas"/>
              </a:rPr>
              <a:t>(left, </a:t>
            </a:r>
            <a:r>
              <a:rPr lang="en-US" sz="900" dirty="0">
                <a:solidFill>
                  <a:prstClr val="black"/>
                </a:solidFill>
                <a:latin typeface="Consolas"/>
              </a:rPr>
              <a:t>right);</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prstClr val="black"/>
                </a:solidFill>
                <a:latin typeface="Consolas"/>
              </a:rPr>
              <a:t>    </a:t>
            </a:r>
            <a:r>
              <a:rPr lang="en-US" sz="900" dirty="0" smtClean="0">
                <a:solidFill>
                  <a:srgbClr val="0000FF"/>
                </a:solidFill>
                <a:latin typeface="Consolas"/>
              </a:rPr>
              <a:t>public</a:t>
            </a:r>
            <a:r>
              <a:rPr lang="en-US" sz="900" dirty="0" smtClean="0">
                <a:solidFill>
                  <a:prstClr val="black"/>
                </a:solidFill>
                <a:latin typeface="Consolas"/>
              </a:rPr>
              <a:t> </a:t>
            </a:r>
            <a:r>
              <a:rPr lang="en-US" sz="900" dirty="0" smtClean="0">
                <a:solidFill>
                  <a:srgbClr val="0000FF"/>
                </a:solidFill>
                <a:latin typeface="Consolas"/>
              </a:rPr>
              <a:t>static</a:t>
            </a:r>
            <a:r>
              <a:rPr lang="en-US" sz="900" dirty="0" smtClean="0">
                <a:solidFill>
                  <a:prstClr val="black"/>
                </a:solidFill>
                <a:latin typeface="Consolas"/>
              </a:rPr>
              <a:t> </a:t>
            </a:r>
            <a:r>
              <a:rPr lang="en-US" sz="900" dirty="0" smtClean="0">
                <a:solidFill>
                  <a:srgbClr val="0000FF"/>
                </a:solidFill>
                <a:latin typeface="Consolas"/>
              </a:rPr>
              <a:t>bool</a:t>
            </a:r>
            <a:r>
              <a:rPr lang="en-US" sz="900" dirty="0" smtClean="0">
                <a:solidFill>
                  <a:prstClr val="black"/>
                </a:solidFill>
                <a:latin typeface="Consolas"/>
              </a:rPr>
              <a:t> </a:t>
            </a:r>
            <a:r>
              <a:rPr lang="en-US" sz="900" dirty="0" smtClean="0">
                <a:solidFill>
                  <a:srgbClr val="0000FF"/>
                </a:solidFill>
                <a:latin typeface="Consolas"/>
              </a:rPr>
              <a:t>operator</a:t>
            </a:r>
            <a:r>
              <a:rPr lang="en-US" sz="900" dirty="0" smtClean="0">
                <a:solidFill>
                  <a:prstClr val="black"/>
                </a:solidFill>
                <a:latin typeface="Consolas"/>
              </a:rPr>
              <a:t> !=(</a:t>
            </a:r>
            <a:r>
              <a:rPr lang="en-US" sz="900" dirty="0" smtClean="0">
                <a:solidFill>
                  <a:srgbClr val="2B91AF"/>
                </a:solidFill>
                <a:latin typeface="Consolas"/>
              </a:rPr>
              <a:t>Point</a:t>
            </a:r>
            <a:r>
              <a:rPr lang="en-US" sz="900" dirty="0" smtClean="0">
                <a:solidFill>
                  <a:prstClr val="black"/>
                </a:solidFill>
                <a:latin typeface="Consolas"/>
              </a:rPr>
              <a:t> left, </a:t>
            </a:r>
            <a:r>
              <a:rPr lang="en-US" sz="900" dirty="0" smtClean="0">
                <a:solidFill>
                  <a:srgbClr val="2B91AF"/>
                </a:solidFill>
                <a:latin typeface="Consolas"/>
              </a:rPr>
              <a:t>Point</a:t>
            </a:r>
            <a:r>
              <a:rPr lang="en-US" sz="900" dirty="0" smtClean="0">
                <a:solidFill>
                  <a:prstClr val="black"/>
                </a:solidFill>
                <a:latin typeface="Consolas"/>
              </a:rPr>
              <a:t> right)</a:t>
            </a:r>
            <a:r>
              <a:rPr lang="ru-RU" sz="900" dirty="0" smtClean="0">
                <a:solidFill>
                  <a:prstClr val="black"/>
                </a:solidFill>
                <a:latin typeface="Consolas"/>
              </a:rPr>
              <a:t> </a:t>
            </a:r>
            <a:r>
              <a:rPr lang="en-US" sz="900" dirty="0">
                <a:solidFill>
                  <a:srgbClr val="008000"/>
                </a:solidFill>
                <a:latin typeface="Consolas"/>
              </a:rPr>
              <a:t>// </a:t>
            </a:r>
            <a:r>
              <a:rPr lang="ru-RU" sz="900" dirty="0">
                <a:solidFill>
                  <a:srgbClr val="008000"/>
                </a:solidFill>
                <a:latin typeface="Consolas"/>
              </a:rPr>
              <a:t>Бинарный оператор </a:t>
            </a:r>
            <a:r>
              <a:rPr lang="ru-RU" sz="900" dirty="0" smtClean="0">
                <a:solidFill>
                  <a:srgbClr val="008000"/>
                </a:solidFill>
                <a:latin typeface="Consolas"/>
              </a:rPr>
              <a:t>неравенства</a:t>
            </a:r>
            <a:endParaRPr lang="en-US" sz="900" dirty="0" smtClean="0">
              <a:solidFill>
                <a:prstClr val="black"/>
              </a:solidFill>
              <a:latin typeface="Consolas"/>
            </a:endParaRPr>
          </a:p>
          <a:p>
            <a:r>
              <a:rPr lang="en-US" sz="900" dirty="0" smtClean="0">
                <a:solidFill>
                  <a:prstClr val="black"/>
                </a:solidFill>
                <a:latin typeface="Consolas"/>
              </a:rPr>
              <a:t>    {</a:t>
            </a:r>
          </a:p>
          <a:p>
            <a:r>
              <a:rPr lang="en-US" sz="900" dirty="0" smtClean="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smtClean="0">
                <a:solidFill>
                  <a:srgbClr val="0000FF"/>
                </a:solidFill>
                <a:latin typeface="Consolas"/>
              </a:rPr>
              <a:t>object</a:t>
            </a:r>
            <a:r>
              <a:rPr lang="en-US" sz="900" dirty="0" err="1" smtClean="0">
                <a:solidFill>
                  <a:prstClr val="black"/>
                </a:solidFill>
                <a:latin typeface="Consolas"/>
              </a:rPr>
              <a:t>.Equals</a:t>
            </a:r>
            <a:r>
              <a:rPr lang="en-US" sz="900" dirty="0" smtClean="0">
                <a:solidFill>
                  <a:prstClr val="black"/>
                </a:solidFill>
                <a:latin typeface="Consolas"/>
              </a:rPr>
              <a:t>(left, right);</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a:t>
            </a:r>
            <a:r>
              <a:rPr lang="en-US" sz="2400" b="1" dirty="0" smtClean="0">
                <a:solidFill>
                  <a:schemeClr val="bg1"/>
                </a:solidFill>
                <a:cs typeface="Times New Roman" pitchFamily="18" charset="0"/>
              </a:rPr>
              <a:t>, -, == </a:t>
            </a:r>
            <a:r>
              <a:rPr lang="ru-RU" sz="2400" b="1" dirty="0" smtClean="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smtClean="0">
                <a:solidFill>
                  <a:schemeClr val="bg1"/>
                </a:solidFill>
              </a:rPr>
              <a:t>Как правильно?</a:t>
            </a:r>
          </a:p>
          <a:p>
            <a:pPr lvl="1"/>
            <a:r>
              <a:rPr lang="ru-RU" dirty="0" smtClean="0">
                <a:solidFill>
                  <a:schemeClr val="bg1"/>
                </a:solidFill>
              </a:rPr>
              <a:t>Используйте </a:t>
            </a:r>
            <a:r>
              <a:rPr lang="en-US" dirty="0" err="1" smtClean="0">
                <a:solidFill>
                  <a:schemeClr val="bg1"/>
                </a:solidFill>
              </a:rPr>
              <a:t>UpperCamelCase</a:t>
            </a:r>
            <a:endParaRPr lang="ru-RU" dirty="0" smtClean="0">
              <a:solidFill>
                <a:schemeClr val="bg1"/>
              </a:solidFill>
            </a:endParaRPr>
          </a:p>
          <a:p>
            <a:r>
              <a:rPr lang="ru-RU" dirty="0" smtClean="0">
                <a:solidFill>
                  <a:schemeClr val="bg1"/>
                </a:solidFill>
              </a:rPr>
              <a:t>Как неправильно?</a:t>
            </a:r>
          </a:p>
          <a:p>
            <a:pPr lvl="1"/>
            <a:r>
              <a:rPr lang="ru-RU" dirty="0" smtClean="0">
                <a:solidFill>
                  <a:schemeClr val="bg1"/>
                </a:solidFill>
              </a:rPr>
              <a:t>Не давайте классам имена совпадающие с системными чтобы избежать путаницы</a:t>
            </a:r>
          </a:p>
          <a:p>
            <a:pPr lvl="1"/>
            <a:r>
              <a:rPr lang="ru-RU" dirty="0" smtClean="0">
                <a:solidFill>
                  <a:schemeClr val="bg1"/>
                </a:solidFill>
              </a:rPr>
              <a:t>Не используйте префиксы вроде </a:t>
            </a:r>
            <a:r>
              <a:rPr lang="en-US" dirty="0" smtClean="0">
                <a:solidFill>
                  <a:schemeClr val="bg1"/>
                </a:solidFill>
              </a:rPr>
              <a:t>C (Class) </a:t>
            </a:r>
            <a:r>
              <a:rPr lang="ru-RU" dirty="0" smtClean="0">
                <a:solidFill>
                  <a:schemeClr val="bg1"/>
                </a:solidFill>
              </a:rPr>
              <a:t>или </a:t>
            </a:r>
            <a:r>
              <a:rPr lang="en-US" dirty="0" smtClean="0">
                <a:solidFill>
                  <a:schemeClr val="bg1"/>
                </a:solidFill>
              </a:rPr>
              <a:t>T (Type)</a:t>
            </a:r>
            <a:r>
              <a:rPr lang="ru-RU" dirty="0" smtClean="0">
                <a:solidFill>
                  <a:schemeClr val="bg1"/>
                </a:solidFill>
              </a:rPr>
              <a:t> т.к. это избыточно</a:t>
            </a:r>
            <a:endParaRPr lang="en-US" dirty="0" smtClean="0">
              <a:solidFill>
                <a:schemeClr val="bg1"/>
              </a:solidFill>
            </a:endParaRPr>
          </a:p>
        </p:txBody>
      </p:sp>
    </p:spTree>
    <p:extLst>
      <p:ext uri="{BB962C8B-B14F-4D97-AF65-F5344CB8AC3E}">
        <p14:creationId xmlns:p14="http://schemas.microsoft.com/office/powerpoint/2010/main" val="40741930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Операторы преобразования</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В </a:t>
            </a:r>
            <a:r>
              <a:rPr lang="en-US" b="1" dirty="0" smtClean="0">
                <a:solidFill>
                  <a:schemeClr val="bg1"/>
                </a:solidFill>
                <a:cs typeface="Courier New" pitchFamily="49" charset="0"/>
              </a:rPr>
              <a:t>C# </a:t>
            </a:r>
            <a:r>
              <a:rPr lang="ru-RU" b="1" dirty="0" smtClean="0">
                <a:solidFill>
                  <a:schemeClr val="bg1"/>
                </a:solidFill>
                <a:cs typeface="Courier New" pitchFamily="49" charset="0"/>
              </a:rPr>
              <a:t>можно перегружать операторы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implicit – </a:t>
            </a:r>
            <a:r>
              <a:rPr lang="ru-RU" b="1" dirty="0" smtClean="0">
                <a:solidFill>
                  <a:schemeClr val="bg1"/>
                </a:solidFill>
                <a:cs typeface="Courier New" pitchFamily="49" charset="0"/>
              </a:rPr>
              <a:t>оператор неявного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explicit</a:t>
            </a:r>
            <a:r>
              <a:rPr lang="en-US" b="1" dirty="0">
                <a:solidFill>
                  <a:schemeClr val="bg1"/>
                </a:solidFill>
                <a:cs typeface="Courier New" pitchFamily="49" charset="0"/>
              </a:rPr>
              <a:t> – </a:t>
            </a:r>
            <a:r>
              <a:rPr lang="ru-RU" b="1" dirty="0">
                <a:solidFill>
                  <a:schemeClr val="bg1"/>
                </a:solidFill>
                <a:cs typeface="Courier New" pitchFamily="49" charset="0"/>
              </a:rPr>
              <a:t>оператор я</a:t>
            </a:r>
            <a:r>
              <a:rPr lang="ru-RU" b="1" dirty="0" smtClean="0">
                <a:solidFill>
                  <a:schemeClr val="bg1"/>
                </a:solidFill>
                <a:cs typeface="Courier New" pitchFamily="49" charset="0"/>
              </a:rPr>
              <a:t>вного </a:t>
            </a:r>
            <a:r>
              <a:rPr lang="ru-RU" b="1" dirty="0">
                <a:solidFill>
                  <a:schemeClr val="bg1"/>
                </a:solidFill>
                <a:cs typeface="Courier New" pitchFamily="49" charset="0"/>
              </a:rPr>
              <a:t>преобразования</a:t>
            </a:r>
          </a:p>
        </p:txBody>
      </p:sp>
    </p:spTree>
    <p:extLst>
      <p:ext uri="{BB962C8B-B14F-4D97-AF65-F5344CB8AC3E}">
        <p14:creationId xmlns:p14="http://schemas.microsoft.com/office/powerpoint/2010/main" val="36532008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r>
              <a:rPr lang="en-US" sz="1200" dirty="0" smtClean="0">
                <a:solidFill>
                  <a:prstClr val="black"/>
                </a:solidFill>
                <a:latin typeface="Consolas"/>
              </a:rPr>
              <a:t>)</a:t>
            </a:r>
            <a:r>
              <a:rPr lang="ru-RU" sz="1200" dirty="0" smtClean="0">
                <a:solidFill>
                  <a:prstClr val="black"/>
                </a:solidFill>
                <a:latin typeface="Consolas"/>
              </a:rPr>
              <a:t> </a:t>
            </a:r>
            <a:r>
              <a:rPr lang="en-US" sz="1200" dirty="0">
                <a:solidFill>
                  <a:srgbClr val="008000"/>
                </a:solidFill>
                <a:latin typeface="Consolas"/>
              </a:rPr>
              <a:t>// </a:t>
            </a:r>
            <a:r>
              <a:rPr lang="ru-RU" sz="1200" dirty="0" smtClean="0">
                <a:solidFill>
                  <a:srgbClr val="008000"/>
                </a:solidFill>
                <a:latin typeface="Consolas"/>
              </a:rPr>
              <a:t>Оператор неявного преобразования типа</a:t>
            </a:r>
            <a:endParaRPr lang="en-US" sz="1200" dirty="0">
              <a:solidFill>
                <a:prstClr val="black"/>
              </a:solidFill>
              <a:latin typeface="Consolas"/>
            </a:endParaRP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r>
              <a:rPr lang="en-US" sz="1200" dirty="0" smtClean="0">
                <a:solidFill>
                  <a:prstClr val="black"/>
                </a:solidFill>
                <a:latin typeface="Consolas"/>
              </a:rPr>
              <a:t>)</a:t>
            </a:r>
            <a:r>
              <a:rPr lang="ru-RU" sz="1200" dirty="0" smtClean="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неявного преобразования типа</a:t>
            </a:r>
            <a:endParaRPr lang="en-US" sz="1200" dirty="0">
              <a:solidFill>
                <a:prstClr val="black"/>
              </a:solidFill>
              <a:latin typeface="Consolas"/>
            </a:endParaRP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smtClean="0">
                <a:solidFill>
                  <a:prstClr val="black"/>
                </a:solidFill>
                <a:latin typeface="Consolas"/>
              </a:rPr>
              <a:t>    }</a:t>
            </a:r>
            <a:endParaRPr lang="ru-RU" sz="1200" dirty="0">
              <a:solidFill>
                <a:prstClr val="black"/>
              </a:solidFill>
              <a:latin typeface="Consolas"/>
            </a:endParaRP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r>
              <a:rPr lang="en-US" sz="1200" dirty="0" smtClean="0">
                <a:solidFill>
                  <a:prstClr val="black"/>
                </a:solidFill>
                <a:latin typeface="Consolas"/>
              </a:rPr>
              <a:t>)</a:t>
            </a:r>
            <a:r>
              <a:rPr lang="ru-RU" sz="1200" dirty="0" smtClean="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a:t>
            </a:r>
            <a:r>
              <a:rPr lang="ru-RU" sz="1200" dirty="0" smtClean="0">
                <a:solidFill>
                  <a:srgbClr val="008000"/>
                </a:solidFill>
                <a:latin typeface="Consolas"/>
              </a:rPr>
              <a:t>явного </a:t>
            </a:r>
            <a:r>
              <a:rPr lang="ru-RU" sz="1200" dirty="0">
                <a:solidFill>
                  <a:srgbClr val="008000"/>
                </a:solidFill>
                <a:latin typeface="Consolas"/>
              </a:rPr>
              <a:t>преобразования типа</a:t>
            </a:r>
            <a:endParaRPr lang="en-US" sz="1200" dirty="0">
              <a:solidFill>
                <a:prstClr val="black"/>
              </a:solidFill>
              <a:latin typeface="Consolas"/>
            </a:endParaRP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en-US" sz="1200" dirty="0" smtClean="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smtClean="0">
                <a:solidFill>
                  <a:srgbClr val="2B91AF"/>
                </a:solidFill>
                <a:latin typeface="Consolas"/>
              </a:rPr>
              <a:t>    Point2D</a:t>
            </a:r>
            <a:r>
              <a:rPr lang="ru-RU" sz="1200" dirty="0" smtClean="0">
                <a:solidFill>
                  <a:prstClr val="black"/>
                </a:solidFill>
                <a:latin typeface="Consolas"/>
              </a:rPr>
              <a:t> </a:t>
            </a:r>
            <a:r>
              <a:rPr lang="ru-RU" sz="1200" dirty="0">
                <a:solidFill>
                  <a:prstClr val="black"/>
                </a:solidFill>
                <a:latin typeface="Consolas"/>
              </a:rPr>
              <a:t>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smtClean="0">
                <a:solidFill>
                  <a:srgbClr val="2B91AF"/>
                </a:solidFill>
                <a:latin typeface="Consolas"/>
              </a:rPr>
              <a:t>    Point3D</a:t>
            </a:r>
            <a:r>
              <a:rPr lang="ru-RU" sz="1200" dirty="0" smtClean="0">
                <a:solidFill>
                  <a:prstClr val="black"/>
                </a:solidFill>
                <a:latin typeface="Consolas"/>
              </a:rPr>
              <a:t> </a:t>
            </a:r>
            <a:r>
              <a:rPr lang="ru-RU" sz="1200" dirty="0">
                <a:solidFill>
                  <a:prstClr val="black"/>
                </a:solidFill>
                <a:latin typeface="Consolas"/>
              </a:rPr>
              <a:t>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a:t>
            </a:r>
            <a:r>
              <a:rPr lang="ru-RU" sz="1200" dirty="0" smtClean="0">
                <a:solidFill>
                  <a:srgbClr val="008000"/>
                </a:solidFill>
                <a:latin typeface="Consolas"/>
              </a:rPr>
              <a:t>Явное </a:t>
            </a:r>
            <a:r>
              <a:rPr lang="ru-RU" sz="1200" dirty="0">
                <a:solidFill>
                  <a:srgbClr val="008000"/>
                </a:solidFill>
                <a:latin typeface="Consolas"/>
              </a:rPr>
              <a:t>преобразование из double в Point2D</a:t>
            </a:r>
            <a:endParaRPr lang="ru-RU" sz="1200" dirty="0">
              <a:solidFill>
                <a:prstClr val="black"/>
              </a:solidFill>
              <a:latin typeface="Consolas"/>
            </a:endParaRPr>
          </a:p>
          <a:p>
            <a:r>
              <a:rPr lang="en-US" sz="1200" dirty="0" smtClean="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extLst>
                    <a:ext uri="{9D8B030D-6E8A-4147-A177-3AD203B41FA5}">
                      <a16:colId xmlns:a16="http://schemas.microsoft.com/office/drawing/2014/main" val="20000"/>
                    </a:ext>
                  </a:extLst>
                </a:gridCol>
                <a:gridCol w="4975820">
                  <a:extLst>
                    <a:ext uri="{9D8B030D-6E8A-4147-A177-3AD203B41FA5}">
                      <a16:colId xmlns:a16="http://schemas.microsoft.com/office/drawing/2014/main" val="20001"/>
                    </a:ext>
                  </a:extLst>
                </a:gridCol>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extLst>
                  <a:ext uri="{0D108BD9-81ED-4DB2-BD59-A6C34878D82A}">
                    <a16:rowId xmlns:a16="http://schemas.microsoft.com/office/drawing/2014/main" val="10000"/>
                  </a:ext>
                </a:extLst>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extLst>
                  <a:ext uri="{0D108BD9-81ED-4DB2-BD59-A6C34878D82A}">
                    <a16:rowId xmlns:a16="http://schemas.microsoft.com/office/drawing/2014/main" val="10001"/>
                  </a:ext>
                </a:extLst>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extLst>
                  <a:ext uri="{0D108BD9-81ED-4DB2-BD59-A6C34878D82A}">
                    <a16:rowId xmlns:a16="http://schemas.microsoft.com/office/drawing/2014/main" val="10002"/>
                  </a:ext>
                </a:extLst>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extLst>
                  <a:ext uri="{0D108BD9-81ED-4DB2-BD59-A6C34878D82A}">
                    <a16:rowId xmlns:a16="http://schemas.microsoft.com/office/drawing/2014/main" val="10003"/>
                  </a:ext>
                </a:extLst>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extLst>
                  <a:ext uri="{0D108BD9-81ED-4DB2-BD59-A6C34878D82A}">
                    <a16:rowId xmlns:a16="http://schemas.microsoft.com/office/drawing/2014/main" val="10004"/>
                  </a:ext>
                </a:extLst>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extLst>
                  <a:ext uri="{0D108BD9-81ED-4DB2-BD59-A6C34878D82A}">
                    <a16:rowId xmlns:a16="http://schemas.microsoft.com/office/drawing/2014/main" val="10005"/>
                  </a:ext>
                </a:extLst>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extLst>
                  <a:ext uri="{0D108BD9-81ED-4DB2-BD59-A6C34878D82A}">
                    <a16:rowId xmlns:a16="http://schemas.microsoft.com/office/drawing/2014/main" val="10006"/>
                  </a:ext>
                </a:extLst>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extLst>
                  <a:ext uri="{0D108BD9-81ED-4DB2-BD59-A6C34878D82A}">
                    <a16:rowId xmlns:a16="http://schemas.microsoft.com/office/drawing/2014/main" val="10007"/>
                  </a:ext>
                </a:extLst>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extLst>
                  <a:ext uri="{0D108BD9-81ED-4DB2-BD59-A6C34878D82A}">
                    <a16:rowId xmlns:a16="http://schemas.microsoft.com/office/drawing/2014/main" val="10008"/>
                  </a:ext>
                </a:extLst>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4247317"/>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rPr>
              <a:t>static</a:t>
            </a:r>
          </a:p>
          <a:p>
            <a:pPr marL="742950" lvl="1" indent="-285750">
              <a:buFont typeface="Arial" pitchFamily="34" charset="0"/>
              <a:buChar char="•"/>
            </a:pPr>
            <a:r>
              <a:rPr lang="ru-RU" dirty="0">
                <a:solidFill>
                  <a:schemeClr val="bg1"/>
                </a:solidFill>
              </a:rPr>
              <a:t>Позволяет объявить статический класс то есть класс без </a:t>
            </a:r>
            <a:r>
              <a:rPr lang="ru-RU" dirty="0" err="1">
                <a:solidFill>
                  <a:schemeClr val="bg1"/>
                </a:solidFill>
              </a:rPr>
              <a:t>экземплярных</a:t>
            </a:r>
            <a:r>
              <a:rPr lang="en-US" dirty="0">
                <a:solidFill>
                  <a:schemeClr val="bg1"/>
                </a:solidFill>
              </a:rPr>
              <a:t> </a:t>
            </a:r>
            <a:r>
              <a:rPr lang="ru-RU" dirty="0">
                <a:solidFill>
                  <a:schemeClr val="bg1"/>
                </a:solidFill>
              </a:rPr>
              <a:t>полей, а только со </a:t>
            </a:r>
            <a:r>
              <a:rPr lang="en-US" dirty="0">
                <a:solidFill>
                  <a:schemeClr val="bg1"/>
                </a:solidFill>
              </a:rPr>
              <a:t>static </a:t>
            </a:r>
            <a:r>
              <a:rPr lang="ru-RU" dirty="0">
                <a:solidFill>
                  <a:schemeClr val="bg1"/>
                </a:solidFill>
              </a:rPr>
              <a:t>членами</a:t>
            </a:r>
            <a:r>
              <a:rPr lang="en-US" dirty="0">
                <a:solidFill>
                  <a:schemeClr val="bg1"/>
                </a:solidFill>
              </a:rPr>
              <a:t>;</a:t>
            </a:r>
          </a:p>
          <a:p>
            <a:pPr marL="742950" lvl="1" indent="-285750">
              <a:buFont typeface="Arial" pitchFamily="34" charset="0"/>
              <a:buChar char="•"/>
            </a:pPr>
            <a:r>
              <a:rPr lang="ru-RU" dirty="0">
                <a:solidFill>
                  <a:schemeClr val="bg1"/>
                </a:solidFill>
              </a:rPr>
              <a:t>Применяется для «классов-</a:t>
            </a:r>
            <a:r>
              <a:rPr lang="ru-RU" dirty="0" err="1">
                <a:solidFill>
                  <a:schemeClr val="bg1"/>
                </a:solidFill>
              </a:rPr>
              <a:t>помошников</a:t>
            </a:r>
            <a:r>
              <a:rPr lang="ru-RU" dirty="0">
                <a:solidFill>
                  <a:schemeClr val="bg1"/>
                </a:solidFill>
              </a:rPr>
              <a:t>» и классов с внешними функциями </a:t>
            </a:r>
            <a:r>
              <a:rPr lang="en-US" dirty="0">
                <a:solidFill>
                  <a:schemeClr val="bg1"/>
                </a:solidFill>
              </a:rPr>
              <a:t>(P/Invoke).</a:t>
            </a:r>
          </a:p>
          <a:p>
            <a:pPr marL="285750"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sealed</a:t>
            </a:r>
            <a:endParaRPr lang="ru-RU" dirty="0">
              <a:solidFill>
                <a:schemeClr val="bg1"/>
              </a:solidFill>
            </a:endParaRPr>
          </a:p>
          <a:p>
            <a:pPr marL="742950" lvl="1" indent="-285750">
              <a:buFont typeface="Arial" pitchFamily="34" charset="0"/>
              <a:buChar char="•"/>
            </a:pPr>
            <a:r>
              <a:rPr lang="ru-RU" dirty="0">
                <a:solidFill>
                  <a:schemeClr val="bg1"/>
                </a:solidFill>
              </a:rPr>
              <a:t>Класс от которого нельзя наследоваться</a:t>
            </a:r>
            <a:r>
              <a:rPr lang="en-US" dirty="0">
                <a:solidFill>
                  <a:schemeClr val="bg1"/>
                </a:solidFill>
              </a:rPr>
              <a:t>;</a:t>
            </a:r>
          </a:p>
          <a:p>
            <a:pPr marL="742950" lvl="1" indent="-285750">
              <a:buFont typeface="Arial" pitchFamily="34" charset="0"/>
              <a:buChar char="•"/>
            </a:pPr>
            <a:r>
              <a:rPr lang="en-US" dirty="0">
                <a:solidFill>
                  <a:schemeClr val="bg1"/>
                </a:solidFill>
              </a:rPr>
              <a:t>Static </a:t>
            </a:r>
            <a:r>
              <a:rPr lang="ru-RU" dirty="0">
                <a:solidFill>
                  <a:schemeClr val="bg1"/>
                </a:solidFill>
              </a:rPr>
              <a:t>классы по </a:t>
            </a:r>
            <a:r>
              <a:rPr lang="ru-RU" dirty="0" err="1">
                <a:solidFill>
                  <a:schemeClr val="bg1"/>
                </a:solidFill>
              </a:rPr>
              <a:t>умолчнию</a:t>
            </a:r>
            <a:r>
              <a:rPr lang="ru-RU" dirty="0">
                <a:solidFill>
                  <a:schemeClr val="bg1"/>
                </a:solidFill>
              </a:rPr>
              <a:t> являются </a:t>
            </a:r>
            <a:r>
              <a:rPr lang="en-US" dirty="0">
                <a:solidFill>
                  <a:schemeClr val="bg1"/>
                </a:solidFill>
              </a:rPr>
              <a:t>sealed.</a:t>
            </a:r>
          </a:p>
          <a:p>
            <a:pPr marL="742950" lvl="1"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partial</a:t>
            </a:r>
            <a:endParaRPr lang="ru-RU" dirty="0">
              <a:solidFill>
                <a:schemeClr val="bg1"/>
              </a:solidFill>
            </a:endParaRPr>
          </a:p>
          <a:p>
            <a:pPr marL="742950" lvl="1" indent="-285750">
              <a:buFont typeface="Arial" pitchFamily="34" charset="0"/>
              <a:buChar char="•"/>
            </a:pPr>
            <a:r>
              <a:rPr lang="ru-RU" dirty="0">
                <a:solidFill>
                  <a:schemeClr val="bg1"/>
                </a:solidFill>
              </a:rPr>
              <a:t>Позволяет разбить объявление класса на несколько частей</a:t>
            </a:r>
            <a:r>
              <a:rPr lang="en-US" dirty="0">
                <a:solidFill>
                  <a:schemeClr val="bg1"/>
                </a:solidFill>
              </a:rPr>
              <a:t>;</a:t>
            </a:r>
          </a:p>
          <a:p>
            <a:pPr marL="742950" lvl="1" indent="-285750">
              <a:buFont typeface="Arial" pitchFamily="34" charset="0"/>
              <a:buChar char="•"/>
            </a:pPr>
            <a:r>
              <a:rPr lang="ru-RU" dirty="0">
                <a:solidFill>
                  <a:schemeClr val="bg1"/>
                </a:solidFill>
              </a:rPr>
              <a:t>Может использоваться для методов</a:t>
            </a:r>
            <a:r>
              <a:rPr lang="en-US" dirty="0">
                <a:solidFill>
                  <a:schemeClr val="bg1"/>
                </a:solidFill>
              </a:rPr>
              <a:t>;</a:t>
            </a:r>
            <a:endParaRPr lang="ru-RU" dirty="0">
              <a:solidFill>
                <a:schemeClr val="bg1"/>
              </a:solidFill>
            </a:endParaRPr>
          </a:p>
          <a:p>
            <a:pPr marL="742950" lvl="1" indent="-285750">
              <a:buFont typeface="Arial" pitchFamily="34" charset="0"/>
              <a:buChar char="•"/>
            </a:pPr>
            <a:r>
              <a:rPr lang="ru-RU" dirty="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a:t>
            </a:r>
            <a:r>
              <a:rPr lang="be-BY" sz="1000">
                <a:solidFill>
                  <a:schemeClr val="bg1"/>
                </a:solidFill>
                <a:latin typeface="Courier New" pitchFamily="49" charset="0"/>
                <a:ea typeface="Calibri" pitchFamily="34" charset="0"/>
                <a:cs typeface="Courier New" pitchFamily="49" charset="0"/>
              </a:rPr>
              <a:t>//</a:t>
            </a:r>
            <a:r>
              <a:rPr lang="be-BY" sz="1000" smtClean="0">
                <a:solidFill>
                  <a:schemeClr val="bg1"/>
                </a:solidFill>
                <a:latin typeface="Courier New" pitchFamily="49" charset="0"/>
                <a:ea typeface="Calibri" pitchFamily="34" charset="0"/>
                <a:cs typeface="Courier New" pitchFamily="49" charset="0"/>
              </a:rPr>
              <a:t>Константа </a:t>
            </a:r>
            <a:r>
              <a:rPr lang="be-BY" sz="1000" dirty="0">
                <a:solidFill>
                  <a:schemeClr val="bg1"/>
                </a:solidFill>
                <a:latin typeface="Courier New" pitchFamily="49" charset="0"/>
                <a:ea typeface="Calibri" pitchFamily="34" charset="0"/>
                <a:cs typeface="Courier New" pitchFamily="49" charset="0"/>
              </a:rPr>
              <a:t>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247998">
                <a:tc>
                  <a:txBody>
                    <a:bodyPr/>
                    <a:lstStyle/>
                    <a:p>
                      <a:r>
                        <a:rPr lang="ru-RU" sz="1400" b="1" dirty="0" smtClean="0">
                          <a:solidFill>
                            <a:schemeClr val="tx1"/>
                          </a:solidFill>
                          <a:latin typeface="+mn-lt"/>
                        </a:rPr>
                        <a:t>Имя</a:t>
                      </a:r>
                      <a:r>
                        <a:rPr lang="ru-RU" sz="1400" b="1" baseline="0" dirty="0" smtClean="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smtClean="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247998">
                <a:tc>
                  <a:txBody>
                    <a:bodyPr/>
                    <a:lstStyle/>
                    <a:p>
                      <a:r>
                        <a:rPr lang="ru-RU" sz="1400" u="none" dirty="0" smtClean="0">
                          <a:solidFill>
                            <a:schemeClr val="tx1"/>
                          </a:solidFill>
                          <a:latin typeface="+mn-lt"/>
                        </a:rPr>
                        <a:t>ссылочный</a:t>
                      </a:r>
                      <a:r>
                        <a:rPr lang="ru-RU" sz="1400" u="none" baseline="0" dirty="0" smtClean="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smtClean="0">
                          <a:solidFill>
                            <a:schemeClr val="tx1"/>
                          </a:solidFill>
                          <a:latin typeface="+mn-lt"/>
                        </a:rPr>
                        <a:t>null</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extLst>
                  <a:ext uri="{0D108BD9-81ED-4DB2-BD59-A6C34878D82A}">
                    <a16:rowId xmlns:a16="http://schemas.microsoft.com/office/drawing/2014/main" val="10001"/>
                  </a:ext>
                </a:extLst>
              </a:tr>
              <a:tr h="247998">
                <a:tc>
                  <a:txBody>
                    <a:bodyPr/>
                    <a:lstStyle/>
                    <a:p>
                      <a:r>
                        <a:rPr lang="en-US" sz="1400" u="none" dirty="0" smtClean="0">
                          <a:solidFill>
                            <a:schemeClr val="tx1"/>
                          </a:solidFill>
                          <a:latin typeface="+mn-lt"/>
                        </a:rPr>
                        <a:t>bool</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47998">
                <a:tc>
                  <a:txBody>
                    <a:bodyPr/>
                    <a:lstStyle/>
                    <a:p>
                      <a:r>
                        <a:rPr lang="en-US" sz="1400" u="none" dirty="0" smtClean="0">
                          <a:solidFill>
                            <a:schemeClr val="tx1"/>
                          </a:solidFill>
                          <a:latin typeface="+mn-lt"/>
                        </a:rPr>
                        <a:t>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47998">
                <a:tc>
                  <a:txBody>
                    <a:bodyPr/>
                    <a:lstStyle/>
                    <a:p>
                      <a:r>
                        <a:rPr lang="en-US" sz="1400" u="none" dirty="0" smtClean="0">
                          <a:solidFill>
                            <a:schemeClr val="tx1"/>
                          </a:solidFill>
                          <a:latin typeface="+mn-lt"/>
                        </a:rPr>
                        <a:t>char</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47998">
                <a:tc>
                  <a:txBody>
                    <a:bodyPr/>
                    <a:lstStyle/>
                    <a:p>
                      <a:r>
                        <a:rPr lang="en-US" sz="1400" u="none" dirty="0" smtClean="0">
                          <a:solidFill>
                            <a:schemeClr val="tx1"/>
                          </a:solidFill>
                          <a:latin typeface="+mn-lt"/>
                        </a:rPr>
                        <a:t>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47998">
                <a:tc>
                  <a:txBody>
                    <a:bodyPr/>
                    <a:lstStyle/>
                    <a:p>
                      <a:r>
                        <a:rPr lang="en-US" sz="1400" u="none" dirty="0" smtClean="0">
                          <a:solidFill>
                            <a:schemeClr val="tx1"/>
                          </a:solidFill>
                          <a:latin typeface="+mn-lt"/>
                        </a:rPr>
                        <a:t>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47998">
                <a:tc>
                  <a:txBody>
                    <a:bodyPr/>
                    <a:lstStyle/>
                    <a:p>
                      <a:r>
                        <a:rPr lang="en-US" sz="1400" u="none" dirty="0" smtClean="0">
                          <a:solidFill>
                            <a:schemeClr val="tx1"/>
                          </a:solidFill>
                          <a:latin typeface="+mn-lt"/>
                        </a:rPr>
                        <a:t>sbyte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47998">
                <a:tc>
                  <a:txBody>
                    <a:bodyPr/>
                    <a:lstStyle/>
                    <a:p>
                      <a:r>
                        <a:rPr lang="en-US" sz="1400" u="none" dirty="0" smtClean="0">
                          <a:solidFill>
                            <a:schemeClr val="tx1"/>
                          </a:solidFill>
                          <a:latin typeface="+mn-lt"/>
                        </a:rPr>
                        <a:t>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47998">
                <a:tc>
                  <a:txBody>
                    <a:bodyPr/>
                    <a:lstStyle/>
                    <a:p>
                      <a:r>
                        <a:rPr lang="en-US" sz="1400" u="none" dirty="0" smtClean="0">
                          <a:solidFill>
                            <a:schemeClr val="tx1"/>
                          </a:solidFill>
                          <a:latin typeface="+mn-lt"/>
                        </a:rPr>
                        <a:t>uint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47998">
                <a:tc>
                  <a:txBody>
                    <a:bodyPr/>
                    <a:lstStyle/>
                    <a:p>
                      <a:r>
                        <a:rPr lang="en-US" sz="1400" u="none" dirty="0" smtClean="0">
                          <a:solidFill>
                            <a:schemeClr val="tx1"/>
                          </a:solidFill>
                          <a:latin typeface="+mn-lt"/>
                        </a:rPr>
                        <a:t>ulong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47998">
                <a:tc>
                  <a:txBody>
                    <a:bodyPr/>
                    <a:lstStyle/>
                    <a:p>
                      <a:r>
                        <a:rPr lang="en-US" sz="1400" u="none" dirty="0" smtClean="0">
                          <a:solidFill>
                            <a:schemeClr val="tx1"/>
                          </a:solidFill>
                          <a:latin typeface="+mn-lt"/>
                        </a:rPr>
                        <a:t>ushort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a:t>
                      </a:r>
                      <a:r>
                        <a:rPr lang="en-US" sz="1400" dirty="0" smtClean="0">
                          <a:solidFill>
                            <a:schemeClr val="tx1"/>
                          </a:solidFill>
                          <a:latin typeface="+mn-lt"/>
                        </a:rPr>
                        <a:t> </a:t>
                      </a:r>
                      <a:r>
                        <a:rPr lang="ru-RU" sz="1400" dirty="0" smtClean="0">
                          <a:solidFill>
                            <a:schemeClr val="tx1"/>
                          </a:solidFill>
                          <a:latin typeface="+mn-lt"/>
                        </a:rPr>
                        <a:t>выражения </a:t>
                      </a:r>
                      <a:r>
                        <a:rPr lang="en-US" sz="1400" dirty="0" smtClean="0">
                          <a:solidFill>
                            <a:schemeClr val="tx1"/>
                          </a:solidFill>
                          <a:latin typeface="+mn-lt"/>
                        </a:rPr>
                        <a:t>(E)0</a:t>
                      </a:r>
                      <a:r>
                        <a:rPr lang="en-US" sz="1400" dirty="0">
                          <a:solidFill>
                            <a:schemeClr val="tx1"/>
                          </a:solidFill>
                          <a:latin typeface="+mn-lt"/>
                        </a:rPr>
                        <a:t>, </a:t>
                      </a:r>
                      <a:r>
                        <a:rPr lang="ru-RU" sz="1400" dirty="0" smtClean="0">
                          <a:solidFill>
                            <a:schemeClr val="tx1"/>
                          </a:solidFill>
                          <a:latin typeface="+mn-lt"/>
                        </a:rPr>
                        <a:t>где </a:t>
                      </a:r>
                      <a:r>
                        <a:rPr lang="en-US" sz="1400" dirty="0" smtClean="0">
                          <a:solidFill>
                            <a:schemeClr val="tx1"/>
                          </a:solidFill>
                          <a:latin typeface="+mn-lt"/>
                        </a:rPr>
                        <a:t>E </a:t>
                      </a:r>
                      <a:r>
                        <a:rPr lang="ru-RU" sz="1400" dirty="0" smtClean="0">
                          <a:solidFill>
                            <a:schemeClr val="tx1"/>
                          </a:solidFill>
                          <a:latin typeface="+mn-lt"/>
                        </a:rPr>
                        <a:t> </a:t>
                      </a:r>
                      <a:r>
                        <a:rPr lang="en-US" sz="1400" dirty="0" smtClean="0">
                          <a:solidFill>
                            <a:schemeClr val="tx1"/>
                          </a:solidFill>
                          <a:latin typeface="+mn-lt"/>
                        </a:rPr>
                        <a:t>enum </a:t>
                      </a:r>
                      <a:r>
                        <a:rPr lang="ru-RU" sz="1400" dirty="0" smtClean="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47998">
                <a:tc>
                  <a:txBody>
                    <a:bodyPr/>
                    <a:lstStyle/>
                    <a:p>
                      <a:r>
                        <a:rPr lang="en-US" sz="1400" u="none" dirty="0" smtClean="0">
                          <a:solidFill>
                            <a:schemeClr val="tx1"/>
                          </a:solidFill>
                          <a:latin typeface="+mn-lt"/>
                        </a:rPr>
                        <a:t>struct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 полученное после присвоения</a:t>
                      </a:r>
                      <a:r>
                        <a:rPr lang="ru-RU" sz="1400" baseline="0" dirty="0" smtClean="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5888</Words>
  <Application>Microsoft Office PowerPoint</Application>
  <PresentationFormat>Экран (4:3)</PresentationFormat>
  <Paragraphs>1201</Paragraphs>
  <Slides>78</Slides>
  <Notes>0</Notes>
  <HiddenSlides>6</HiddenSlides>
  <MMClips>0</MMClips>
  <ScaleCrop>false</ScaleCrop>
  <HeadingPairs>
    <vt:vector size="6" baseType="variant">
      <vt:variant>
        <vt:lpstr>Использованные шрифты</vt:lpstr>
      </vt:variant>
      <vt:variant>
        <vt:i4>5</vt:i4>
      </vt:variant>
      <vt:variant>
        <vt:lpstr>Тема</vt:lpstr>
      </vt:variant>
      <vt:variant>
        <vt:i4>5</vt:i4>
      </vt:variant>
      <vt:variant>
        <vt:lpstr>Заголовки слайдов</vt:lpstr>
      </vt:variant>
      <vt:variant>
        <vt:i4>78</vt:i4>
      </vt:variant>
    </vt:vector>
  </HeadingPairs>
  <TitlesOfParts>
    <vt:vector size="88" baseType="lpstr">
      <vt:lpstr>Arial</vt:lpstr>
      <vt:lpstr>Calibri</vt:lpstr>
      <vt:lpstr>Consolas</vt:lpstr>
      <vt:lpstr>Courier New</vt:lpstr>
      <vt:lpstr>Times New Roman</vt:lpstr>
      <vt:lpstr>Office Theme</vt:lpstr>
      <vt:lpstr>1_Office Theme</vt:lpstr>
      <vt:lpstr>bel-hard-training</vt:lpstr>
      <vt:lpstr>2_Office Theme</vt:lpstr>
      <vt:lpstr>3_Office Theme</vt:lpstr>
      <vt:lpstr>Презентация PowerPoint</vt:lpstr>
      <vt:lpstr>Презентация PowerPoint</vt:lpstr>
      <vt:lpstr>Материалы для обучения</vt:lpstr>
      <vt:lpstr>ООП: Объектно-ориентированное программирование.</vt:lpstr>
      <vt:lpstr>Ссылочные (reference) и value типы class/struct</vt:lpstr>
      <vt:lpstr>Презентация PowerPoint</vt:lpstr>
      <vt:lpstr>Именование классов</vt:lpstr>
      <vt:lpstr>Презентация PowerPoint</vt:lpstr>
      <vt:lpstr>Презентация PowerPoint</vt:lpstr>
      <vt:lpstr>Ключевое слово this</vt:lpstr>
      <vt:lpstr>Презентация PowerPoint</vt:lpstr>
      <vt:lpstr>Поля - class vs struct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Конструкторы - class vs struct</vt:lpstr>
      <vt:lpstr>Презентация PowerPoint</vt:lpstr>
      <vt:lpstr>Автоматические свойства (auto-properties)</vt:lpstr>
      <vt:lpstr>C# 6.0. Автоматические свойства доступные только для чтения</vt:lpstr>
      <vt:lpstr>Свойства</vt:lpstr>
      <vt:lpstr>Инициализация автоматических свойств (C# 6)</vt:lpstr>
      <vt:lpstr>C# 6.0. Expression Bodied Functions and Properties</vt:lpstr>
      <vt:lpstr>Презентация PowerPoint</vt:lpstr>
      <vt:lpstr>Наследование</vt:lpstr>
      <vt:lpstr>Наследование и конструкторы</vt:lpstr>
      <vt:lpstr>Презентация PowerPoint</vt:lpstr>
      <vt:lpstr>Операторы as и is</vt:lpstr>
      <vt:lpstr>Операторы as и is - Примеры</vt:lpstr>
      <vt:lpstr>Наследование. Модификатор доступа protected.</vt:lpstr>
      <vt:lpstr>Ключевое слово base</vt:lpstr>
      <vt:lpstr>Ключевое слово sealed Запрет наследования</vt:lpstr>
      <vt:lpstr>Наследование - class vs struct</vt:lpstr>
      <vt:lpstr>Презентация PowerPoint</vt:lpstr>
      <vt:lpstr>Позднее связывание (late binding)</vt:lpstr>
      <vt:lpstr>Модификаторы virtual и override</vt:lpstr>
      <vt:lpstr>Презентация PowerPoint</vt:lpstr>
      <vt:lpstr>Абстрактные классы и члены</vt:lpstr>
      <vt:lpstr>Презентация PowerPoint</vt:lpstr>
      <vt:lpstr>Презентация PowerPoint</vt:lpstr>
      <vt:lpstr>Переопределение метода ToString()</vt:lpstr>
      <vt:lpstr>Советы по реализации метода ToString()</vt:lpstr>
      <vt:lpstr>Переопределение метода GetHashCode()</vt:lpstr>
      <vt:lpstr>Пример реализации GetHashCode()</vt:lpstr>
      <vt:lpstr>class vs struct</vt:lpstr>
      <vt:lpstr>Point2D как class и struct</vt:lpstr>
      <vt:lpstr>Презентация PowerPoint</vt:lpstr>
      <vt:lpstr>Названия интерфейсов</vt:lpstr>
      <vt:lpstr>Презентация PowerPoint</vt:lpstr>
      <vt:lpstr>Явная реализация интерфейсов</vt:lpstr>
      <vt:lpstr>Чем отличается наследование класса от реализации интерфейса?</vt:lpstr>
      <vt:lpstr>Интерфейсы vs Абстрактные классы</vt:lpstr>
      <vt:lpstr>Полезные интерфейсы в .NET</vt:lpstr>
      <vt:lpstr>Презентация PowerPoint</vt:lpstr>
      <vt:lpstr>Презентация PowerPoint</vt:lpstr>
      <vt:lpstr>Презентация PowerPoint</vt:lpstr>
      <vt:lpstr>Интерфейсы для коллекций</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Навигация по классам (типам)</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2017-12-12T11:54:22Z</dcterms:modified>
</cp:coreProperties>
</file>