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3" r:id="rId2"/>
  </p:sldMasterIdLst>
  <p:notesMasterIdLst>
    <p:notesMasterId r:id="rId48"/>
  </p:notesMasterIdLst>
  <p:sldIdLst>
    <p:sldId id="256" r:id="rId3"/>
    <p:sldId id="258" r:id="rId4"/>
    <p:sldId id="283" r:id="rId5"/>
    <p:sldId id="297" r:id="rId6"/>
    <p:sldId id="259" r:id="rId7"/>
    <p:sldId id="292" r:id="rId8"/>
    <p:sldId id="298" r:id="rId9"/>
    <p:sldId id="300" r:id="rId10"/>
    <p:sldId id="294" r:id="rId11"/>
    <p:sldId id="293" r:id="rId12"/>
    <p:sldId id="295" r:id="rId13"/>
    <p:sldId id="260" r:id="rId14"/>
    <p:sldId id="261" r:id="rId15"/>
    <p:sldId id="299" r:id="rId16"/>
    <p:sldId id="262" r:id="rId17"/>
    <p:sldId id="263" r:id="rId18"/>
    <p:sldId id="264" r:id="rId19"/>
    <p:sldId id="265" r:id="rId20"/>
    <p:sldId id="301" r:id="rId21"/>
    <p:sldId id="266" r:id="rId22"/>
    <p:sldId id="284" r:id="rId23"/>
    <p:sldId id="286" r:id="rId24"/>
    <p:sldId id="287" r:id="rId25"/>
    <p:sldId id="289" r:id="rId26"/>
    <p:sldId id="290" r:id="rId27"/>
    <p:sldId id="296" r:id="rId28"/>
    <p:sldId id="267" r:id="rId29"/>
    <p:sldId id="268" r:id="rId30"/>
    <p:sldId id="269" r:id="rId31"/>
    <p:sldId id="270" r:id="rId32"/>
    <p:sldId id="271" r:id="rId33"/>
    <p:sldId id="272" r:id="rId34"/>
    <p:sldId id="285" r:id="rId35"/>
    <p:sldId id="288" r:id="rId36"/>
    <p:sldId id="278" r:id="rId37"/>
    <p:sldId id="273" r:id="rId38"/>
    <p:sldId id="274" r:id="rId39"/>
    <p:sldId id="275" r:id="rId40"/>
    <p:sldId id="277" r:id="rId41"/>
    <p:sldId id="282" r:id="rId42"/>
    <p:sldId id="279" r:id="rId43"/>
    <p:sldId id="280" r:id="rId44"/>
    <p:sldId id="302" r:id="rId45"/>
    <p:sldId id="276" r:id="rId46"/>
    <p:sldId id="291" r:id="rId4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0066"/>
    <a:srgbClr val="CC6600"/>
    <a:srgbClr val="003399"/>
    <a:srgbClr val="99CC00"/>
    <a:srgbClr val="33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9" autoAdjust="0"/>
    <p:restoredTop sz="94671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1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7054-7FFB-49F4-A126-5DF6E687FF53}" type="datetimeFigureOut">
              <a:rPr lang="ru-RU" smtClean="0"/>
              <a:pPr/>
              <a:t>01.05.2015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CFC53-1526-41B6-8CBD-767FA907A23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61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25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48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367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5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14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01.05.2015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63040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5/1/2015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6632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5/1/2015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1339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5/1/2015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9079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5/1/2015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3876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5/1/2015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246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Занятие </a:t>
            </a:r>
            <a:r>
              <a:rPr lang="ru-RU" sz="2400" dirty="0" smtClean="0">
                <a:solidFill>
                  <a:schemeClr val="bg1"/>
                </a:solidFill>
              </a:rPr>
              <a:t>№</a:t>
            </a:r>
            <a:r>
              <a:rPr lang="en-US" sz="2400" dirty="0" smtClean="0">
                <a:solidFill>
                  <a:schemeClr val="bg1"/>
                </a:solidFill>
              </a:rPr>
              <a:t>2</a:t>
            </a:r>
            <a:r>
              <a:rPr lang="ru-RU" sz="2400" dirty="0" smtClean="0">
                <a:solidFill>
                  <a:schemeClr val="bg1"/>
                </a:solidFill>
              </a:rPr>
              <a:t>. Название занятия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6324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5/1/2015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8570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5/1/2015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6451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5/1/2015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85256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5/1/2015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35160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5/1/2015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113826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5/1/2015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631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346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1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23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7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0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/>
              <a:t>Название.</a:t>
            </a:r>
            <a:r>
              <a:rPr lang="ru-RU" sz="3200" baseline="0" dirty="0" smtClean="0"/>
              <a:t> Демонстрация.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val="330800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5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/>
              <a:pPr/>
              <a:t>01.05.2015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55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CF776-F836-4CCD-9497-99E5597B8B5D}" type="datetimeFigureOut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5/1/2015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D0CD0-1042-4BF2-A1CE-64E2CC09D32B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224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lbahari.com/threading/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ms228969(v=vs.110).aspx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elhard.nullptr.ru/" TargetMode="External"/><Relationship Id="rId2" Type="http://schemas.openxmlformats.org/officeDocument/2006/relationships/hyperlink" Target="https://github.com/bazile/Training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class.txt" TargetMode="External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msdn.com/b/bclteam/p/immutable.aspx" TargetMode="External"/><Relationship Id="rId2" Type="http://schemas.openxmlformats.org/officeDocument/2006/relationships/hyperlink" Target="http://www.nuget.org/packages/Microsoft.Bcl.Immutable/" TargetMode="Externa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magazine/dn683793.aspx" TargetMode="Externa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bg1"/>
                </a:solidFill>
              </a:rPr>
              <a:t>Занятие №</a:t>
            </a:r>
            <a:r>
              <a:rPr lang="en-US" sz="2400" dirty="0">
                <a:solidFill>
                  <a:schemeClr val="bg1"/>
                </a:solidFill>
              </a:rPr>
              <a:t>8</a:t>
            </a:r>
            <a:r>
              <a:rPr lang="ru-RU" sz="2400" dirty="0">
                <a:solidFill>
                  <a:schemeClr val="bg1"/>
                </a:solidFill>
              </a:rPr>
              <a:t>. Многопоточное программирование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02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Получение информации о запущенных процессах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Process.GetCurrentProcess</a:t>
            </a:r>
            <a:r>
              <a:rPr lang="en-US" dirty="0" smtClean="0"/>
              <a:t>()</a:t>
            </a:r>
            <a:endParaRPr lang="ru-RU" dirty="0" smtClean="0"/>
          </a:p>
          <a:p>
            <a:pPr lvl="1"/>
            <a:r>
              <a:rPr lang="ru-RU" dirty="0" smtClean="0"/>
              <a:t>Информация о текущем процессе</a:t>
            </a:r>
            <a:endParaRPr lang="en-US" dirty="0"/>
          </a:p>
          <a:p>
            <a:r>
              <a:rPr lang="en-US" dirty="0" smtClean="0"/>
              <a:t>GetProcessById(Int32)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GetProcessById(Int32</a:t>
            </a:r>
            <a:r>
              <a:rPr lang="en-US" dirty="0"/>
              <a:t>, </a:t>
            </a:r>
            <a:r>
              <a:rPr lang="en-US" dirty="0" smtClean="0"/>
              <a:t>String)</a:t>
            </a:r>
          </a:p>
          <a:p>
            <a:pPr lvl="1"/>
            <a:r>
              <a:rPr lang="ru-RU" dirty="0" smtClean="0"/>
              <a:t>Найти процесс по его </a:t>
            </a:r>
            <a:r>
              <a:rPr lang="en-US" dirty="0" smtClean="0"/>
              <a:t>Id</a:t>
            </a:r>
            <a:r>
              <a:rPr lang="ru-RU" dirty="0" smtClean="0"/>
              <a:t> на локальной или удаленной машине</a:t>
            </a:r>
            <a:endParaRPr lang="en-US" dirty="0"/>
          </a:p>
          <a:p>
            <a:r>
              <a:rPr lang="en-US" dirty="0" smtClean="0"/>
              <a:t>GetProcesses()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/>
              <a:t>GetProcesses(String)</a:t>
            </a:r>
            <a:endParaRPr lang="ru-RU" dirty="0" smtClean="0"/>
          </a:p>
          <a:p>
            <a:pPr lvl="1"/>
            <a:r>
              <a:rPr lang="ru-RU" dirty="0" smtClean="0"/>
              <a:t>Получить список всех процессов </a:t>
            </a:r>
            <a:r>
              <a:rPr lang="ru-RU" dirty="0"/>
              <a:t>на локальной или удаленной машине</a:t>
            </a:r>
            <a:endParaRPr lang="en-US" dirty="0"/>
          </a:p>
          <a:p>
            <a:r>
              <a:rPr lang="en-US" dirty="0" smtClean="0"/>
              <a:t>GetProcessesByName(String)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/>
              <a:t>GetProcessesByName(String, </a:t>
            </a:r>
            <a:r>
              <a:rPr lang="en-US" dirty="0" smtClean="0"/>
              <a:t>String)</a:t>
            </a:r>
            <a:endParaRPr lang="ru-RU" dirty="0" smtClean="0"/>
          </a:p>
          <a:p>
            <a:pPr lvl="1"/>
            <a:r>
              <a:rPr lang="ru-RU" dirty="0"/>
              <a:t>Получить список </a:t>
            </a:r>
            <a:r>
              <a:rPr lang="ru-RU" dirty="0" smtClean="0"/>
              <a:t>процессов с определенным именем</a:t>
            </a:r>
            <a:r>
              <a:rPr lang="ru-RU" dirty="0"/>
              <a:t> на локальной или удаленной машине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80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Поля класса </a:t>
            </a:r>
            <a:r>
              <a:rPr lang="en-US" dirty="0" smtClean="0"/>
              <a:t>Process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168989"/>
              </p:ext>
            </p:extLst>
          </p:nvPr>
        </p:nvGraphicFramePr>
        <p:xfrm>
          <a:off x="575556" y="1556792"/>
          <a:ext cx="7992888" cy="3408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4745"/>
                <a:gridCol w="5208143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Имя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int Id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Числовой идентификатор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процесса (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PID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).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Присваивается автоматически ОС при запуске процесса.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string ProcessName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Имя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процесса. Обычно это имя 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exe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файла без расширения.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bool HasExited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Признак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того что процесс завершился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string MachineName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Имя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компьютера на котором выполняется процесс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и другие ...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276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0908"/>
            <a:ext cx="8229600" cy="165618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Процессы. Демонстрация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Пример </a:t>
            </a:r>
            <a:r>
              <a:rPr lang="en-US" dirty="0"/>
              <a:t>L08-S01-Processes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7146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Потоки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Код выполнящийся в контексте процесса, со своим стеком, приоритетом и контекстом безопасности (</a:t>
            </a:r>
            <a:r>
              <a:rPr lang="en-US" dirty="0" smtClean="0"/>
              <a:t>security context)</a:t>
            </a:r>
          </a:p>
          <a:p>
            <a:r>
              <a:rPr lang="ru-RU" dirty="0" smtClean="0"/>
              <a:t>Поток может сохранять свои «глобальные» переменные в </a:t>
            </a:r>
            <a:r>
              <a:rPr lang="en-US" dirty="0" smtClean="0"/>
              <a:t>Thread Local Storage (TLS)</a:t>
            </a:r>
          </a:p>
          <a:p>
            <a:r>
              <a:rPr lang="en-US" dirty="0" smtClean="0"/>
              <a:t>Foreground/Background </a:t>
            </a:r>
            <a:r>
              <a:rPr lang="ru-RU" dirty="0" smtClean="0"/>
              <a:t>потоки</a:t>
            </a:r>
            <a:endParaRPr lang="en-US" dirty="0" smtClean="0"/>
          </a:p>
          <a:p>
            <a:endParaRPr lang="ru-RU" dirty="0" smtClean="0"/>
          </a:p>
          <a:p>
            <a:r>
              <a:rPr lang="ru-RU" sz="2800" i="1" dirty="0" smtClean="0">
                <a:solidFill>
                  <a:schemeClr val="bg1"/>
                </a:solidFill>
              </a:rPr>
              <a:t>Поток (</a:t>
            </a:r>
            <a:r>
              <a:rPr lang="en-US" sz="2800" i="1" dirty="0" smtClean="0">
                <a:solidFill>
                  <a:schemeClr val="bg1"/>
                </a:solidFill>
              </a:rPr>
              <a:t>thread)</a:t>
            </a:r>
            <a:r>
              <a:rPr lang="ru-RU" sz="2800" i="1" dirty="0" smtClean="0">
                <a:solidFill>
                  <a:schemeClr val="bg1"/>
                </a:solidFill>
              </a:rPr>
              <a:t> и поток ввода/вывода (</a:t>
            </a:r>
            <a:r>
              <a:rPr lang="en-US" sz="2800" i="1" dirty="0" smtClean="0">
                <a:solidFill>
                  <a:schemeClr val="bg1"/>
                </a:solidFill>
              </a:rPr>
              <a:t>stream)</a:t>
            </a:r>
            <a:r>
              <a:rPr lang="ru-RU" sz="2800" i="1" dirty="0" smtClean="0">
                <a:solidFill>
                  <a:schemeClr val="bg1"/>
                </a:solidFill>
              </a:rPr>
              <a:t> называются одинаково, но означают разное!</a:t>
            </a:r>
            <a:endParaRPr lang="ru-RU" sz="28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04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Зачем нужна многопоточность?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Потенциальное ускорение работы приложения</a:t>
            </a:r>
          </a:p>
          <a:p>
            <a:r>
              <a:rPr lang="ru-RU" dirty="0" smtClean="0"/>
              <a:t>Отсутствие блокировки </a:t>
            </a:r>
            <a:r>
              <a:rPr lang="en-US" dirty="0" smtClean="0"/>
              <a:t>UI </a:t>
            </a:r>
            <a:r>
              <a:rPr lang="ru-RU" dirty="0" smtClean="0"/>
              <a:t>в течение длительной операции</a:t>
            </a:r>
          </a:p>
          <a:p>
            <a:r>
              <a:rPr lang="ru-RU" dirty="0" smtClean="0"/>
              <a:t>Возможность одновременной обработки данных разных пользователей в клиент/серверной архитектуре.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504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Класс </a:t>
            </a:r>
            <a:r>
              <a:rPr lang="en-US" sz="2400" b="1" dirty="0" smtClean="0"/>
              <a:t>Thread</a:t>
            </a:r>
            <a:r>
              <a:rPr lang="ru-RU" sz="2400" b="1" dirty="0" smtClean="0"/>
              <a:t> (пространство имен </a:t>
            </a:r>
            <a:r>
              <a:rPr lang="en-US" sz="2400" b="1" dirty="0" smtClean="0"/>
              <a:t>System.Threading</a:t>
            </a:r>
            <a:r>
              <a:rPr lang="ru-RU" sz="2400" b="1" dirty="0" smtClean="0"/>
              <a:t>)</a:t>
            </a:r>
            <a:endParaRPr lang="en-US" sz="2400" b="1" dirty="0"/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152400" y="534620"/>
            <a:ext cx="8839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</a:t>
            </a:r>
            <a:r>
              <a:rPr lang="ru-RU" sz="1600" dirty="0" smtClean="0"/>
              <a:t>В </a:t>
            </a:r>
            <a:r>
              <a:rPr lang="en-US" sz="1600" dirty="0" smtClean="0"/>
              <a:t>.NET </a:t>
            </a:r>
            <a:r>
              <a:rPr lang="ru-RU" sz="1600" dirty="0"/>
              <a:t>поток представлен классом </a:t>
            </a:r>
            <a:r>
              <a:rPr lang="en-US" sz="1600" dirty="0"/>
              <a:t>Thread. </a:t>
            </a:r>
            <a:r>
              <a:rPr lang="ru-RU" sz="1600" dirty="0"/>
              <a:t>Данный класс позволяет создавать либо удалять </a:t>
            </a:r>
            <a:r>
              <a:rPr lang="ru-RU" sz="1600" dirty="0" smtClean="0"/>
              <a:t>потоки</a:t>
            </a:r>
            <a:r>
              <a:rPr lang="ru-RU" sz="1600" dirty="0"/>
              <a:t>, приостанавливать работу потоков и возобновлять их действия.</a:t>
            </a:r>
          </a:p>
          <a:p>
            <a:r>
              <a:rPr lang="ru-RU" sz="1600" dirty="0"/>
              <a:t>	Статические элементы класса </a:t>
            </a:r>
            <a:r>
              <a:rPr lang="en-US" sz="1600" dirty="0"/>
              <a:t>Thread():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876465"/>
              </p:ext>
            </p:extLst>
          </p:nvPr>
        </p:nvGraphicFramePr>
        <p:xfrm>
          <a:off x="228600" y="1524000"/>
          <a:ext cx="8686800" cy="19510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6930"/>
                <a:gridCol w="7199870"/>
              </a:tblGrid>
              <a:tr h="30485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Элемент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Назначение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</a:tr>
              <a:tr h="30485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CurrentThread</a:t>
                      </a: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Свойство, возвращает ссылку на текущий поток.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</a:tr>
              <a:tr h="5182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GetData()</a:t>
                      </a:r>
                    </a:p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SetData()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Возвращает/устанавливает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значения для указанного слота в текущем потоке.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</a:tr>
              <a:tr h="51824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GetDomain()</a:t>
                      </a:r>
                    </a:p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GetDomainID()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Возвращает ссылку или идентификатор на текущий домен.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</a:tr>
              <a:tr h="30485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Sleep()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ru-RU" sz="1400" noProof="1" smtClean="0">
                          <a:solidFill>
                            <a:srgbClr val="0070C0"/>
                          </a:solidFill>
                        </a:rPr>
                        <a:t>Приостанавливает</a:t>
                      </a:r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 выполнение текущего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потока на указанное количество миллисекунд.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 marT="45727" marB="45727"/>
                </a:tc>
              </a:tr>
            </a:tbl>
          </a:graphicData>
        </a:graphic>
      </p:graphicFrame>
      <p:sp>
        <p:nvSpPr>
          <p:cNvPr id="3096" name="Rectangle 3"/>
          <p:cNvSpPr>
            <a:spLocks noChangeArrowheads="1"/>
          </p:cNvSpPr>
          <p:nvPr/>
        </p:nvSpPr>
        <p:spPr bwMode="auto">
          <a:xfrm>
            <a:off x="152400" y="3494088"/>
            <a:ext cx="88392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При создании объекта </a:t>
            </a:r>
            <a:r>
              <a:rPr lang="en-US" sz="1600" dirty="0"/>
              <a:t>Thread </a:t>
            </a:r>
            <a:r>
              <a:rPr lang="ru-RU" sz="1600" dirty="0"/>
              <a:t>можно использовать один из конструкторов</a:t>
            </a:r>
            <a:r>
              <a:rPr lang="en-US" sz="1600" dirty="0"/>
              <a:t>:</a:t>
            </a:r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152400" y="3886200"/>
            <a:ext cx="8839200" cy="15240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public Thread(</a:t>
            </a:r>
            <a:r>
              <a:rPr lang="en-US" sz="1200" noProof="1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ThreadStart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start);</a:t>
            </a:r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 </a:t>
            </a:r>
            <a:r>
              <a:rPr lang="ru-RU" sz="1200" dirty="0" smtClean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// Принимает </a:t>
            </a:r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делегат на метод, работающий в фотоном потоке.</a:t>
            </a:r>
            <a:endParaRPr lang="be-BY" sz="9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endParaRPr lang="ru-RU" sz="12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public Thread(ThreadStart start, int maxStackSize);</a:t>
            </a:r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//Принимает также максимальный размер стека.</a:t>
            </a:r>
          </a:p>
          <a:p>
            <a:pPr algn="just" eaLnBrk="0" hangingPunct="0">
              <a:defRPr/>
            </a:pPr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				//При переполнении происходит аварийное завершение потока.</a:t>
            </a:r>
            <a:endParaRPr lang="be-BY" sz="9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endParaRPr lang="ru-RU" sz="12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public Thread(ParameterizedThreadStart start);</a:t>
            </a:r>
            <a:r>
              <a:rPr lang="ru-RU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//Делегат с параметром, принимающий ссылку на 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object.</a:t>
            </a:r>
            <a:endParaRPr lang="ru-RU" sz="12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endParaRPr lang="be-BY" sz="9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algn="just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public Thread(ParameterizedThreadStart start, int maxStackSize);</a:t>
            </a:r>
            <a:endParaRPr lang="en-US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1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Класс </a:t>
            </a:r>
            <a:r>
              <a:rPr lang="en-US" sz="2400" b="1" dirty="0"/>
              <a:t>Thread.</a:t>
            </a:r>
          </a:p>
        </p:txBody>
      </p:sp>
      <p:sp>
        <p:nvSpPr>
          <p:cNvPr id="39937" name="Rectangle 1"/>
          <p:cNvSpPr>
            <a:spLocks noChangeArrowheads="1"/>
          </p:cNvSpPr>
          <p:nvPr/>
        </p:nvSpPr>
        <p:spPr bwMode="auto">
          <a:xfrm>
            <a:off x="152400" y="990600"/>
            <a:ext cx="8839200" cy="43545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background()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100;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Console.WriteLine("I'm background thread!");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paramBackground(object text)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100;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Console.WriteLine(text);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backThread = new Thread(new ThreadStart(background));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paramThread = new Thread(new ParameterizedThreadStart(paramBackground));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backThread.Start();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paramThread.Start("I'm parameterized thread!");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100;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Console.WriteLine("I'm main thread!");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Для примера создадим три потока, каждый из которых будет выводить текст на экран. Главный поток, исполняемый с функции </a:t>
            </a:r>
            <a:r>
              <a:rPr lang="en-US" sz="1600" dirty="0"/>
              <a:t>Main </a:t>
            </a:r>
            <a:r>
              <a:rPr lang="ru-RU" sz="1600" dirty="0"/>
              <a:t>создает ещё два потока.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7470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ChangeArrowheads="1"/>
          </p:cNvSpPr>
          <p:nvPr/>
        </p:nvSpPr>
        <p:spPr bwMode="auto">
          <a:xfrm>
            <a:off x="152400" y="798538"/>
            <a:ext cx="88392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 dirty="0"/>
              <a:t>	</a:t>
            </a:r>
            <a:r>
              <a:rPr lang="ru-RU" sz="1600" dirty="0"/>
              <a:t>Особенность этого метода заключается в том, что при его вызове происходит генерация исключения </a:t>
            </a:r>
            <a:r>
              <a:rPr lang="en-US" sz="1600" dirty="0"/>
              <a:t>ThreadAbortException</a:t>
            </a:r>
            <a:r>
              <a:rPr lang="ru-RU" sz="1600" dirty="0"/>
              <a:t>, причем исключение генерируется в том потоке, для которого вызван метод </a:t>
            </a:r>
            <a:r>
              <a:rPr lang="en-US" sz="1600" dirty="0"/>
              <a:t>Abort().</a:t>
            </a: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152400" y="44624"/>
            <a:ext cx="8763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Метод </a:t>
            </a:r>
            <a:r>
              <a:rPr lang="en-US" sz="2400" b="1" dirty="0"/>
              <a:t>Abort()</a:t>
            </a:r>
            <a:r>
              <a:rPr lang="ru-RU" sz="2400" b="1" dirty="0" smtClean="0"/>
              <a:t>.</a:t>
            </a:r>
          </a:p>
          <a:p>
            <a:pPr algn="ctr"/>
            <a:r>
              <a:rPr lang="ru-RU" sz="2400" dirty="0" smtClean="0">
                <a:solidFill>
                  <a:srgbClr val="FF0000"/>
                </a:solidFill>
              </a:rPr>
              <a:t>(Внимание! Опасный метод.)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152400" y="1674911"/>
            <a:ext cx="8839200" cy="37703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ThreadProc()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try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while (true)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Console.WriteLine("Working...");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//Работаем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Thread.Sleep(1000);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catch (ThreadAbortException)		//Перехватываем сообщение о завершении потока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Console.WriteLine("Somebody kills me!");	//Выводим на экран сообщение о завершении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th = new Thread(ThreadProc);		//Запускаем поток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th.Start();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Thread.Sleep(5000);			//Ждем 5 секунд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th.Abort();				//Завершаем поток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Console.ReadLine();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}</a:t>
            </a:r>
            <a:endParaRPr lang="be-BY" dirty="0">
              <a:solidFill>
                <a:schemeClr val="bg1"/>
              </a:solidFill>
            </a:endParaRPr>
          </a:p>
        </p:txBody>
      </p:sp>
      <p:sp>
        <p:nvSpPr>
          <p:cNvPr id="5125" name="Rectangle 3"/>
          <p:cNvSpPr>
            <a:spLocks noChangeArrowheads="1"/>
          </p:cNvSpPr>
          <p:nvPr/>
        </p:nvSpPr>
        <p:spPr bwMode="auto">
          <a:xfrm>
            <a:off x="152400" y="5539134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Для отмены команды </a:t>
            </a:r>
            <a:r>
              <a:rPr lang="en-US" sz="1600" dirty="0"/>
              <a:t>Abort() </a:t>
            </a:r>
            <a:r>
              <a:rPr lang="ru-RU" sz="1600" dirty="0"/>
              <a:t>можно воспользоваться методом </a:t>
            </a:r>
            <a:r>
              <a:rPr lang="en-US" sz="1600" dirty="0"/>
              <a:t>Thread.ResetAbort().</a:t>
            </a:r>
          </a:p>
        </p:txBody>
      </p:sp>
    </p:spTree>
    <p:extLst>
      <p:ext uri="{BB962C8B-B14F-4D97-AF65-F5344CB8AC3E}">
        <p14:creationId xmlns:p14="http://schemas.microsoft.com/office/powerpoint/2010/main" val="409337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Класс </a:t>
            </a:r>
            <a:r>
              <a:rPr lang="en-US" sz="2400" b="1" dirty="0"/>
              <a:t>Thread.</a:t>
            </a: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Основные элементы класса </a:t>
            </a:r>
            <a:r>
              <a:rPr lang="en-US" sz="1600" dirty="0"/>
              <a:t>Thread.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3326572"/>
              </p:ext>
            </p:extLst>
          </p:nvPr>
        </p:nvGraphicFramePr>
        <p:xfrm>
          <a:off x="381000" y="762000"/>
          <a:ext cx="8382000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863"/>
                <a:gridCol w="6529137"/>
              </a:tblGrid>
              <a:tr h="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Элемент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Назначение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IsAlive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Возвращает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значение, является ли поток запущенным или нет.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IsBackground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Является ли поток фоновым.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Name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Устанавливает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или возвращает имя потока.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Priority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Устанавливает или получает приоритет потока.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ThreadState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Возвращает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информацию о состоянии потока в виде объекта перечисления.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Interrupt()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Прерывает работу текущего потока.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Join()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Ждет появления другого потока или указанный промежуток времени.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Resume()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Возобновляет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работу потока после остановки.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Start()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Запускает поток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, определенный переданным в объект потока делегатом.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70C0"/>
                          </a:solidFill>
                        </a:rPr>
                        <a:t>Suspend()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70C0"/>
                          </a:solidFill>
                        </a:rPr>
                        <a:t>Приостанавливает</a:t>
                      </a:r>
                      <a:r>
                        <a:rPr lang="ru-RU" sz="1400" baseline="0" dirty="0" smtClean="0">
                          <a:solidFill>
                            <a:srgbClr val="0070C0"/>
                          </a:solidFill>
                        </a:rPr>
                        <a:t> выполнение потока.</a:t>
                      </a:r>
                      <a:endParaRPr lang="be-BY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186" name="Рисунок 5" descr="pic2.e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4267200"/>
            <a:ext cx="411480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87" name="Rectangle 3"/>
          <p:cNvSpPr>
            <a:spLocks noChangeArrowheads="1"/>
          </p:cNvSpPr>
          <p:nvPr/>
        </p:nvSpPr>
        <p:spPr bwMode="auto">
          <a:xfrm>
            <a:off x="152400" y="5300663"/>
            <a:ext cx="43434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Диаграмма состояний потока </a:t>
            </a:r>
            <a:r>
              <a:rPr lang="en-US" sz="1600" dirty="0"/>
              <a:t>ThreadState:</a:t>
            </a:r>
          </a:p>
        </p:txBody>
      </p:sp>
    </p:spTree>
    <p:extLst>
      <p:ext uri="{BB962C8B-B14F-4D97-AF65-F5344CB8AC3E}">
        <p14:creationId xmlns:p14="http://schemas.microsoft.com/office/powerpoint/2010/main" val="317747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 smtClean="0"/>
              <a:t>Свойство </a:t>
            </a:r>
            <a:r>
              <a:rPr lang="en-US" sz="2400" b="1" dirty="0" smtClean="0"/>
              <a:t>Name </a:t>
            </a:r>
            <a:r>
              <a:rPr lang="ru-RU" sz="2400" b="1" dirty="0" smtClean="0"/>
              <a:t>класса </a:t>
            </a:r>
            <a:r>
              <a:rPr lang="en-US" sz="2400" b="1" dirty="0" smtClean="0"/>
              <a:t>Thread</a:t>
            </a:r>
            <a:endParaRPr lang="en-US" sz="2400" b="1" dirty="0"/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152400" y="809418"/>
            <a:ext cx="88392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 smtClean="0"/>
              <a:t>Свойство </a:t>
            </a:r>
            <a:r>
              <a:rPr lang="en-US" sz="1600" dirty="0" smtClean="0"/>
              <a:t>Name </a:t>
            </a:r>
            <a:r>
              <a:rPr lang="ru-RU" sz="1600" dirty="0" smtClean="0"/>
              <a:t>класса </a:t>
            </a:r>
            <a:r>
              <a:rPr lang="en-US" sz="1600" dirty="0" smtClean="0"/>
              <a:t>Thread</a:t>
            </a:r>
            <a:r>
              <a:rPr lang="ru-RU" sz="1600" dirty="0" smtClean="0"/>
              <a:t> очень полезно при отладке.</a:t>
            </a:r>
            <a:r>
              <a:rPr lang="en-US" sz="1600" dirty="0" smtClean="0"/>
              <a:t> </a:t>
            </a:r>
            <a:r>
              <a:rPr lang="ru-RU" sz="1600" dirty="0" smtClean="0"/>
              <a:t>Имя потока выводится в окне </a:t>
            </a:r>
            <a:r>
              <a:rPr lang="en-US" sz="1600" dirty="0" smtClean="0"/>
              <a:t>Threads </a:t>
            </a:r>
            <a:r>
              <a:rPr lang="ru-RU" sz="1600" dirty="0" smtClean="0"/>
              <a:t>позволяя нам легко отличать потоки друг от друга. Кроме этого в свойствах точки останова можно указать делать остановку только в потоке с определенным именем. Смотрите команду </a:t>
            </a:r>
            <a:r>
              <a:rPr lang="en-US" sz="1600" dirty="0" smtClean="0"/>
              <a:t>Filter </a:t>
            </a:r>
            <a:r>
              <a:rPr lang="ru-RU" sz="1600" dirty="0" smtClean="0"/>
              <a:t>в контекстном меню для </a:t>
            </a:r>
            <a:r>
              <a:rPr lang="en-US" sz="1600" dirty="0" smtClean="0"/>
              <a:t>breakpoint.</a:t>
            </a:r>
            <a:endParaRPr lang="ru-RU" sz="1600" dirty="0" smtClean="0"/>
          </a:p>
          <a:p>
            <a:endParaRPr lang="ru-RU" sz="1600" dirty="0"/>
          </a:p>
          <a:p>
            <a:r>
              <a:rPr lang="ru-RU" sz="1600" dirty="0" smtClean="0"/>
              <a:t>В </a:t>
            </a:r>
            <a:r>
              <a:rPr lang="en-US" sz="1600" dirty="0" smtClean="0"/>
              <a:t>Windows </a:t>
            </a:r>
            <a:r>
              <a:rPr lang="ru-RU" sz="1600" dirty="0" smtClean="0"/>
              <a:t>нет понятия «имени потока». Это особенность </a:t>
            </a:r>
            <a:r>
              <a:rPr lang="en-US" sz="1600" dirty="0" smtClean="0"/>
              <a:t>.NET!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4423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Joseph </a:t>
            </a:r>
            <a:r>
              <a:rPr lang="en-US" dirty="0" smtClean="0"/>
              <a:t>Albahari</a:t>
            </a:r>
            <a:r>
              <a:rPr lang="ru-RU" dirty="0" smtClean="0"/>
              <a:t>, </a:t>
            </a:r>
            <a:r>
              <a:rPr lang="en-US" dirty="0"/>
              <a:t>Threading in C</a:t>
            </a:r>
            <a:r>
              <a:rPr lang="en-US" dirty="0" smtClean="0"/>
              <a:t>#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>
                <a:hlinkClick r:id="rId2"/>
              </a:rPr>
              <a:t>http://www.albahari.com/threading</a:t>
            </a:r>
            <a:r>
              <a:rPr lang="en-US" dirty="0" smtClean="0">
                <a:hlinkClick r:id="rId2"/>
              </a:rPr>
              <a:t>/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en-US" dirty="0"/>
              <a:t>http://rsdn.ru/article/?904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983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304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 dirty="0"/>
              <a:t>	</a:t>
            </a:r>
            <a:r>
              <a:rPr lang="ru-RU" sz="1600" dirty="0"/>
              <a:t>Для упрощения работы с потоками, а также для увеличения производительности в </a:t>
            </a:r>
            <a:r>
              <a:rPr lang="en-US" sz="1600" dirty="0"/>
              <a:t>.NET </a:t>
            </a:r>
            <a:r>
              <a:rPr lang="ru-RU" sz="1600" dirty="0"/>
              <a:t>предусмотрен специальный механизм работы с потоками – это </a:t>
            </a:r>
            <a:r>
              <a:rPr lang="ru-RU" sz="1600" b="1" dirty="0"/>
              <a:t>ПУЛ ПОТОКОВ, </a:t>
            </a:r>
            <a:r>
              <a:rPr lang="ru-RU" sz="1600" dirty="0"/>
              <a:t>представленный абстрактным классом </a:t>
            </a:r>
            <a:r>
              <a:rPr lang="en-US" sz="1600" dirty="0"/>
              <a:t>ThreadPool.</a:t>
            </a:r>
            <a:endParaRPr lang="ru-RU" sz="1600" dirty="0"/>
          </a:p>
          <a:p>
            <a:r>
              <a:rPr lang="ru-RU" sz="1600" dirty="0"/>
              <a:t>	Используя метод </a:t>
            </a:r>
            <a:r>
              <a:rPr lang="en-US" sz="1600" b="1" dirty="0"/>
              <a:t>QueueUserWorkItem</a:t>
            </a:r>
            <a:r>
              <a:rPr lang="ru-RU" sz="1600" b="1" dirty="0"/>
              <a:t>()</a:t>
            </a:r>
            <a:r>
              <a:rPr lang="ru-RU" sz="1600" dirty="0"/>
              <a:t>, можно поместить делегат в очередь пула. Если в пуле буду свободные потоки, пул сразу же назначит методу один из свободных потоков для выполнения. В противном случае, для метода будет создан новый поток, но с полусекундной задержкой. При завершении метода, поток не удаляется, а помечается свободным. </a:t>
            </a:r>
            <a:r>
              <a:rPr lang="en-US" sz="1600" dirty="0"/>
              <a:t>ThreadPool</a:t>
            </a:r>
            <a:r>
              <a:rPr lang="ru-RU" sz="1600" dirty="0"/>
              <a:t> первые несколько потоков создает без задержки.</a:t>
            </a:r>
          </a:p>
          <a:p>
            <a:r>
              <a:rPr lang="ru-RU" sz="1600" dirty="0"/>
              <a:t>	Методом </a:t>
            </a:r>
            <a:r>
              <a:rPr lang="en-US" sz="1600" b="1" dirty="0"/>
              <a:t>SetMaxThreads</a:t>
            </a:r>
            <a:r>
              <a:rPr lang="ru-RU" sz="1600" b="1" dirty="0"/>
              <a:t>() </a:t>
            </a:r>
            <a:r>
              <a:rPr lang="ru-RU" sz="1600" dirty="0"/>
              <a:t>можно указать, сколько максимум можно будет создать потоков в пуле.</a:t>
            </a:r>
          </a:p>
          <a:p>
            <a:r>
              <a:rPr lang="ru-RU" sz="1600" dirty="0"/>
              <a:t>	Метод </a:t>
            </a:r>
            <a:r>
              <a:rPr lang="en-US" sz="1600" b="1" dirty="0"/>
              <a:t>SetMinThreads</a:t>
            </a:r>
            <a:r>
              <a:rPr lang="ru-RU" sz="1600" b="1" dirty="0"/>
              <a:t>() </a:t>
            </a:r>
            <a:r>
              <a:rPr lang="ru-RU" sz="1600" dirty="0"/>
              <a:t>указывает, сколько потоков будет создано без полусекундной задержки.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sz="2400" b="1" dirty="0"/>
              <a:t>Thread Pool</a:t>
            </a:r>
          </a:p>
        </p:txBody>
      </p:sp>
      <p:sp>
        <p:nvSpPr>
          <p:cNvPr id="32769" name="Rectangle 1"/>
          <p:cNvSpPr>
            <a:spLocks noChangeArrowheads="1"/>
          </p:cNvSpPr>
          <p:nvPr/>
        </p:nvSpPr>
        <p:spPr bwMode="auto">
          <a:xfrm>
            <a:off x="152400" y="3581400"/>
            <a:ext cx="8839200" cy="26924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ThreadPool.QueueUserWorkItem(Go, "1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ThreadPool.QueueUserWorkItem(Go, "2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ThreadPool.QueueUserWorkItem(Go, "3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ThreadPool.QueueUserWorkItem(Go, "4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Console.ReadLine();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static void Go(object data)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while (true)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Console.Write(data);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Thread.Sleep(50);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988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Локальные данные потока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(Thread Local Storage)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TLS </a:t>
            </a:r>
            <a:r>
              <a:rPr lang="ru-RU" dirty="0" smtClean="0"/>
              <a:t>позволяет каждому потоку иметь свое значение статической переменной избавляя, таким образом, от необходимости в синхронизации.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System.ThreadStaticAttribute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[.NET 4+]</a:t>
            </a:r>
            <a:r>
              <a:rPr lang="en-US" dirty="0" smtClean="0"/>
              <a:t> System.Threading.ThreadLocal&lt;T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20811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TLS: </a:t>
            </a:r>
            <a:r>
              <a:rPr lang="ru-RU" dirty="0" smtClean="0"/>
              <a:t>Пример №1.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using System;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using System.Threading;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public static class 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NumberThreadHelper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{    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[ThreadStatic]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private static 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List&lt;int&gt; _numbers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 new List&lt;int&gt;();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// 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Функция используемая как поток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public static 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ThreadFunc()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{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    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// Работа с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numbers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без синронизации т.к. её значение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      //   является собственным для каждого потока</a:t>
            </a:r>
          </a:p>
          <a:p>
            <a:pPr marL="0" indent="0">
              <a:buNone/>
            </a:pPr>
            <a:r>
              <a:rPr lang="ru-RU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...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}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7369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TLS: </a:t>
            </a:r>
            <a:r>
              <a:rPr lang="ru-RU" dirty="0" smtClean="0"/>
              <a:t>Пример №2.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using System;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using System.Threading;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public static class RandomProvider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{    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private static int seed = Environment.TickCount;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private static ThreadLocal&lt;Random&gt; randomWrapper 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ru-RU" sz="1600" dirty="0" smtClean="0">
                <a:latin typeface="Courier New" pitchFamily="49" charset="0"/>
                <a:cs typeface="Courier New" pitchFamily="49" charset="0"/>
              </a:rPr>
            </a:b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 ThreadLocal&lt;Random&gt;(() =&gt;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    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 Random(Interlocked.Increment(ref seed))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);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public static Random GetThreadRandom()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{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    return randomWrapper.Value;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    }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3103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Потоки и обработка исключений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5"/>
            <a:ext cx="8229600" cy="1008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Так как для каждого потока создается собственый стек вызово</a:t>
            </a:r>
            <a:r>
              <a:rPr lang="ru-RU" sz="2000" dirty="0"/>
              <a:t>в</a:t>
            </a:r>
            <a:r>
              <a:rPr lang="ru-RU" sz="2000" dirty="0" smtClean="0"/>
              <a:t>, то исключения сгенерированное в одном потоке нелья перехватить в другом. То есть следующий код не поймает ничего: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2924944"/>
            <a:ext cx="8136904" cy="33085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RunThread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1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try</a:t>
            </a:r>
          </a:p>
          <a:p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100" dirty="0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 = </a:t>
            </a: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(BadThread);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t.Start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1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ru-RU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Добавление </a:t>
            </a:r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Join() </a:t>
            </a:r>
            <a:r>
              <a:rPr lang="ru-RU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тоже не решает </a:t>
            </a:r>
            <a:r>
              <a:rPr lang="ru-RU" sz="11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проблемы</a:t>
            </a:r>
            <a:endParaRPr lang="en-US" sz="1100" dirty="0" smtClean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ru-RU" sz="11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t.Join();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(</a:t>
            </a:r>
            <a:r>
              <a:rPr lang="en-US" sz="1100" dirty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ApplicationException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1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ru-RU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Никогда не </a:t>
            </a:r>
            <a:r>
              <a:rPr lang="ru-RU" sz="11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выполнится</a:t>
            </a:r>
            <a:endParaRPr lang="en-US" sz="1100" dirty="0" smtClean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1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BadThread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100" dirty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ApplicationException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11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При выполнении потока произошла ошибка."</a:t>
            </a:r>
            <a:r>
              <a:rPr lang="ru-RU" sz="11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1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15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Потоки и обработка исключений: событие </a:t>
            </a:r>
            <a:r>
              <a:rPr lang="en-US" sz="3200" dirty="0" smtClean="0"/>
              <a:t>UnhandledException</a:t>
            </a:r>
            <a:r>
              <a:rPr lang="ru-RU" sz="3200" dirty="0" smtClean="0"/>
              <a:t> класса </a:t>
            </a:r>
            <a:r>
              <a:rPr lang="en-US" sz="3200" dirty="0"/>
              <a:t>AppDomain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16561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Механизма обработки исключений из других потоков у нас нет, но есть возможность узнать о них подписавшись на событие </a:t>
            </a:r>
            <a:r>
              <a:rPr lang="en-US" sz="2000" dirty="0"/>
              <a:t>UnhandledException </a:t>
            </a:r>
            <a:r>
              <a:rPr lang="ru-RU" sz="2000" dirty="0" smtClean="0"/>
              <a:t> класса </a:t>
            </a:r>
            <a:r>
              <a:rPr lang="en-US" sz="2000" dirty="0" smtClean="0"/>
              <a:t>AppDomain</a:t>
            </a:r>
            <a:r>
              <a:rPr lang="ru-RU" sz="2000" dirty="0" smtClean="0"/>
              <a:t>. Обработчик этого события будет вызываться при наличии необработанного исключения в приложении (точнее в домене приложения). Подписываться на это событие следует как можно раньше.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3645024"/>
            <a:ext cx="8136904" cy="230832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Main(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 args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AppDomain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.CurrentDomain.UnhandledException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+= OnUnhandledException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Основной код приложения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OnUnhandledException(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sender,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200" dirty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UnhandledExceptionEventArgs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e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ex = e.ExceptionObject 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200" dirty="0" smtClean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(ex == 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 </a:t>
            </a:r>
            <a:r>
              <a:rPr lang="en-US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Сохранить информацию </a:t>
            </a:r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об</a:t>
            </a:r>
            <a:r>
              <a:rPr lang="ru-RU" sz="1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исключении в </a:t>
            </a:r>
            <a:r>
              <a:rPr lang="ru-RU" sz="120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лог</a:t>
            </a:r>
          </a:p>
          <a:p>
            <a:r>
              <a:rPr lang="ru-RU" sz="12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200" dirty="0" smtClean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11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Многопоточность и </a:t>
            </a:r>
            <a:r>
              <a:rPr lang="en-US" dirty="0" smtClean="0"/>
              <a:t>GUI </a:t>
            </a:r>
            <a:r>
              <a:rPr lang="ru-RU" dirty="0" smtClean="0"/>
              <a:t>приложения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2800" dirty="0" smtClean="0"/>
              <a:t>Отдельный поток</a:t>
            </a:r>
            <a:endParaRPr lang="en-US" sz="2800" dirty="0" smtClean="0"/>
          </a:p>
          <a:p>
            <a:r>
              <a:rPr lang="en-US" sz="2800" dirty="0" smtClean="0"/>
              <a:t>Control.Invoke(delegate)</a:t>
            </a:r>
            <a:endParaRPr lang="ru-RU" sz="2800" dirty="0" smtClean="0"/>
          </a:p>
          <a:p>
            <a:r>
              <a:rPr lang="en-US" sz="2800" dirty="0" err="1" smtClean="0"/>
              <a:t>BackgroundWorker</a:t>
            </a:r>
            <a:r>
              <a:rPr lang="en-US" sz="2800" dirty="0" smtClean="0"/>
              <a:t> (</a:t>
            </a:r>
            <a:r>
              <a:rPr lang="ru-RU" sz="2800" dirty="0" smtClean="0"/>
              <a:t>использует </a:t>
            </a:r>
            <a:r>
              <a:rPr lang="en-US" sz="2800" dirty="0" err="1" smtClean="0"/>
              <a:t>ThreadPool</a:t>
            </a:r>
            <a:r>
              <a:rPr lang="en-US" sz="2800" dirty="0" smtClean="0"/>
              <a:t>)</a:t>
            </a:r>
          </a:p>
          <a:p>
            <a:r>
              <a:rPr lang="en-US" sz="2800" dirty="0" smtClean="0"/>
              <a:t>Event-based </a:t>
            </a:r>
            <a:r>
              <a:rPr lang="en-US" sz="2800" dirty="0"/>
              <a:t>Asynchronous </a:t>
            </a:r>
            <a:r>
              <a:rPr lang="en-US" sz="2800" dirty="0" smtClean="0"/>
              <a:t>Pattern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msdn.microsoft.com/en-us/library/ms228969%28v=vs.110%29.aspx</a:t>
            </a:r>
            <a:endParaRPr lang="en-US" dirty="0" smtClean="0"/>
          </a:p>
          <a:p>
            <a:r>
              <a:rPr lang="en-US" sz="2800" dirty="0" smtClean="0"/>
              <a:t>SynchronizationContext</a:t>
            </a:r>
          </a:p>
          <a:p>
            <a:r>
              <a:rPr lang="en-US" sz="2800" dirty="0" smtClean="0"/>
              <a:t>[WPF] </a:t>
            </a:r>
            <a:r>
              <a:rPr lang="en-US" sz="2800" dirty="0" err="1" smtClean="0"/>
              <a:t>System.Windows.Threading.DispatcherTimer</a:t>
            </a:r>
            <a:endParaRPr lang="en-US" sz="2800" dirty="0" smtClean="0"/>
          </a:p>
          <a:p>
            <a:pPr marL="0" indent="0">
              <a:buNone/>
            </a:pPr>
            <a:endParaRPr lang="ru-RU" sz="2800" dirty="0" smtClean="0"/>
          </a:p>
          <a:p>
            <a:pPr marL="0" indent="0">
              <a:buNone/>
            </a:pPr>
            <a:r>
              <a:rPr lang="ru-RU" sz="2800" dirty="0" smtClean="0"/>
              <a:t>НЕ используйте </a:t>
            </a:r>
            <a:r>
              <a:rPr lang="en-US" sz="2800" dirty="0" err="1" smtClean="0"/>
              <a:t>Control.CheckForIllegalCrossThreadCalls</a:t>
            </a:r>
            <a:r>
              <a:rPr lang="en-US" sz="2800" dirty="0" smtClean="0"/>
              <a:t> </a:t>
            </a:r>
            <a:r>
              <a:rPr lang="en-US" sz="2800" dirty="0"/>
              <a:t>= false</a:t>
            </a:r>
            <a:r>
              <a:rPr lang="en-US" sz="2800" dirty="0" smtClean="0"/>
              <a:t>;</a:t>
            </a:r>
            <a:r>
              <a:rPr lang="ru-RU" sz="2800" dirty="0" smtClean="0"/>
              <a:t> в </a:t>
            </a:r>
            <a:r>
              <a:rPr lang="en-US" sz="2800" dirty="0" smtClean="0"/>
              <a:t>Windows Forms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30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Синхронизация</a:t>
            </a:r>
            <a:r>
              <a:rPr lang="en-US" sz="2400" b="1" dirty="0"/>
              <a:t>.</a:t>
            </a:r>
          </a:p>
        </p:txBody>
      </p:sp>
      <p:sp>
        <p:nvSpPr>
          <p:cNvPr id="8195" name="Rectangle 1"/>
          <p:cNvSpPr>
            <a:spLocks noChangeArrowheads="1"/>
          </p:cNvSpPr>
          <p:nvPr/>
        </p:nvSpPr>
        <p:spPr bwMode="auto">
          <a:xfrm>
            <a:off x="228600" y="609600"/>
            <a:ext cx="8686800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ru-RU" sz="1600" i="1" dirty="0">
                <a:solidFill>
                  <a:schemeClr val="bg1"/>
                </a:solidFill>
                <a:cs typeface="Times New Roman" pitchFamily="18" charset="0"/>
              </a:rPr>
              <a:t>	Синхронизация потоков</a:t>
            </a:r>
            <a:r>
              <a:rPr lang="ru-RU" sz="1600" dirty="0">
                <a:solidFill>
                  <a:schemeClr val="bg1"/>
                </a:solidFill>
                <a:cs typeface="Times New Roman" pitchFamily="18" charset="0"/>
              </a:rPr>
              <a:t> – это координирование действий потоков для получения предсказуемого результата. Средства синхронизации потоков можно разделить на четыре категории:</a:t>
            </a:r>
            <a:endParaRPr lang="be-BY" sz="1600" dirty="0">
              <a:solidFill>
                <a:schemeClr val="bg1"/>
              </a:solidFill>
            </a:endParaRPr>
          </a:p>
          <a:p>
            <a:pPr lvl="1" algn="just" eaLnBrk="0" hangingPunct="0">
              <a:buFontTx/>
              <a:buChar char="•"/>
            </a:pPr>
            <a:r>
              <a:rPr lang="ru-RU" sz="1600" dirty="0">
                <a:solidFill>
                  <a:schemeClr val="bg1"/>
                </a:solidFill>
                <a:cs typeface="Times New Roman" pitchFamily="18" charset="0"/>
              </a:rPr>
              <a:t>простые методы приостановки выполнения;</a:t>
            </a:r>
            <a:endParaRPr lang="be-BY" sz="1600" dirty="0">
              <a:solidFill>
                <a:schemeClr val="bg1"/>
              </a:solidFill>
            </a:endParaRPr>
          </a:p>
          <a:p>
            <a:pPr lvl="1" algn="just" eaLnBrk="0" hangingPunct="0">
              <a:buFontTx/>
              <a:buChar char="•"/>
            </a:pPr>
            <a:r>
              <a:rPr lang="ru-RU" sz="1600" dirty="0">
                <a:solidFill>
                  <a:schemeClr val="bg1"/>
                </a:solidFill>
                <a:cs typeface="Times New Roman" pitchFamily="18" charset="0"/>
              </a:rPr>
              <a:t>блокирующие конструкции;</a:t>
            </a:r>
            <a:endParaRPr lang="be-BY" sz="1600" dirty="0">
              <a:solidFill>
                <a:schemeClr val="bg1"/>
              </a:solidFill>
            </a:endParaRPr>
          </a:p>
          <a:p>
            <a:pPr lvl="1" algn="just" eaLnBrk="0" hangingPunct="0">
              <a:buFontTx/>
              <a:buChar char="•"/>
            </a:pPr>
            <a:r>
              <a:rPr lang="ru-RU" sz="1600" dirty="0">
                <a:solidFill>
                  <a:schemeClr val="bg1"/>
                </a:solidFill>
                <a:cs typeface="Times New Roman" pitchFamily="18" charset="0"/>
              </a:rPr>
              <a:t>конструкции подачи сигналов;</a:t>
            </a:r>
            <a:endParaRPr lang="be-BY" sz="1600" dirty="0">
              <a:solidFill>
                <a:schemeClr val="bg1"/>
              </a:solidFill>
            </a:endParaRPr>
          </a:p>
          <a:p>
            <a:pPr lvl="1" algn="just" eaLnBrk="0" hangingPunct="0">
              <a:buFontTx/>
              <a:buChar char="•"/>
            </a:pPr>
            <a:r>
              <a:rPr lang="ru-RU" sz="1600" dirty="0">
                <a:solidFill>
                  <a:schemeClr val="bg1"/>
                </a:solidFill>
                <a:cs typeface="Times New Roman" pitchFamily="18" charset="0"/>
              </a:rPr>
              <a:t>незадерживающие средства синхронизации.</a:t>
            </a:r>
            <a:endParaRPr lang="ru-RU" sz="1600" dirty="0">
              <a:solidFill>
                <a:schemeClr val="bg1"/>
              </a:solidFill>
            </a:endParaRPr>
          </a:p>
          <a:p>
            <a:pPr algn="just" eaLnBrk="0" hangingPunct="0"/>
            <a:r>
              <a:rPr lang="ru-RU" sz="1600" dirty="0">
                <a:solidFill>
                  <a:schemeClr val="bg1"/>
                </a:solidFill>
              </a:rPr>
              <a:t>	К простым методам синхронизации относится использование методов </a:t>
            </a:r>
            <a:r>
              <a:rPr lang="ru-RU" sz="1600" b="1" dirty="0">
                <a:solidFill>
                  <a:schemeClr val="bg1"/>
                </a:solidFill>
              </a:rPr>
              <a:t>Suspend(), Resume()</a:t>
            </a:r>
            <a:r>
              <a:rPr lang="ru-RU" sz="1600" dirty="0">
                <a:solidFill>
                  <a:schemeClr val="bg1"/>
                </a:solidFill>
              </a:rPr>
              <a:t>, </a:t>
            </a:r>
            <a:r>
              <a:rPr lang="ru-RU" sz="1600" b="1" dirty="0">
                <a:solidFill>
                  <a:schemeClr val="bg1"/>
                </a:solidFill>
              </a:rPr>
              <a:t>Sleep()</a:t>
            </a:r>
            <a:r>
              <a:rPr lang="ru-RU" sz="1600" dirty="0">
                <a:solidFill>
                  <a:schemeClr val="bg1"/>
                </a:solidFill>
              </a:rPr>
              <a:t> и </a:t>
            </a:r>
            <a:r>
              <a:rPr lang="en-US" sz="1600" b="1" dirty="0">
                <a:solidFill>
                  <a:schemeClr val="bg1"/>
                </a:solidFill>
              </a:rPr>
              <a:t>Join</a:t>
            </a:r>
            <a:r>
              <a:rPr lang="ru-RU" sz="1600" b="1" dirty="0">
                <a:solidFill>
                  <a:schemeClr val="bg1"/>
                </a:solidFill>
              </a:rPr>
              <a:t>().</a:t>
            </a:r>
            <a:r>
              <a:rPr lang="ru-RU" sz="1600" dirty="0">
                <a:solidFill>
                  <a:schemeClr val="bg1"/>
                </a:solidFill>
              </a:rPr>
              <a:t> Эти методы приостанавливают работу потока и возобновляют его при выполнении какого-либо условия.</a:t>
            </a:r>
          </a:p>
          <a:p>
            <a:pPr algn="just" eaLnBrk="0" hangingPunct="0"/>
            <a:endParaRPr lang="ru-RU" sz="1600" dirty="0">
              <a:solidFill>
                <a:schemeClr val="bg1"/>
              </a:solidFill>
            </a:endParaRPr>
          </a:p>
          <a:p>
            <a:pPr algn="just" eaLnBrk="0" hangingPunct="0"/>
            <a:r>
              <a:rPr lang="ru-RU" sz="1600" dirty="0">
                <a:solidFill>
                  <a:schemeClr val="bg1"/>
                </a:solidFill>
              </a:rPr>
              <a:t>	Методы </a:t>
            </a:r>
            <a:r>
              <a:rPr lang="ru-RU" sz="1600" b="1" dirty="0">
                <a:solidFill>
                  <a:schemeClr val="bg1"/>
                </a:solidFill>
              </a:rPr>
              <a:t>Suspend() </a:t>
            </a:r>
            <a:r>
              <a:rPr lang="ru-RU" sz="1600" dirty="0">
                <a:solidFill>
                  <a:schemeClr val="bg1"/>
                </a:solidFill>
              </a:rPr>
              <a:t>и</a:t>
            </a:r>
            <a:r>
              <a:rPr lang="ru-RU" sz="1600" b="1" dirty="0">
                <a:solidFill>
                  <a:schemeClr val="bg1"/>
                </a:solidFill>
              </a:rPr>
              <a:t> Resume() </a:t>
            </a:r>
            <a:r>
              <a:rPr lang="ru-RU" sz="1600" dirty="0">
                <a:solidFill>
                  <a:schemeClr val="bg1"/>
                </a:solidFill>
              </a:rPr>
              <a:t>являются устаревшими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152400" y="3733800"/>
            <a:ext cx="8839200" cy="30162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th = new Thread(Go);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//Создаем поток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th.Start(". ");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Thread.Sleep(1000);		//Немного ждем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th.Suspend();		//Преостанавливаем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Console.WriteLine("\nBackground thread suspended!\nDo some work...");	//Иметируем работу основгого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Thread.Sleep(1000);					//потока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th.Resume();		//Возобновляем фоновый поток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Console.ReadKey();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private static void Go(object data)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while (true)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Console.Write(data);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Thread.Sleep(50);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65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Синхронизация</a:t>
            </a:r>
            <a:r>
              <a:rPr lang="en-US" sz="2400" b="1" dirty="0"/>
              <a:t>.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Основная проблема при синхронизации – совместное использование данных.</a:t>
            </a:r>
            <a:endParaRPr lang="en-US" sz="1600" dirty="0"/>
          </a:p>
        </p:txBody>
      </p:sp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152400" y="916236"/>
            <a:ext cx="8839200" cy="569386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sort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Up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(object arr)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array = (int[])arr;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array.Length - 1;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 (int j = 0; j &lt; array.Length - i - 1; j++)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if (array[j] &gt; array[j + 1])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temp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array[j];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array[j] = array[j + 1];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array[j + 1] =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array = new int[50];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Random r = new Random();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array.Length;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array[i] = r.Next(100);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th = new Thread(sort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Up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th.Start(array);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array.Length - 1;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 (int j = 0; j &lt; array.Length - i - 1; j++)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if (array[j] &lt; array[j + 1])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temp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 array[j];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array[j] = array[j + 1];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array[j + 1] =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foreach (int val in array)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Console.WriteLine(val);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54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Синхронизация</a:t>
            </a:r>
            <a:r>
              <a:rPr lang="en-US" sz="2400" b="1" dirty="0"/>
              <a:t>. </a:t>
            </a:r>
            <a:r>
              <a:rPr lang="ru-RU" sz="2400" b="1" dirty="0"/>
              <a:t>Метод </a:t>
            </a:r>
            <a:r>
              <a:rPr lang="en-US" sz="2400" b="1" dirty="0"/>
              <a:t>Join()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152400" y="411163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Метод </a:t>
            </a:r>
            <a:r>
              <a:rPr lang="en-US" sz="1600" dirty="0"/>
              <a:t>Join() </a:t>
            </a:r>
            <a:r>
              <a:rPr lang="ru-RU" sz="1600" dirty="0"/>
              <a:t>позволяет приостановить работу текущего потока, не завершится тот поток, которого вызван этот метод.</a:t>
            </a:r>
            <a:endParaRPr lang="en-US" sz="1600" dirty="0"/>
          </a:p>
        </p:txBody>
      </p:sp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152400" y="1008063"/>
            <a:ext cx="8839200" cy="57404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sortDown(object arr)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array = (int[])arr;</a:t>
            </a: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for (int i = 0; i &lt; array.Length - 1; i++)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for (int j = 0; j &lt; array.Length - i - 1; j++)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if (array[j] &gt; array[j + 1])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{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int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temp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= array[j];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array[j] = array[j + 1];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array[j + 1] = temp;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}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}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{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int[] array = new int[50];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Random r = new Random();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endParaRPr lang="be-BY" sz="900" dirty="0" smtClean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for (int i = 0; i &lt; array.Length; i++)</a:t>
            </a:r>
            <a:endParaRPr lang="be-BY" sz="900" dirty="0" smtClean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array[i] = r.Next(100);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Thread th = new Thread(sortDown);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th.Start(array);</a:t>
            </a:r>
          </a:p>
          <a:p>
            <a:pPr eaLnBrk="0" hangingPunct="0">
              <a:defRPr/>
            </a:pP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th.Join();		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//Ждем завершения потока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TH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, после чего продолжаем выполнение.</a:t>
            </a:r>
            <a:endParaRPr lang="be-BY" sz="1000" dirty="0">
              <a:solidFill>
                <a:schemeClr val="bg1"/>
              </a:solidFill>
              <a:latin typeface="Courier New" pitchFamily="49" charset="0"/>
              <a:cs typeface="Calibri" pitchFamily="34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for (int i = 0; i &lt; array.Length - 1; i++)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for (int j = 0; j &lt; array.Length - i - 1; j++)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if (array[j] &lt; array[j + 1])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{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int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temp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= array[j];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array[j] = array[j + 1];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    array[j + 1] = temp;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    }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foreach (int val in array)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        Console.WriteLine(val);</a:t>
            </a:r>
            <a:endParaRPr lang="be-BY" sz="900" dirty="0">
              <a:solidFill>
                <a:schemeClr val="bg1"/>
              </a:solidFill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        }</a:t>
            </a:r>
            <a:endParaRPr lang="be-B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36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00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 dirty="0"/>
              <a:t>	</a:t>
            </a:r>
            <a:r>
              <a:rPr lang="ru-RU" sz="1600" dirty="0"/>
              <a:t>Для того, чтобы обеспечить выполнение какого-либо блока кода только в одном потоке, применяется оператор </a:t>
            </a:r>
            <a:r>
              <a:rPr lang="en-US" sz="1600" dirty="0"/>
              <a:t>lock: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Синхронизация</a:t>
            </a:r>
            <a:r>
              <a:rPr lang="en-US" sz="2400" b="1" dirty="0"/>
              <a:t>. </a:t>
            </a:r>
            <a:r>
              <a:rPr lang="ru-RU" sz="2400" b="1" dirty="0">
                <a:solidFill>
                  <a:schemeClr val="bg1"/>
                </a:solidFill>
              </a:rPr>
              <a:t>Б</a:t>
            </a: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локирующие конструкции. 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Lock.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1268" name="Rectangle 1"/>
          <p:cNvSpPr>
            <a:spLocks noChangeArrowheads="1"/>
          </p:cNvSpPr>
          <p:nvPr/>
        </p:nvSpPr>
        <p:spPr bwMode="auto">
          <a:xfrm>
            <a:off x="1981200" y="1066800"/>
            <a:ext cx="5257800" cy="107791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en-US" sz="16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lock</a:t>
            </a:r>
            <a:r>
              <a:rPr lang="ru-RU" sz="16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(&lt;объект синхронизации&gt;)</a:t>
            </a:r>
            <a:endParaRPr lang="en-US" sz="16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6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  <a:endParaRPr lang="en-US" sz="16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en-US" sz="16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</a:t>
            </a:r>
            <a:r>
              <a:rPr lang="ru-RU" sz="16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&lt;операторы критической секции&gt;</a:t>
            </a:r>
            <a:endParaRPr lang="en-US" sz="16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6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11269" name="Rectangle 3"/>
          <p:cNvSpPr>
            <a:spLocks noChangeArrowheads="1"/>
          </p:cNvSpPr>
          <p:nvPr/>
        </p:nvSpPr>
        <p:spPr bwMode="auto">
          <a:xfrm>
            <a:off x="152400" y="2235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Где </a:t>
            </a:r>
            <a:r>
              <a:rPr lang="ru-RU" sz="1600" b="1" dirty="0"/>
              <a:t>объект синхронизации </a:t>
            </a:r>
            <a:r>
              <a:rPr lang="ru-RU" sz="1600" dirty="0"/>
              <a:t>– это любой объект, являющийся совместными ресурсом для обоих потоков</a:t>
            </a:r>
            <a:r>
              <a:rPr lang="ru-RU" sz="1600" dirty="0" smtClean="0"/>
              <a:t>. Передавать следует только значение ссылочного типа.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01194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Синхронизация</a:t>
            </a:r>
            <a:r>
              <a:rPr lang="en-US" sz="2400" b="1" dirty="0"/>
              <a:t>. </a:t>
            </a:r>
            <a:r>
              <a:rPr lang="ru-RU" sz="2400" b="1" dirty="0">
                <a:solidFill>
                  <a:schemeClr val="bg1"/>
                </a:solidFill>
              </a:rPr>
              <a:t>Б</a:t>
            </a: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локирующие конструкции. 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Lock.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152400" y="533400"/>
            <a:ext cx="8839200" cy="62166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sortDown(object arr)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array = (int[])arr;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lock (array)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 (int i = 0; i &lt; array.Length - 1;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for (int j = 0; j &lt; array.Length - i - 1; j++)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if (array[j] &gt; array[j + 1])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temp = array[j];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array[j] = array[j + 1];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array[j + 1] =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array = new int[50];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Random r = new Random();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i = 0; i &lt; array.Length; i++) array[i] = r.Next(100);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Thread th = new Thread(sortDown);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th.Start(array);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lock (array)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for (int i = 0; i &lt; array.Length - 1; i++)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for (int j = 0; j &lt; array.Length - i - 1; j++)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if (array[j] &lt; array[j + 1])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temp = array[j];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array[j] = array[j + 1];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    array[j + 1] = temp;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foreach (int val in array)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Console.WriteLine(val);</a:t>
            </a:r>
          </a:p>
          <a:p>
            <a:pPr eaLnBrk="0" hangingPunct="0">
              <a:defRPr/>
            </a:pP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61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Синхронизация</a:t>
            </a:r>
            <a:r>
              <a:rPr lang="en-US" sz="2400" b="1" dirty="0"/>
              <a:t>. </a:t>
            </a:r>
            <a:r>
              <a:rPr lang="ru-RU" sz="2400" b="1" dirty="0">
                <a:solidFill>
                  <a:schemeClr val="bg1"/>
                </a:solidFill>
              </a:rPr>
              <a:t>Б</a:t>
            </a:r>
            <a:r>
              <a:rPr lang="ru-RU" sz="2400" b="1" dirty="0">
                <a:solidFill>
                  <a:schemeClr val="bg1"/>
                </a:solidFill>
                <a:cs typeface="Times New Roman" pitchFamily="18" charset="0"/>
              </a:rPr>
              <a:t>локирующие конструкции. 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Monitor.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 dirty="0"/>
              <a:t>	</a:t>
            </a:r>
            <a:r>
              <a:rPr lang="ru-RU" sz="1600" dirty="0"/>
              <a:t>Секция </a:t>
            </a:r>
            <a:r>
              <a:rPr lang="en-US" sz="1600" dirty="0"/>
              <a:t>lock </a:t>
            </a:r>
            <a:r>
              <a:rPr lang="ru-RU" sz="1600" dirty="0"/>
              <a:t>является всего лишь упрощенной записью конструкции, использующей класс </a:t>
            </a:r>
            <a:r>
              <a:rPr lang="en-US" sz="1600" dirty="0"/>
              <a:t>Monitor.</a:t>
            </a:r>
          </a:p>
        </p:txBody>
      </p:sp>
      <p:sp>
        <p:nvSpPr>
          <p:cNvPr id="13316" name="Rectangle 1"/>
          <p:cNvSpPr>
            <a:spLocks noChangeArrowheads="1"/>
          </p:cNvSpPr>
          <p:nvPr/>
        </p:nvSpPr>
        <p:spPr bwMode="auto">
          <a:xfrm>
            <a:off x="152400" y="1066800"/>
            <a:ext cx="3657600" cy="95408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en-US" sz="1400" dirty="0">
                <a:solidFill>
                  <a:schemeClr val="bg1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lock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(&lt;объект синхронизации&gt;)</a:t>
            </a:r>
            <a:endParaRPr lang="en-US" sz="14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  <a:endParaRPr lang="en-US" sz="14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&lt;операторы критической секции&gt;</a:t>
            </a:r>
            <a:endParaRPr lang="en-US" sz="1400" dirty="0">
              <a:solidFill>
                <a:schemeClr val="bg1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algn="just" eaLnBrk="0" hangingPunct="0"/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13317" name="Rectangle 1"/>
          <p:cNvSpPr>
            <a:spLocks noChangeArrowheads="1"/>
          </p:cNvSpPr>
          <p:nvPr/>
        </p:nvSpPr>
        <p:spPr bwMode="auto">
          <a:xfrm>
            <a:off x="4648200" y="1066800"/>
            <a:ext cx="4343400" cy="2032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Monitor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.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Enter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(&lt;объект синхронизации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);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try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&lt;операторы критической секции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&gt; </a:t>
            </a: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finally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{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   Monitor.Exit(</a:t>
            </a:r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&lt;объект синхронизации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&gt;);</a:t>
            </a:r>
            <a:endParaRPr lang="be-BY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  <a:p>
            <a:pPr eaLnBrk="0" hangingPunct="0"/>
            <a:r>
              <a:rPr lang="ru-RU" sz="1400" dirty="0">
                <a:solidFill>
                  <a:schemeClr val="bg1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}</a:t>
            </a:r>
            <a:endParaRPr lang="ru-RU" sz="1400" dirty="0">
              <a:solidFill>
                <a:schemeClr val="bg1"/>
              </a:solidFill>
              <a:ea typeface="Times New Roman" pitchFamily="18" charset="0"/>
              <a:cs typeface="Consolas" pitchFamily="49" charset="0"/>
            </a:endParaRPr>
          </a:p>
        </p:txBody>
      </p:sp>
      <p:sp>
        <p:nvSpPr>
          <p:cNvPr id="7" name="Стрелка вправо 6"/>
          <p:cNvSpPr/>
          <p:nvPr/>
        </p:nvSpPr>
        <p:spPr>
          <a:xfrm>
            <a:off x="3962400" y="1371600"/>
            <a:ext cx="609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be-BY"/>
          </a:p>
        </p:txBody>
      </p:sp>
      <p:sp>
        <p:nvSpPr>
          <p:cNvPr id="13319" name="Rectangle 3"/>
          <p:cNvSpPr>
            <a:spLocks noChangeArrowheads="1"/>
          </p:cNvSpPr>
          <p:nvPr/>
        </p:nvSpPr>
        <p:spPr bwMode="auto">
          <a:xfrm>
            <a:off x="152400" y="3200400"/>
            <a:ext cx="88392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 dirty="0"/>
              <a:t>	</a:t>
            </a:r>
            <a:r>
              <a:rPr lang="ru-RU" sz="1600" dirty="0"/>
              <a:t>Помимо методов </a:t>
            </a:r>
            <a:r>
              <a:rPr lang="en-US" sz="1600" dirty="0"/>
              <a:t>Enter() </a:t>
            </a:r>
            <a:r>
              <a:rPr lang="ru-RU" sz="1600" dirty="0"/>
              <a:t> и </a:t>
            </a:r>
            <a:r>
              <a:rPr lang="en-US" sz="1600" dirty="0"/>
              <a:t>Exit()</a:t>
            </a:r>
            <a:r>
              <a:rPr lang="ru-RU" sz="1600" dirty="0"/>
              <a:t>, в классе </a:t>
            </a:r>
            <a:r>
              <a:rPr lang="en-US" sz="1600" dirty="0"/>
              <a:t>Monitor</a:t>
            </a:r>
            <a:r>
              <a:rPr lang="ru-RU" sz="1600" dirty="0"/>
              <a:t> определена ещё пара полезных методов.</a:t>
            </a:r>
          </a:p>
          <a:p>
            <a:r>
              <a:rPr lang="ru-RU" sz="1600" dirty="0"/>
              <a:t>	Метод </a:t>
            </a:r>
            <a:r>
              <a:rPr lang="en-US" sz="1600" b="1" dirty="0"/>
              <a:t>Wait()</a:t>
            </a:r>
            <a:r>
              <a:rPr lang="en-US" sz="1600" dirty="0"/>
              <a:t> </a:t>
            </a:r>
            <a:r>
              <a:rPr lang="ru-RU" sz="1600" dirty="0"/>
              <a:t>приостанавливает работу текущего потока либо на определенное количество времени, либо до вызова метода </a:t>
            </a:r>
            <a:r>
              <a:rPr lang="en-US" sz="1600" b="1" dirty="0"/>
              <a:t>Pulse().</a:t>
            </a:r>
          </a:p>
        </p:txBody>
      </p:sp>
    </p:spTree>
    <p:extLst>
      <p:ext uri="{BB962C8B-B14F-4D97-AF65-F5344CB8AC3E}">
        <p14:creationId xmlns:p14="http://schemas.microsoft.com/office/powerpoint/2010/main" val="285149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Анти-паттерны для </a:t>
            </a:r>
            <a:r>
              <a:rPr lang="en-US" dirty="0" smtClean="0"/>
              <a:t>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Не используйте </a:t>
            </a:r>
            <a:r>
              <a:rPr lang="en-US" dirty="0" smtClean="0"/>
              <a:t>lock(this) </a:t>
            </a:r>
            <a:r>
              <a:rPr lang="ru-RU" dirty="0" smtClean="0"/>
              <a:t>или </a:t>
            </a:r>
            <a:r>
              <a:rPr lang="en-US" dirty="0"/>
              <a:t>lock(System. Type</a:t>
            </a:r>
            <a:r>
              <a:rPr lang="en-US" dirty="0" smtClean="0"/>
              <a:t>) </a:t>
            </a:r>
            <a:r>
              <a:rPr lang="ru-RU" dirty="0" smtClean="0"/>
              <a:t>т.к. внешний код имеет доступ к этим значениям, может ими воспользоваться для блокировки и что, в итоге, может привести к взаимоблокировке.</a:t>
            </a:r>
          </a:p>
        </p:txBody>
      </p:sp>
    </p:spTree>
    <p:extLst>
      <p:ext uri="{BB962C8B-B14F-4D97-AF65-F5344CB8AC3E}">
        <p14:creationId xmlns:p14="http://schemas.microsoft.com/office/powerpoint/2010/main" val="196305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Почему опасно использовать </a:t>
            </a:r>
            <a:r>
              <a:rPr lang="en-US" dirty="0" smtClean="0"/>
              <a:t>Thread.Abort()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Метод </a:t>
            </a:r>
            <a:r>
              <a:rPr lang="en-US" dirty="0" smtClean="0"/>
              <a:t>Thread.Abort() </a:t>
            </a:r>
            <a:r>
              <a:rPr lang="ru-RU" dirty="0" smtClean="0"/>
              <a:t>прекращает работу потока независимо от того чем поток занят в этот момент. Если мы «убьем» поток когда он держит блокировку (</a:t>
            </a:r>
            <a:r>
              <a:rPr lang="en-US" dirty="0" smtClean="0"/>
              <a:t>lock(_syncRoot) { … }</a:t>
            </a:r>
            <a:r>
              <a:rPr lang="ru-RU" dirty="0" smtClean="0"/>
              <a:t>), то она навсегда останется в занятом состоянии и другие потоки будут бесконечно ждать освобождения блокировки.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Именно поэтому лучше избегать использования </a:t>
            </a:r>
            <a:r>
              <a:rPr lang="en-US" dirty="0" smtClean="0"/>
              <a:t>Thread.Abort()</a:t>
            </a:r>
            <a:r>
              <a:rPr lang="ru-RU" dirty="0"/>
              <a:t> </a:t>
            </a:r>
            <a:r>
              <a:rPr lang="ru-RU" dirty="0" smtClean="0"/>
              <a:t>и использовать сигналы для корректного завершения потока.</a:t>
            </a:r>
          </a:p>
        </p:txBody>
      </p:sp>
    </p:spTree>
    <p:extLst>
      <p:ext uri="{BB962C8B-B14F-4D97-AF65-F5344CB8AC3E}">
        <p14:creationId xmlns:p14="http://schemas.microsoft.com/office/powerpoint/2010/main" val="17946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44624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/>
              <a:t>Класс </a:t>
            </a:r>
            <a:r>
              <a:rPr lang="en-US" sz="3200" dirty="0"/>
              <a:t>System.Threading.Interlocked</a:t>
            </a:r>
            <a:endParaRPr lang="en-US" sz="32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23528" y="764704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Предоставляет набор методов для выполнения атомарных операций с элементарными типами.</a:t>
            </a:r>
            <a:endParaRPr lang="en-US" sz="2400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431108"/>
              </p:ext>
            </p:extLst>
          </p:nvPr>
        </p:nvGraphicFramePr>
        <p:xfrm>
          <a:off x="251520" y="1772816"/>
          <a:ext cx="8568952" cy="4435836"/>
        </p:xfrm>
        <a:graphic>
          <a:graphicData uri="http://schemas.openxmlformats.org/drawingml/2006/table">
            <a:tbl>
              <a:tblPr/>
              <a:tblGrid>
                <a:gridCol w="3312368"/>
                <a:gridCol w="5256584"/>
              </a:tblGrid>
              <a:tr h="329161"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solidFill>
                            <a:schemeClr val="bg1"/>
                          </a:solidFill>
                          <a:latin typeface="+mn-lt"/>
                        </a:rPr>
                        <a:t>Метод</a:t>
                      </a:r>
                      <a:endParaRPr lang="en-US" sz="1600" u="none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solidFill>
                            <a:schemeClr val="bg1"/>
                          </a:solidFill>
                          <a:latin typeface="+mn-lt"/>
                        </a:rPr>
                        <a:t>Описание</a:t>
                      </a:r>
                      <a:endParaRPr lang="en-US" sz="1600" u="none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750959">
                <a:tc>
                  <a:txBody>
                    <a:bodyPr/>
                    <a:lstStyle/>
                    <a:p>
                      <a:r>
                        <a:rPr lang="en-US" sz="1600" u="none" dirty="0" smtClean="0">
                          <a:latin typeface="+mn-lt"/>
                        </a:rPr>
                        <a:t>Add(ref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dirty="0" smtClean="0">
                          <a:latin typeface="+mn-lt"/>
                        </a:rPr>
                        <a:t>x,y)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baseline="0" dirty="0" smtClean="0">
                          <a:latin typeface="+mn-lt"/>
                        </a:rPr>
                        <a:t>Сложение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.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Результат помещается в первый аргумент. (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int, long)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 smtClean="0">
                          <a:latin typeface="+mn-lt"/>
                        </a:rPr>
                        <a:t>CompareExchange(ref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 loc, value, comparand)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Если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loc == comparand,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то в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loc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записывается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value. (int, long, double, float, IntPtr, object)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 smtClean="0">
                          <a:latin typeface="+mn-lt"/>
                        </a:rPr>
                        <a:t>Decrement(ref loc)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baseline="0" dirty="0" smtClean="0">
                          <a:latin typeface="+mn-lt"/>
                        </a:rPr>
                        <a:t>Уменьшение на единицу. (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int, long)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 smtClean="0">
                          <a:latin typeface="+mn-lt"/>
                        </a:rPr>
                        <a:t>Exchange(ref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 loc, value)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Записывает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в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loc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значение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value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и возвращает предыдущее значение.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(int, long, double, float, IntPtr, object)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 smtClean="0">
                          <a:latin typeface="+mn-lt"/>
                        </a:rPr>
                        <a:t>Increment(ref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 loc)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Увеличение на единицу.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(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int, long)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 smtClean="0">
                          <a:latin typeface="+mn-lt"/>
                        </a:rPr>
                        <a:t>long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 Read(ref long loc)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Чтение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64-х битного значения. Необходимо только на 32-х разрядных процессорах т.к. на 64-х битных процессорах это чтение является атомарным.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522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Синхронизация на основе подачи сигналов</a:t>
            </a:r>
            <a:endParaRPr lang="ru-RU" sz="2400" b="1" dirty="0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329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Потребность в </a:t>
            </a:r>
            <a:r>
              <a:rPr lang="ru-RU" sz="1600" i="1" dirty="0"/>
              <a:t>синхронизация на основе подачи сигналов</a:t>
            </a:r>
            <a:r>
              <a:rPr lang="ru-RU" sz="1600" dirty="0"/>
              <a:t> возникает, когда один поток ждёт прихода уведомления от другого потока. Для осуществления данной синхронизации используется базовый класс </a:t>
            </a:r>
            <a:r>
              <a:rPr lang="en-US" sz="1600" b="1" dirty="0"/>
              <a:t>EventWaitHandle</a:t>
            </a:r>
            <a:r>
              <a:rPr lang="ru-RU" sz="1600" dirty="0"/>
              <a:t> и его наследники </a:t>
            </a:r>
            <a:r>
              <a:rPr lang="en-US" sz="1600" b="1" dirty="0"/>
              <a:t>AutoResetEvent</a:t>
            </a:r>
            <a:r>
              <a:rPr lang="en-US" sz="1600" dirty="0"/>
              <a:t> </a:t>
            </a:r>
            <a:r>
              <a:rPr lang="ru-RU" sz="1600" dirty="0"/>
              <a:t>и </a:t>
            </a:r>
            <a:r>
              <a:rPr lang="en-US" sz="1600" b="1" dirty="0"/>
              <a:t>ManualResetEvent</a:t>
            </a:r>
            <a:r>
              <a:rPr lang="ru-RU" sz="1600" dirty="0"/>
              <a:t>. Имея доступ к объекту указанных классов, поток может вызвать его метод </a:t>
            </a:r>
            <a:r>
              <a:rPr lang="ru-RU" sz="1600" b="1" dirty="0"/>
              <a:t>WaitOne()</a:t>
            </a:r>
            <a:r>
              <a:rPr lang="ru-RU" sz="1600" dirty="0"/>
              <a:t>, чтобы остановиться и ждать сигнала. Для отправки сигнала применяется вызов метода </a:t>
            </a:r>
            <a:r>
              <a:rPr lang="ru-RU" sz="1600" b="1" dirty="0"/>
              <a:t>Set()</a:t>
            </a:r>
            <a:r>
              <a:rPr lang="ru-RU" sz="1600" dirty="0"/>
              <a:t>. Если используется </a:t>
            </a:r>
            <a:r>
              <a:rPr lang="en-US" sz="1600" b="1" dirty="0"/>
              <a:t>ManualResetEvent</a:t>
            </a:r>
            <a:r>
              <a:rPr lang="ru-RU" sz="1600" dirty="0"/>
              <a:t>, то все потоки, ожидающие сигнал, освобождаются и продолжают выполнение. При использовании </a:t>
            </a:r>
            <a:r>
              <a:rPr lang="en-US" sz="1600" b="1" dirty="0"/>
              <a:t>AutoResetEvent</a:t>
            </a:r>
            <a:r>
              <a:rPr lang="ru-RU" sz="1600" dirty="0"/>
              <a:t> ожидающие потоки освобождаются и запускаются последовательно, на манер очереди.</a:t>
            </a:r>
          </a:p>
          <a:p>
            <a:r>
              <a:rPr lang="ru-RU" sz="1600" dirty="0"/>
              <a:t>	 В качестве примера использования сигналов опишем шаблон проектирования «поставщик-потребитель». Данный шаблон представляет собой очередь, в которую независимые потоки (поставщики) помещают объекты, а один поток извлекает объекты и выполняет с ними заданное действие.</a:t>
            </a:r>
            <a:endParaRPr lang="be-BY" sz="1600" dirty="0"/>
          </a:p>
        </p:txBody>
      </p:sp>
      <p:sp>
        <p:nvSpPr>
          <p:cNvPr id="14340" name="Rectangle 3"/>
          <p:cNvSpPr>
            <a:spLocks noChangeArrowheads="1"/>
          </p:cNvSpPr>
          <p:nvPr/>
        </p:nvSpPr>
        <p:spPr bwMode="auto">
          <a:xfrm>
            <a:off x="152400" y="3886200"/>
            <a:ext cx="883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1600" dirty="0">
                <a:hlinkClick r:id="rId2" action="ppaction://hlinkfile"/>
              </a:rPr>
              <a:t>Код класса поставщик-потребитель</a:t>
            </a:r>
            <a:endParaRPr lang="be-BY" sz="1600"/>
          </a:p>
        </p:txBody>
      </p:sp>
    </p:spTree>
    <p:extLst>
      <p:ext uri="{BB962C8B-B14F-4D97-AF65-F5344CB8AC3E}">
        <p14:creationId xmlns:p14="http://schemas.microsoft.com/office/powerpoint/2010/main" val="20515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ChangeArrowheads="1"/>
          </p:cNvSpPr>
          <p:nvPr/>
        </p:nvSpPr>
        <p:spPr bwMode="auto">
          <a:xfrm>
            <a:off x="152400" y="-4763"/>
            <a:ext cx="876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ru-RU" sz="2400" b="1" dirty="0"/>
              <a:t>Асинхронный вызов методов.</a:t>
            </a:r>
            <a:endParaRPr lang="ru-RU" sz="2400" b="1" dirty="0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152400" y="457200"/>
            <a:ext cx="88392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ru-RU" sz="1600" dirty="0"/>
              <a:t>	Для асинхронного вызова методов применяется метод делегата </a:t>
            </a:r>
            <a:r>
              <a:rPr lang="en-US" sz="1600" b="1" dirty="0"/>
              <a:t>BeginInvoke()</a:t>
            </a:r>
          </a:p>
          <a:p>
            <a:r>
              <a:rPr lang="ru-RU" sz="1600" dirty="0"/>
              <a:t>При этом, метод, инкапсулированный в делегате вызывается в собственном потоке.</a:t>
            </a:r>
          </a:p>
          <a:p>
            <a:r>
              <a:rPr lang="ru-RU" sz="1600" dirty="0"/>
              <a:t>	В качестве параметра в метод </a:t>
            </a:r>
            <a:r>
              <a:rPr lang="en-US" sz="1600" b="1" dirty="0"/>
              <a:t>BeginInvoke()</a:t>
            </a:r>
            <a:r>
              <a:rPr lang="ru-RU" sz="1600" dirty="0"/>
              <a:t>  также можно передать делегат на метод, который будет вызван при завершении работы асинхронно вызванного метода.</a:t>
            </a:r>
            <a:endParaRPr lang="be-BY" sz="1600" dirty="0"/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152400" y="1600200"/>
            <a:ext cx="8839200" cy="38941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delegate Int64 Calculate(Int64 i);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Int64 Factorial(Int64 i)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Int64 f = 1;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(int t = 2; t &lt;= i; t++)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f *= t;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Thread.Sleep(100);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Console.WriteLine("{0}! = {1}", i, f);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return f;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Main()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Calculate calc = Factorial;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calc.BeginInvoke(10, OnCalculatingFinished, null);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Console.ReadKey();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static void OnCalculatingFinished(IAsyncResult res)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Console.WriteLine("Factorial completed!");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5365" name="Rectangle 3"/>
          <p:cNvSpPr>
            <a:spLocks noChangeArrowheads="1"/>
          </p:cNvSpPr>
          <p:nvPr/>
        </p:nvSpPr>
        <p:spPr bwMode="auto">
          <a:xfrm>
            <a:off x="152400" y="5761544"/>
            <a:ext cx="88392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 dirty="0"/>
              <a:t>	</a:t>
            </a:r>
            <a:r>
              <a:rPr lang="ru-RU" sz="1600" dirty="0"/>
              <a:t>Метод  </a:t>
            </a:r>
            <a:r>
              <a:rPr lang="be-BY" sz="1600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BeginInvoke</a:t>
            </a:r>
            <a:r>
              <a:rPr lang="be-BY" sz="1600" b="1" dirty="0"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ru-RU" sz="1600" dirty="0"/>
              <a:t>возвращает объект типа </a:t>
            </a:r>
            <a:r>
              <a:rPr lang="be-BY" sz="1600" dirty="0">
                <a:solidFill>
                  <a:schemeClr val="bg1"/>
                </a:solidFill>
                <a:latin typeface="Courier New" pitchFamily="49" charset="0"/>
                <a:cs typeface="Calibri" pitchFamily="34" charset="0"/>
              </a:rPr>
              <a:t>IAsyncResult</a:t>
            </a:r>
            <a:r>
              <a:rPr lang="en-US" sz="1600" dirty="0">
                <a:latin typeface="Courier New" pitchFamily="49" charset="0"/>
                <a:cs typeface="Calibri" pitchFamily="34" charset="0"/>
              </a:rPr>
              <a:t>. </a:t>
            </a:r>
            <a:r>
              <a:rPr lang="ru-RU" sz="1600" dirty="0"/>
              <a:t>Используя его свойство </a:t>
            </a:r>
            <a:r>
              <a:rPr lang="en-US" sz="1600" b="1" dirty="0" smtClean="0"/>
              <a:t>IsCompleted</a:t>
            </a:r>
            <a:r>
              <a:rPr lang="ru-RU" sz="1600" dirty="0" smtClean="0"/>
              <a:t> </a:t>
            </a:r>
            <a:r>
              <a:rPr lang="ru-RU" sz="1600" dirty="0"/>
              <a:t>можно узнать, завершилось ли выполнение асинхронно вызванного метода.</a:t>
            </a:r>
            <a:endParaRPr lang="be-BY" sz="1600" dirty="0"/>
          </a:p>
        </p:txBody>
      </p:sp>
    </p:spTree>
    <p:extLst>
      <p:ext uri="{BB962C8B-B14F-4D97-AF65-F5344CB8AC3E}">
        <p14:creationId xmlns:p14="http://schemas.microsoft.com/office/powerpoint/2010/main" val="355729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764704"/>
            <a:ext cx="842493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Коллекции из пространства имен </a:t>
            </a:r>
            <a:r>
              <a:rPr lang="en-US" sz="2400" dirty="0" smtClean="0"/>
              <a:t>System.Collections </a:t>
            </a:r>
            <a:r>
              <a:rPr lang="ru-RU" sz="2400" dirty="0" smtClean="0"/>
              <a:t>частично обеспечивают потоко-безопасный доступ с помощью свойства </a:t>
            </a:r>
            <a:r>
              <a:rPr lang="en-US" sz="2400" dirty="0" smtClean="0">
                <a:solidFill>
                  <a:srgbClr val="99CC00"/>
                </a:solidFill>
              </a:rPr>
              <a:t>Synchronized</a:t>
            </a:r>
            <a:r>
              <a:rPr lang="en-US" sz="2400" dirty="0" smtClean="0"/>
              <a:t>.</a:t>
            </a:r>
            <a:r>
              <a:rPr lang="ru-RU" sz="2400" dirty="0" smtClean="0"/>
              <a:t> Однако ее реализация использует одну блокировку для всех операций, что приводит к плохой масштабируемости и может серъезно замедлить работу с большими коллекциями.</a:t>
            </a:r>
            <a:endParaRPr lang="en-US" sz="2400" dirty="0"/>
          </a:p>
          <a:p>
            <a:endParaRPr lang="en-US" sz="2400" dirty="0" smtClean="0"/>
          </a:p>
          <a:p>
            <a:r>
              <a:rPr lang="ru-RU" sz="2400" dirty="0"/>
              <a:t>Коллекции из пространств имен </a:t>
            </a:r>
            <a:r>
              <a:rPr lang="en-US" sz="2400" dirty="0" smtClean="0"/>
              <a:t>System.Collections.Generic </a:t>
            </a:r>
            <a:r>
              <a:rPr lang="ru-RU" sz="2400" dirty="0" smtClean="0"/>
              <a:t>не предназначены для использования из разных потоков. Программист обязан самостоятельно синхронизировать доступ к ним.</a:t>
            </a:r>
          </a:p>
          <a:p>
            <a:endParaRPr lang="ru-RU" sz="2400" dirty="0"/>
          </a:p>
          <a:p>
            <a:r>
              <a:rPr lang="ru-RU" sz="2400" dirty="0" smtClean="0"/>
              <a:t>В </a:t>
            </a:r>
            <a:r>
              <a:rPr lang="en-US" sz="2400" dirty="0" smtClean="0"/>
              <a:t>.NET 4 </a:t>
            </a:r>
            <a:r>
              <a:rPr lang="ru-RU" sz="2400" dirty="0" smtClean="0"/>
              <a:t>добавлены новые классы в пространстве имен </a:t>
            </a:r>
            <a:r>
              <a:rPr lang="en-US" sz="2400" dirty="0" smtClean="0"/>
              <a:t>System.Collections.Concurrent</a:t>
            </a:r>
            <a:r>
              <a:rPr lang="ru-RU" sz="2400" dirty="0"/>
              <a:t>.</a:t>
            </a:r>
            <a:endParaRPr lang="en-US" sz="2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251520" y="44624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/>
              <a:t>Коллекции и многопоточность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407506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44624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System.Collections.Concurrent</a:t>
            </a:r>
            <a:endParaRPr lang="en-US" sz="32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3972134"/>
              </p:ext>
            </p:extLst>
          </p:nvPr>
        </p:nvGraphicFramePr>
        <p:xfrm>
          <a:off x="251520" y="980728"/>
          <a:ext cx="8568952" cy="4023131"/>
        </p:xfrm>
        <a:graphic>
          <a:graphicData uri="http://schemas.openxmlformats.org/drawingml/2006/table">
            <a:tbl>
              <a:tblPr/>
              <a:tblGrid>
                <a:gridCol w="3312368"/>
                <a:gridCol w="5256584"/>
              </a:tblGrid>
              <a:tr h="329161"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Имя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типа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Описание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750959">
                <a:tc>
                  <a:txBody>
                    <a:bodyPr/>
                    <a:lstStyle/>
                    <a:p>
                      <a:r>
                        <a:rPr lang="en-US" sz="1600" u="none" dirty="0">
                          <a:latin typeface="+mn-lt"/>
                        </a:rPr>
                        <a:t>BlockingCollection&lt;T&gt; 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Коллекция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реализующая шаблон проектирования </a:t>
                      </a:r>
                      <a:r>
                        <a:rPr lang="en-US" sz="1600" dirty="0" smtClean="0"/>
                        <a:t>Producer-Consumer</a:t>
                      </a:r>
                      <a:r>
                        <a:rPr lang="ru-RU" sz="1600" dirty="0" smtClean="0"/>
                        <a:t> с</a:t>
                      </a:r>
                      <a:r>
                        <a:rPr lang="ru-RU" sz="1600" baseline="0" dirty="0" smtClean="0"/>
                        <a:t> возможностью ограничения максимального размера коллекции.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>
                          <a:latin typeface="+mn-lt"/>
                        </a:rPr>
                        <a:t>ConcurrentDictionary&lt;TKey, TValue&gt; 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Потоко-безопасная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(thread-safe)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реализация словаря из пары ключ/значение.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>
                          <a:latin typeface="+mn-lt"/>
                        </a:rPr>
                        <a:t>ConcurrentQueue&lt;T&gt; 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Потоко-безопасная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(thread-safe)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реализация </a:t>
                      </a:r>
                      <a:r>
                        <a:rPr lang="en-US" sz="1600" u="none" dirty="0" smtClean="0">
                          <a:latin typeface="+mn-lt"/>
                        </a:rPr>
                        <a:t>FIFO </a:t>
                      </a:r>
                      <a:r>
                        <a:rPr lang="en-US" sz="1600" u="none" dirty="0">
                          <a:latin typeface="+mn-lt"/>
                        </a:rPr>
                        <a:t>(first-in, first-out) </a:t>
                      </a:r>
                      <a:r>
                        <a:rPr lang="ru-RU" sz="1600" u="none" dirty="0" smtClean="0">
                          <a:latin typeface="+mn-lt"/>
                        </a:rPr>
                        <a:t>очереди</a:t>
                      </a:r>
                      <a:r>
                        <a:rPr lang="en-US" sz="1600" u="none" dirty="0" smtClean="0">
                          <a:latin typeface="+mn-lt"/>
                        </a:rPr>
                        <a:t>.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>
                          <a:latin typeface="+mn-lt"/>
                        </a:rPr>
                        <a:t>ConcurrentStack&lt;T&gt; 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Потоко-безопасная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(thread-safe)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реализация </a:t>
                      </a:r>
                      <a:r>
                        <a:rPr lang="en-US" sz="1600" u="none" dirty="0" smtClean="0">
                          <a:latin typeface="+mn-lt"/>
                        </a:rPr>
                        <a:t>LIFO </a:t>
                      </a:r>
                      <a:r>
                        <a:rPr lang="en-US" sz="1600" u="none" dirty="0">
                          <a:latin typeface="+mn-lt"/>
                        </a:rPr>
                        <a:t>(last-in, first-out) </a:t>
                      </a:r>
                      <a:r>
                        <a:rPr lang="ru-RU" sz="1600" u="none" dirty="0" smtClean="0">
                          <a:latin typeface="+mn-lt"/>
                        </a:rPr>
                        <a:t>стека</a:t>
                      </a:r>
                      <a:r>
                        <a:rPr lang="en-US" sz="1600" u="none" dirty="0" smtClean="0">
                          <a:latin typeface="+mn-lt"/>
                        </a:rPr>
                        <a:t>.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>
                          <a:latin typeface="+mn-lt"/>
                        </a:rPr>
                        <a:t>ConcurrentBag&lt;T&gt; 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Потоко-безопасная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</a:t>
                      </a:r>
                      <a:r>
                        <a:rPr lang="en-US" sz="1600" u="none" baseline="0" dirty="0" smtClean="0">
                          <a:latin typeface="+mn-lt"/>
                        </a:rPr>
                        <a:t>(thread-safe) 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реализация неупорядоченной коллекции элементов</a:t>
                      </a:r>
                      <a:r>
                        <a:rPr lang="en-US" sz="1600" u="none" dirty="0" smtClean="0">
                          <a:latin typeface="+mn-lt"/>
                        </a:rPr>
                        <a:t>.</a:t>
                      </a:r>
                      <a:endParaRPr lang="en-US" sz="1600" u="none" dirty="0">
                        <a:latin typeface="+mn-lt"/>
                      </a:endParaRP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32">
                <a:tc>
                  <a:txBody>
                    <a:bodyPr/>
                    <a:lstStyle/>
                    <a:p>
                      <a:r>
                        <a:rPr lang="en-US" sz="1600" u="none" dirty="0">
                          <a:latin typeface="+mn-lt"/>
                        </a:rPr>
                        <a:t>IProducerConsumerCollection&lt;T&gt; 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u="none" dirty="0" smtClean="0">
                          <a:latin typeface="+mn-lt"/>
                        </a:rPr>
                        <a:t>Интерфейс который</a:t>
                      </a:r>
                      <a:r>
                        <a:rPr lang="ru-RU" sz="1600" u="none" baseline="0" dirty="0" smtClean="0">
                          <a:latin typeface="+mn-lt"/>
                        </a:rPr>
                        <a:t> необходимо реализовать типу предназначенному для хранения в </a:t>
                      </a:r>
                      <a:r>
                        <a:rPr lang="en-US" sz="1600" b="0" u="none" dirty="0" smtClean="0">
                          <a:solidFill>
                            <a:srgbClr val="00B050"/>
                          </a:solidFill>
                          <a:latin typeface="+mn-lt"/>
                        </a:rPr>
                        <a:t>BlockingCollection</a:t>
                      </a:r>
                      <a:r>
                        <a:rPr lang="en-US" sz="1600" u="none" dirty="0">
                          <a:latin typeface="+mn-lt"/>
                        </a:rPr>
                        <a:t>.</a:t>
                      </a:r>
                    </a:p>
                  </a:txBody>
                  <a:tcPr marL="82290" marR="82290" marT="41145" marB="411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981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Термины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Атомарная </a:t>
            </a:r>
            <a:r>
              <a:rPr lang="en-US" dirty="0" smtClean="0"/>
              <a:t>(atomic) </a:t>
            </a:r>
            <a:r>
              <a:rPr lang="ru-RU" dirty="0" smtClean="0"/>
              <a:t>операция/функция – действие которое не прерывается другими потоками</a:t>
            </a:r>
          </a:p>
          <a:p>
            <a:r>
              <a:rPr lang="ru-RU" dirty="0" smtClean="0"/>
              <a:t>Потоко-безопасный код </a:t>
            </a:r>
            <a:r>
              <a:rPr lang="en-US" dirty="0" smtClean="0"/>
              <a:t>(thread-safe code) – </a:t>
            </a:r>
            <a:r>
              <a:rPr lang="ru-RU" dirty="0" smtClean="0"/>
              <a:t>код который может одновременно выполняться разными потоками без риска возможных ошибок</a:t>
            </a:r>
          </a:p>
          <a:p>
            <a:r>
              <a:rPr lang="ru-RU" dirty="0" smtClean="0"/>
              <a:t>Потоко-небезопасный код – код который не может выполняться одновременно разными потоками без специальных механизмов синхронизации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580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NuGet </a:t>
            </a:r>
            <a:r>
              <a:rPr lang="ru-RU" dirty="0" smtClean="0"/>
              <a:t>пакет </a:t>
            </a:r>
            <a:r>
              <a:rPr lang="en-US" dirty="0" smtClean="0"/>
              <a:t>Microsoft.Bcl.Immutable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 smtClean="0"/>
              <a:t>Набор неизменяемых коллекций оптимизированных под многопоточную среду и эффективное использование памяти. Включает следующие классы:</a:t>
            </a:r>
          </a:p>
          <a:p>
            <a:pPr marL="0" indent="0">
              <a:buNone/>
            </a:pPr>
            <a:endParaRPr lang="ru-RU" dirty="0"/>
          </a:p>
          <a:p>
            <a:pPr lvl="1">
              <a:buFont typeface="Arial" pitchFamily="34" charset="0"/>
              <a:buChar char="•"/>
            </a:pPr>
            <a:r>
              <a:rPr lang="en-US" dirty="0"/>
              <a:t>ImmutableStack&lt;T&gt; 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ImmutableQueue&lt;T&gt; 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ImmutableList&lt;T&gt; 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ImmutableHashSet&lt;T&gt; 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ImmutableSortedSet&lt;T&gt; 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ImmutableDictionary&lt;K, V&gt; 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ImmutableSortedDictionary&lt;K, </a:t>
            </a:r>
            <a:r>
              <a:rPr lang="en-US" dirty="0" smtClean="0"/>
              <a:t>V&gt;</a:t>
            </a:r>
          </a:p>
          <a:p>
            <a:pPr marL="0" lvl="1" indent="0">
              <a:buNone/>
            </a:pPr>
            <a:endParaRPr lang="en-US" dirty="0" smtClean="0"/>
          </a:p>
          <a:p>
            <a:pPr marL="0" lvl="1" indent="0">
              <a:buNone/>
            </a:pPr>
            <a:r>
              <a:rPr lang="en-US" dirty="0">
                <a:hlinkClick r:id="rId2"/>
              </a:rPr>
              <a:t>http://www.nuget.org/packages/Microsoft.Bcl.Immutable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lvl="1" indent="0">
              <a:buNone/>
            </a:pP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blogs.msdn.com/b/bclteam/p/immutable.aspx</a:t>
            </a:r>
            <a:endParaRPr lang="en-US" dirty="0" smtClean="0"/>
          </a:p>
          <a:p>
            <a:pPr marL="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8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764704"/>
            <a:ext cx="84249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Набор классов предназначенных для облегчения многопоточного программирования. Представлены в </a:t>
            </a:r>
            <a:r>
              <a:rPr lang="en-US" sz="2400" dirty="0" smtClean="0"/>
              <a:t>.NET 4. </a:t>
            </a:r>
            <a:r>
              <a:rPr lang="ru-RU" sz="2400" dirty="0" smtClean="0"/>
              <a:t>Пространство имен - </a:t>
            </a:r>
            <a:r>
              <a:rPr lang="en-US" sz="2400" dirty="0" smtClean="0"/>
              <a:t>System.Threading.Tasks</a:t>
            </a:r>
            <a:r>
              <a:rPr lang="ru-RU" sz="2400" dirty="0" smtClean="0"/>
              <a:t>.</a:t>
            </a:r>
          </a:p>
          <a:p>
            <a:endParaRPr lang="ru-RU" sz="2400" dirty="0"/>
          </a:p>
          <a:p>
            <a:r>
              <a:rPr lang="ru-RU" sz="2400" dirty="0" smtClean="0"/>
              <a:t>Классы: </a:t>
            </a:r>
            <a:r>
              <a:rPr lang="en-US" sz="2400" dirty="0" smtClean="0"/>
              <a:t>Parallel, Task, TaskFactory </a:t>
            </a:r>
            <a:r>
              <a:rPr lang="ru-RU" sz="2400" dirty="0" smtClean="0"/>
              <a:t>и другие.</a:t>
            </a:r>
            <a:endParaRPr lang="en-US" sz="2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251520" y="44624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Task Parallel Library (TPL)</a:t>
            </a:r>
          </a:p>
        </p:txBody>
      </p:sp>
    </p:spTree>
    <p:extLst>
      <p:ext uri="{BB962C8B-B14F-4D97-AF65-F5344CB8AC3E}">
        <p14:creationId xmlns:p14="http://schemas.microsoft.com/office/powerpoint/2010/main" val="377277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764704"/>
            <a:ext cx="84249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</a:t>
            </a:r>
            <a:r>
              <a:rPr lang="en-US" sz="2400" dirty="0" smtClean="0"/>
              <a:t>olatile</a:t>
            </a:r>
          </a:p>
          <a:p>
            <a:endParaRPr lang="en-US" sz="2400" dirty="0"/>
          </a:p>
          <a:p>
            <a:r>
              <a:rPr lang="en-US" sz="2400" dirty="0" smtClean="0"/>
              <a:t>async/await - .NET 4.5</a:t>
            </a:r>
          </a:p>
          <a:p>
            <a:r>
              <a:rPr lang="ru-RU" sz="2400" dirty="0" smtClean="0"/>
              <a:t>Для их использования в предыдущих версиях </a:t>
            </a:r>
            <a:r>
              <a:rPr lang="en-US" sz="2400" dirty="0" smtClean="0"/>
              <a:t>.NET </a:t>
            </a:r>
            <a:r>
              <a:rPr lang="ru-RU" sz="2400" dirty="0" smtClean="0"/>
              <a:t>нужен </a:t>
            </a:r>
            <a:r>
              <a:rPr lang="en-US" sz="2400" dirty="0" smtClean="0"/>
              <a:t>NuGet </a:t>
            </a:r>
            <a:r>
              <a:rPr lang="ru-RU" sz="2400" dirty="0" smtClean="0"/>
              <a:t>пакет </a:t>
            </a:r>
            <a:r>
              <a:rPr lang="en-US" sz="2400" dirty="0" smtClean="0"/>
              <a:t>Microsoft.Bcl.Async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1520" y="44624"/>
            <a:ext cx="856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/>
              <a:t>Ключевые слова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72943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6. await in try/catch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msdn.microsoft.com/en-us/magazine/dn683793.aspx</a:t>
            </a: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506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1149707"/>
            <a:ext cx="8424936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FFFF00"/>
                </a:solidFill>
              </a:rPr>
              <a:t>.NET Remoting</a:t>
            </a:r>
            <a:endParaRPr lang="ru-RU" sz="2000" dirty="0" smtClean="0">
              <a:solidFill>
                <a:srgbClr val="FFFF00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1600" dirty="0" smtClean="0"/>
              <a:t>Устарело. Нужно только при ручной передаче данных между </a:t>
            </a:r>
            <a:r>
              <a:rPr lang="en-US" sz="1600" dirty="0" smtClean="0"/>
              <a:t>AppDomain</a:t>
            </a:r>
            <a:r>
              <a:rPr lang="ru-RU" sz="1600" dirty="0" smtClean="0"/>
              <a:t>-ами.</a:t>
            </a:r>
            <a:endParaRPr lang="en-US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FFFF00"/>
                </a:solidFill>
              </a:rPr>
              <a:t>WCF (Windows Communication Foundation)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FFFF00"/>
                </a:solidFill>
              </a:rPr>
              <a:t>Socket</a:t>
            </a:r>
            <a:endParaRPr lang="ru-RU" sz="20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1600" dirty="0" smtClean="0">
                <a:solidFill>
                  <a:schemeClr val="bg1"/>
                </a:solidFill>
              </a:rPr>
              <a:t>Пространство имен </a:t>
            </a:r>
            <a:r>
              <a:rPr lang="en-US" sz="1600" dirty="0" err="1" smtClean="0"/>
              <a:t>System.Net</a:t>
            </a:r>
            <a:endParaRPr lang="en-US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ru-RU" sz="2000" dirty="0" smtClean="0">
                <a:solidFill>
                  <a:srgbClr val="FFFF00"/>
                </a:solidFill>
              </a:rPr>
              <a:t>Буфер </a:t>
            </a:r>
            <a:r>
              <a:rPr lang="ru-RU" sz="2000" dirty="0">
                <a:solidFill>
                  <a:srgbClr val="FFFF00"/>
                </a:solidFill>
              </a:rPr>
              <a:t>обмена </a:t>
            </a:r>
            <a:r>
              <a:rPr lang="en-US" sz="2000" dirty="0">
                <a:solidFill>
                  <a:srgbClr val="FFFF00"/>
                </a:solidFill>
              </a:rPr>
              <a:t>(</a:t>
            </a:r>
            <a:r>
              <a:rPr lang="en-US" sz="2000" dirty="0" smtClean="0">
                <a:solidFill>
                  <a:srgbClr val="FFFF00"/>
                </a:solidFill>
              </a:rPr>
              <a:t>Clipboard)</a:t>
            </a:r>
            <a:endParaRPr lang="ru-RU" sz="2000" dirty="0">
              <a:solidFill>
                <a:srgbClr val="FFFF00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1600" dirty="0" smtClean="0">
                <a:solidFill>
                  <a:schemeClr val="bg1"/>
                </a:solidFill>
              </a:rPr>
              <a:t>Класс </a:t>
            </a:r>
            <a:r>
              <a:rPr lang="en-US" sz="1600" dirty="0" err="1" smtClean="0">
                <a:solidFill>
                  <a:schemeClr val="bg1"/>
                </a:solidFill>
              </a:rPr>
              <a:t>System.Windows.Forms.Clipboard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ru-RU" sz="1600" dirty="0" smtClean="0">
                <a:solidFill>
                  <a:schemeClr val="bg1"/>
                </a:solidFill>
              </a:rPr>
              <a:t>или </a:t>
            </a:r>
            <a:r>
              <a:rPr lang="en-US" sz="1600" dirty="0" err="1">
                <a:solidFill>
                  <a:schemeClr val="bg1"/>
                </a:solidFill>
              </a:rPr>
              <a:t>System.Windows</a:t>
            </a:r>
            <a:r>
              <a:rPr lang="en-US" sz="1600" dirty="0" smtClean="0">
                <a:solidFill>
                  <a:schemeClr val="bg1"/>
                </a:solidFill>
              </a:rPr>
              <a:t>. Clipboard</a:t>
            </a:r>
            <a:r>
              <a:rPr lang="ru-RU" sz="1600" dirty="0" smtClean="0">
                <a:solidFill>
                  <a:schemeClr val="bg1"/>
                </a:solidFill>
              </a:rPr>
              <a:t>)</a:t>
            </a: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>
                <a:solidFill>
                  <a:srgbClr val="FFFF00"/>
                </a:solidFill>
              </a:rPr>
              <a:t>COM (Component Object Model)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Data </a:t>
            </a:r>
            <a:r>
              <a:rPr lang="en-US" sz="2000" dirty="0" smtClean="0"/>
              <a:t>copy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DDE (Dynamic Data Exchange)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FFFF00"/>
                </a:solidFill>
              </a:rPr>
              <a:t>File Mapping</a:t>
            </a:r>
            <a:endParaRPr lang="ru-RU" sz="20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</a:rPr>
              <a:t>П</a:t>
            </a:r>
            <a:r>
              <a:rPr lang="ru-RU" sz="1600" dirty="0" smtClean="0">
                <a:solidFill>
                  <a:schemeClr val="bg1"/>
                </a:solidFill>
              </a:rPr>
              <a:t>ространство </a:t>
            </a:r>
            <a:r>
              <a:rPr lang="ru-RU" sz="1600" dirty="0">
                <a:solidFill>
                  <a:schemeClr val="bg1"/>
                </a:solidFill>
              </a:rPr>
              <a:t>имен </a:t>
            </a:r>
            <a:r>
              <a:rPr lang="en-US" sz="1600" dirty="0" err="1" smtClean="0"/>
              <a:t>System.IO.MemoryMappedFiles</a:t>
            </a:r>
            <a:r>
              <a:rPr lang="ru-RU" sz="1600" dirty="0" smtClean="0"/>
              <a:t>)</a:t>
            </a:r>
            <a:endParaRPr lang="en-US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Mailslot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err="1" smtClean="0">
                <a:solidFill>
                  <a:srgbClr val="FFFF00"/>
                </a:solidFill>
              </a:rPr>
              <a:t>Mutex</a:t>
            </a:r>
            <a:endParaRPr lang="ru-RU" sz="2000" dirty="0">
              <a:solidFill>
                <a:srgbClr val="FFFF00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1600" dirty="0" smtClean="0">
                <a:solidFill>
                  <a:schemeClr val="bg1"/>
                </a:solidFill>
              </a:rPr>
              <a:t>Класс </a:t>
            </a:r>
            <a:r>
              <a:rPr lang="en-US" sz="1600" dirty="0" err="1" smtClean="0"/>
              <a:t>System.Threading.Mutex</a:t>
            </a:r>
            <a:r>
              <a:rPr lang="ru-RU" sz="1600" dirty="0" smtClean="0"/>
              <a:t>)</a:t>
            </a:r>
            <a:endParaRPr lang="en-US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Pipe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RPC (Remote Procedure Call)</a:t>
            </a:r>
          </a:p>
          <a:p>
            <a:pPr algn="ctr"/>
            <a:endParaRPr lang="en-US" sz="20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51145" y="44624"/>
            <a:ext cx="896969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>
                <a:solidFill>
                  <a:schemeClr val="bg1"/>
                </a:solidFill>
                <a:cs typeface="Times New Roman" pitchFamily="18" charset="0"/>
              </a:rPr>
              <a:t>Механизмы взаимодействия между </a:t>
            </a:r>
            <a:r>
              <a:rPr lang="ru-RU" sz="3200" b="1" dirty="0" smtClean="0">
                <a:solidFill>
                  <a:schemeClr val="bg1"/>
                </a:solidFill>
                <a:cs typeface="Times New Roman" pitchFamily="18" charset="0"/>
              </a:rPr>
              <a:t>процессами</a:t>
            </a:r>
            <a:r>
              <a:rPr lang="en-US" sz="3200" b="1" dirty="0" smtClean="0">
                <a:solidFill>
                  <a:schemeClr val="bg1"/>
                </a:solidFill>
                <a:cs typeface="Times New Roman" pitchFamily="18" charset="0"/>
              </a:rPr>
              <a:t/>
            </a:r>
            <a:br>
              <a:rPr lang="en-US" sz="3200" b="1" dirty="0" smtClean="0">
                <a:solidFill>
                  <a:schemeClr val="bg1"/>
                </a:solidFill>
                <a:cs typeface="Times New Roman" pitchFamily="18" charset="0"/>
              </a:rPr>
            </a:br>
            <a:r>
              <a:rPr lang="en-US" sz="3200" b="1" dirty="0" smtClean="0">
                <a:solidFill>
                  <a:schemeClr val="bg1"/>
                </a:solidFill>
                <a:cs typeface="Times New Roman" pitchFamily="18" charset="0"/>
              </a:rPr>
              <a:t>(Inter-process communication, IPC)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38478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2"/>
          <p:cNvSpPr>
            <a:spLocks noChangeArrowheads="1"/>
          </p:cNvSpPr>
          <p:nvPr/>
        </p:nvSpPr>
        <p:spPr bwMode="auto">
          <a:xfrm>
            <a:off x="2133600" y="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ru-RU" sz="2400" b="1" dirty="0" smtClean="0">
                <a:solidFill>
                  <a:srgbClr val="FFFFFF"/>
                </a:solidFill>
              </a:rPr>
              <a:t>Домашнее задание</a:t>
            </a:r>
            <a:endParaRPr lang="ru-RU" sz="2400" b="1" dirty="0">
              <a:solidFill>
                <a:srgbClr val="FFFFFF"/>
              </a:solidFill>
            </a:endParaRPr>
          </a:p>
        </p:txBody>
      </p:sp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152400" y="620688"/>
            <a:ext cx="88392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5877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35877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3587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i="1" dirty="0" smtClean="0">
                <a:solidFill>
                  <a:srgbClr val="FFFFFF"/>
                </a:solidFill>
                <a:cs typeface="Arial" charset="0"/>
              </a:rPr>
              <a:t>Создание </a:t>
            </a:r>
            <a:r>
              <a:rPr lang="ru-RU" i="1" dirty="0">
                <a:solidFill>
                  <a:srgbClr val="FFFFFF"/>
                </a:solidFill>
                <a:cs typeface="Arial" charset="0"/>
              </a:rPr>
              <a:t>класса </a:t>
            </a:r>
            <a:r>
              <a:rPr lang="en-US" i="1" dirty="0">
                <a:solidFill>
                  <a:srgbClr val="FFFFFF"/>
                </a:solidFill>
                <a:cs typeface="Arial" charset="0"/>
              </a:rPr>
              <a:t>“</a:t>
            </a:r>
            <a:r>
              <a:rPr lang="ru-RU" i="1" dirty="0">
                <a:solidFill>
                  <a:srgbClr val="FFFFFF"/>
                </a:solidFill>
                <a:cs typeface="Arial" charset="0"/>
              </a:rPr>
              <a:t>Секундомер</a:t>
            </a:r>
            <a:r>
              <a:rPr lang="en-US" i="1" dirty="0" smtClean="0">
                <a:solidFill>
                  <a:srgbClr val="FFFFFF"/>
                </a:solidFill>
                <a:cs typeface="Arial" charset="0"/>
              </a:rPr>
              <a:t>”.</a:t>
            </a:r>
            <a:endParaRPr lang="ru-RU" i="1" dirty="0" smtClean="0">
              <a:solidFill>
                <a:srgbClr val="FFFFFF"/>
              </a:solidFill>
              <a:cs typeface="Arial" charset="0"/>
            </a:endParaRPr>
          </a:p>
          <a:p>
            <a:pPr eaLnBrk="1" hangingPunct="1"/>
            <a:endParaRPr lang="ru-RU" i="1" dirty="0">
              <a:solidFill>
                <a:srgbClr val="FFFFFF"/>
              </a:solidFill>
              <a:cs typeface="Arial" charset="0"/>
            </a:endParaRPr>
          </a:p>
          <a:p>
            <a:pPr eaLnBrk="1" hangingPunct="1"/>
            <a:r>
              <a:rPr lang="ru-RU" i="1" dirty="0" smtClean="0">
                <a:solidFill>
                  <a:srgbClr val="FFFFFF"/>
                </a:solidFill>
                <a:cs typeface="Arial" charset="0"/>
              </a:rPr>
              <a:t>Смотрите текст задания в файле </a:t>
            </a:r>
            <a:r>
              <a:rPr lang="en-US" i="1" dirty="0" smtClean="0">
                <a:solidFill>
                  <a:srgbClr val="FFFFFF"/>
                </a:solidFill>
                <a:cs typeface="Arial" charset="0"/>
              </a:rPr>
              <a:t>gui-seconds-counter.docx</a:t>
            </a:r>
            <a:endParaRPr lang="en-US" i="1" dirty="0">
              <a:solidFill>
                <a:srgbClr val="FFFFFF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8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Процессы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1125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500" dirty="0" smtClean="0"/>
              <a:t>При запуске программы </a:t>
            </a:r>
            <a:r>
              <a:rPr lang="en-US" sz="2500" dirty="0" smtClean="0"/>
              <a:t>Windows </a:t>
            </a:r>
            <a:r>
              <a:rPr lang="ru-RU" sz="2500" dirty="0" smtClean="0"/>
              <a:t>создает новый процесс: «контейнер» для исполняемого кода программы и её данных. У каждого процесса свое адресное пространство что гарантирует их независимость друг от друга. Процессы имеют приоритет в соответствии с которым им предоставляется процессорное время. Также для каждого процесса создается свой блок с переменными окружения.</a:t>
            </a:r>
          </a:p>
          <a:p>
            <a:pPr marL="0" indent="0">
              <a:buNone/>
            </a:pPr>
            <a:endParaRPr lang="ru-RU" sz="2500" dirty="0"/>
          </a:p>
          <a:p>
            <a:pPr marL="0" indent="0">
              <a:buNone/>
            </a:pPr>
            <a:r>
              <a:rPr lang="ru-RU" sz="2500" dirty="0" smtClean="0"/>
              <a:t>Для работы с процессами в </a:t>
            </a:r>
            <a:r>
              <a:rPr lang="en-US" sz="2500" dirty="0" smtClean="0"/>
              <a:t>.NET </a:t>
            </a:r>
            <a:r>
              <a:rPr lang="ru-RU" sz="2500" dirty="0" smtClean="0"/>
              <a:t>используется класс </a:t>
            </a:r>
            <a:r>
              <a:rPr lang="en-US" sz="2500" dirty="0" err="1" smtClean="0"/>
              <a:t>System.Diagnostics.Process</a:t>
            </a:r>
            <a:endParaRPr lang="en-US" sz="2500" dirty="0" smtClean="0"/>
          </a:p>
          <a:p>
            <a:pPr marL="0" indent="0">
              <a:buNone/>
            </a:pPr>
            <a:endParaRPr lang="en-US" sz="2500" dirty="0">
              <a:solidFill>
                <a:srgbClr val="FFC000"/>
              </a:solidFill>
              <a:sym typeface="Wingdings"/>
            </a:endParaRPr>
          </a:p>
          <a:p>
            <a:pPr marL="0" indent="0">
              <a:buNone/>
            </a:pPr>
            <a:r>
              <a:rPr lang="ru-RU" sz="2500" dirty="0" smtClean="0">
                <a:solidFill>
                  <a:srgbClr val="FFC000"/>
                </a:solidFill>
                <a:sym typeface="Wingdings"/>
              </a:rPr>
              <a:t></a:t>
            </a:r>
            <a:r>
              <a:rPr lang="ru-RU" sz="2500" dirty="0" smtClean="0">
                <a:sym typeface="Wingdings"/>
              </a:rPr>
              <a:t> </a:t>
            </a:r>
            <a:r>
              <a:rPr lang="ru-RU" sz="2500" dirty="0"/>
              <a:t>См. пример </a:t>
            </a:r>
            <a:r>
              <a:rPr lang="en-US" sz="2500" dirty="0" smtClean="0"/>
              <a:t>L08-S01-Processes</a:t>
            </a:r>
            <a:r>
              <a:rPr lang="ru-RU" sz="2500" dirty="0" smtClean="0"/>
              <a:t>\</a:t>
            </a:r>
            <a:r>
              <a:rPr lang="en-US" sz="2500" dirty="0" err="1" smtClean="0"/>
              <a:t>ProcessesDemo</a:t>
            </a: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318050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Процессы. Запуск нового.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19256" cy="5040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Метод </a:t>
            </a:r>
            <a:r>
              <a:rPr lang="en-US" sz="2000" dirty="0" err="1" smtClean="0"/>
              <a:t>Process.Start</a:t>
            </a:r>
            <a:r>
              <a:rPr lang="ru-RU" sz="2000" dirty="0" smtClean="0"/>
              <a:t>(путь)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1556792"/>
            <a:ext cx="8219256" cy="193899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Запускаем программу 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notepad.exe.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Т.к. путь неполный, то Windows будет искать exe файл используя переменную окружения PATH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Process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.Start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"notepad.exe"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Если полный путь известен, то можно запускать используя полный путь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Запускаем 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IL Disassembler </a:t>
            </a:r>
            <a:r>
              <a:rPr lang="ru-RU" sz="1200" dirty="0">
                <a:solidFill>
                  <a:srgbClr val="008000"/>
                </a:solidFill>
                <a:latin typeface="Consolas"/>
              </a:rPr>
              <a:t>из </a:t>
            </a:r>
            <a:r>
              <a:rPr lang="en-US" sz="1200" dirty="0">
                <a:solidFill>
                  <a:srgbClr val="008000"/>
                </a:solidFill>
                <a:latin typeface="Consolas"/>
              </a:rPr>
              <a:t>Windows SDK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programFiles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.GetFolderPath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2B91AF"/>
                </a:solidFill>
                <a:latin typeface="Consolas"/>
              </a:rPr>
              <a:t>Environment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.</a:t>
            </a:r>
            <a:r>
              <a:rPr lang="en-US" sz="1200" dirty="0">
                <a:solidFill>
                  <a:srgbClr val="2B91AF"/>
                </a:solidFill>
                <a:latin typeface="Consolas"/>
              </a:rPr>
              <a:t>SpecialFolder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.ProgramFilesX86);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ildasm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Path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.Combine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programFiles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,</a:t>
            </a:r>
            <a:endParaRPr lang="ru-RU" sz="1200" dirty="0" smtClean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                        </a:t>
            </a:r>
            <a:r>
              <a:rPr lang="en-US" sz="1200" dirty="0" smtClean="0">
                <a:solidFill>
                  <a:srgbClr val="A31515"/>
                </a:solidFill>
                <a:latin typeface="Consolas"/>
              </a:rPr>
              <a:t>@"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Microsoft SDKs\Windows\v7.0A\Bin\NETFX 4.0 </a:t>
            </a:r>
            <a:r>
              <a:rPr lang="en-US" sz="1200" dirty="0" smtClean="0">
                <a:solidFill>
                  <a:srgbClr val="A31515"/>
                </a:solidFill>
                <a:latin typeface="Consolas"/>
              </a:rPr>
              <a:t>Tools\ildasm.exe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Process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.Start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ildasm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0128" y="3501008"/>
            <a:ext cx="8226328" cy="4034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dirty="0" smtClean="0"/>
              <a:t>Метод </a:t>
            </a:r>
            <a:r>
              <a:rPr lang="en-US" sz="2000" dirty="0" err="1" smtClean="0"/>
              <a:t>Process.Start</a:t>
            </a:r>
            <a:r>
              <a:rPr lang="en-US" sz="2000" dirty="0" smtClean="0"/>
              <a:t>(</a:t>
            </a:r>
            <a:r>
              <a:rPr lang="ru-RU" sz="2000" dirty="0"/>
              <a:t>путь, командная строка)</a:t>
            </a:r>
            <a:endParaRPr lang="ru-RU" sz="20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457200" y="3933056"/>
            <a:ext cx="8222528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Запускаем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процесс командной строки</a:t>
            </a:r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и передаем ему</a:t>
            </a:r>
          </a:p>
          <a:p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//    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аргумент</a:t>
            </a:r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 /k </a:t>
            </a:r>
            <a:r>
              <a:rPr lang="en-US" sz="1200" dirty="0" err="1" smtClean="0">
                <a:solidFill>
                  <a:srgbClr val="008000"/>
                </a:solidFill>
                <a:latin typeface="Consolas"/>
              </a:rPr>
              <a:t>ver</a:t>
            </a:r>
            <a:endParaRPr lang="en-US" sz="1200" dirty="0" smtClean="0">
              <a:solidFill>
                <a:srgbClr val="008000"/>
              </a:solidFill>
              <a:latin typeface="Consolas"/>
            </a:endParaRPr>
          </a:p>
          <a:p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Это означает выполнить команду </a:t>
            </a:r>
            <a:r>
              <a:rPr lang="en-US" sz="1200" dirty="0" err="1" smtClean="0">
                <a:solidFill>
                  <a:srgbClr val="008000"/>
                </a:solidFill>
                <a:latin typeface="Consolas"/>
              </a:rPr>
              <a:t>ver</a:t>
            </a:r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и оставить окно открытым</a:t>
            </a:r>
            <a:endParaRPr lang="ru-RU" sz="1200" dirty="0" smtClean="0">
              <a:solidFill>
                <a:srgbClr val="2B91AF"/>
              </a:solidFill>
              <a:latin typeface="Consolas"/>
            </a:endParaRPr>
          </a:p>
          <a:p>
            <a:r>
              <a:rPr lang="en-US" sz="1200" dirty="0" err="1" smtClean="0">
                <a:solidFill>
                  <a:srgbClr val="2B91AF"/>
                </a:solidFill>
                <a:latin typeface="Consolas"/>
              </a:rPr>
              <a:t>Process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.Start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"cmd.exe"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"/k </a:t>
            </a:r>
            <a:r>
              <a:rPr lang="en-US" sz="1200" dirty="0" err="1" smtClean="0">
                <a:solidFill>
                  <a:srgbClr val="A31515"/>
                </a:solidFill>
                <a:latin typeface="Consolas"/>
              </a:rPr>
              <a:t>ver</a:t>
            </a:r>
            <a:r>
              <a:rPr lang="en-US" sz="12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67544" y="4825751"/>
            <a:ext cx="8226328" cy="4034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dirty="0"/>
              <a:t>Метод </a:t>
            </a:r>
            <a:r>
              <a:rPr lang="en-US" sz="2000" dirty="0" err="1"/>
              <a:t>Process.Start</a:t>
            </a:r>
            <a:r>
              <a:rPr lang="en-US" sz="2000" dirty="0"/>
              <a:t>(</a:t>
            </a:r>
            <a:r>
              <a:rPr lang="en-US" sz="2000" dirty="0" err="1"/>
              <a:t>ProcessStartInfo</a:t>
            </a:r>
            <a:r>
              <a:rPr lang="ru-RU" sz="2000" dirty="0" smtClean="0"/>
              <a:t>)</a:t>
            </a:r>
          </a:p>
        </p:txBody>
      </p:sp>
      <p:sp>
        <p:nvSpPr>
          <p:cNvPr id="10" name="Rectangle 9"/>
          <p:cNvSpPr/>
          <p:nvPr/>
        </p:nvSpPr>
        <p:spPr>
          <a:xfrm>
            <a:off x="474616" y="5221649"/>
            <a:ext cx="8222528" cy="101566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ProcessStartInfo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startInfo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ProcessStartInfo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200" dirty="0" err="1">
                <a:solidFill>
                  <a:prstClr val="black"/>
                </a:solidFill>
                <a:latin typeface="Consolas"/>
              </a:rPr>
              <a:t>startInfo.FileName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"iexplore.exe"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 err="1">
                <a:solidFill>
                  <a:prstClr val="black"/>
                </a:solidFill>
                <a:latin typeface="Consolas"/>
              </a:rPr>
              <a:t>startInfo.Arguments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"http://www.wolframalpha.com/input/?i=Jurassic+Period&amp;lk=3"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 err="1">
                <a:solidFill>
                  <a:prstClr val="black"/>
                </a:solidFill>
                <a:latin typeface="Consolas"/>
              </a:rPr>
              <a:t>startInfo.WindowStyle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ProcessWindowStyle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.Maximized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Process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.Start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startInfo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sz="12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27753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/>
              <a:t>Запуск процесса с помощью </a:t>
            </a:r>
            <a:r>
              <a:rPr lang="en-US" sz="3600" dirty="0" smtClean="0"/>
              <a:t>ProcessStartInfo</a:t>
            </a:r>
            <a:r>
              <a:rPr lang="ru-RU" sz="3600" dirty="0" smtClean="0"/>
              <a:t>.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7486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 smtClean="0"/>
              <a:t>Класс </a:t>
            </a:r>
            <a:r>
              <a:rPr lang="en-US" sz="1800" dirty="0" smtClean="0"/>
              <a:t>ProcessStartInfo </a:t>
            </a:r>
            <a:r>
              <a:rPr lang="ru-RU" sz="1800" dirty="0" smtClean="0"/>
              <a:t>позволяет указать дополнительные параметры запускаемого приложения:</a:t>
            </a:r>
            <a:endParaRPr lang="en-US" sz="1800" dirty="0"/>
          </a:p>
        </p:txBody>
      </p:sp>
      <p:graphicFrame>
        <p:nvGraphicFramePr>
          <p:cNvPr id="4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080017"/>
              </p:ext>
            </p:extLst>
          </p:nvPr>
        </p:nvGraphicFramePr>
        <p:xfrm>
          <a:off x="575556" y="2089447"/>
          <a:ext cx="7992888" cy="439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4745"/>
                <a:gridCol w="5208143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Свойство(а)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12361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FileName</a:t>
                      </a:r>
                      <a:endParaRPr lang="en-US" sz="18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Путь к запускаемому файлу.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361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Arguments</a:t>
                      </a:r>
                      <a:endParaRPr lang="en-US" sz="18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Аргументы командной строки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361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Domain</a:t>
                      </a:r>
                      <a:endParaRPr lang="en-US" sz="180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Домен пользователя, его имя (логин) и пароль. Используется для запуска приложений от имени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другой учетной записи.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147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UserName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2361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Password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WindowStyle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Вид главного окна после запуска (обычное,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минимизированное или максимизированное)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WorkingDirectory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«Текущий» каталог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для нового приложения. Требуется для некоторых программ, которые зависят от текущего каталога.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Verb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Глагол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.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По умолчанию 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“open”.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Другие глаголы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: “edit”, “print”, “</a:t>
                      </a:r>
                      <a:r>
                        <a:rPr lang="en-US" baseline="0" dirty="0" err="1" smtClean="0">
                          <a:solidFill>
                            <a:srgbClr val="002060"/>
                          </a:solidFill>
                        </a:rPr>
                        <a:t>runas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”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 т.п.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753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/>
              <a:t>Запуск процесса с повышенными </a:t>
            </a:r>
            <a:r>
              <a:rPr lang="en-US" sz="3600" dirty="0" smtClean="0"/>
              <a:t>(elevated) </a:t>
            </a:r>
            <a:r>
              <a:rPr lang="ru-RU" sz="3600" dirty="0" smtClean="0"/>
              <a:t>привилегиями</a:t>
            </a:r>
            <a:endParaRPr lang="ru-R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48880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Если у вас </a:t>
            </a:r>
            <a:r>
              <a:rPr lang="en-US" dirty="0" smtClean="0"/>
              <a:t>Windows Vista/7/8 </a:t>
            </a:r>
            <a:r>
              <a:rPr lang="ru-RU" dirty="0" smtClean="0"/>
              <a:t>где используется </a:t>
            </a:r>
            <a:r>
              <a:rPr lang="ru-RU" dirty="0"/>
              <a:t>контроль учётных </a:t>
            </a:r>
            <a:r>
              <a:rPr lang="ru-RU" dirty="0" smtClean="0"/>
              <a:t>записей (</a:t>
            </a:r>
            <a:r>
              <a:rPr lang="en-US" dirty="0" smtClean="0"/>
              <a:t>UAC) </a:t>
            </a:r>
            <a:r>
              <a:rPr lang="ru-RU" dirty="0" smtClean="0"/>
              <a:t>и вам необходимо запустить процесс с </a:t>
            </a:r>
            <a:r>
              <a:rPr lang="en-US" dirty="0" smtClean="0"/>
              <a:t>elevated </a:t>
            </a:r>
            <a:r>
              <a:rPr lang="ru-RU" dirty="0" smtClean="0"/>
              <a:t>привилегиями, то используйте следующий код: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457200" y="4365104"/>
            <a:ext cx="8219256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2B91AF"/>
                </a:solidFill>
                <a:latin typeface="Consolas"/>
              </a:rPr>
              <a:t>ProcessStartInfo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startInfo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ProcessStartInfo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 err="1">
                <a:solidFill>
                  <a:prstClr val="black"/>
                </a:solidFill>
                <a:latin typeface="Consolas"/>
              </a:rPr>
              <a:t>startInfo.FileName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"cmd.exe"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 err="1" smtClean="0">
                <a:solidFill>
                  <a:prstClr val="black"/>
                </a:solidFill>
                <a:latin typeface="Consolas"/>
              </a:rPr>
              <a:t>startInfo.Verb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 err="1" smtClean="0">
                <a:solidFill>
                  <a:srgbClr val="A31515"/>
                </a:solidFill>
                <a:latin typeface="Consolas"/>
              </a:rPr>
              <a:t>runas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  <a:r>
              <a:rPr lang="ru-RU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ru-RU" dirty="0">
                <a:solidFill>
                  <a:srgbClr val="008000"/>
                </a:solidFill>
                <a:latin typeface="Consolas"/>
              </a:rPr>
              <a:t>// Глагол </a:t>
            </a:r>
            <a:r>
              <a:rPr lang="en-US" dirty="0" err="1" smtClean="0">
                <a:solidFill>
                  <a:srgbClr val="008000"/>
                </a:solidFill>
                <a:latin typeface="Consolas"/>
              </a:rPr>
              <a:t>runas</a:t>
            </a:r>
            <a:r>
              <a:rPr lang="ru-RU" dirty="0" smtClean="0">
                <a:solidFill>
                  <a:srgbClr val="008000"/>
                </a:solidFill>
                <a:latin typeface="Consolas"/>
              </a:rPr>
              <a:t>!</a:t>
            </a:r>
            <a:endParaRPr lang="en-US" dirty="0" smtClean="0">
              <a:solidFill>
                <a:prstClr val="black"/>
              </a:solidFill>
              <a:latin typeface="Consolas"/>
            </a:endParaRPr>
          </a:p>
          <a:p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Process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.Start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startInfo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197790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«Запуск» обычных файлов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4482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Класс </a:t>
            </a:r>
            <a:r>
              <a:rPr lang="en-US" dirty="0" smtClean="0"/>
              <a:t>Process </a:t>
            </a:r>
            <a:r>
              <a:rPr lang="ru-RU" dirty="0" smtClean="0"/>
              <a:t>позволяет «запускать» обычные файлы. В этом случае запускается программа ассоциированная с этим расширением и открывает указанный файл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r>
              <a:rPr lang="ru-RU" dirty="0" smtClean="0"/>
              <a:t>Аналогично можно запускать ярлыки («*</a:t>
            </a:r>
            <a:r>
              <a:rPr lang="en-US" dirty="0" smtClean="0"/>
              <a:t>.</a:t>
            </a:r>
            <a:r>
              <a:rPr lang="en-US" dirty="0" err="1" smtClean="0"/>
              <a:t>lnk</a:t>
            </a:r>
            <a:r>
              <a:rPr lang="ru-RU" dirty="0" smtClean="0"/>
              <a:t>»).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3826783"/>
            <a:ext cx="8219256" cy="230832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rgbClr val="008000"/>
                </a:solidFill>
                <a:latin typeface="Consolas"/>
              </a:rPr>
              <a:t>// Запуск программы ассоциированной с расширением jpg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 err="1">
                <a:solidFill>
                  <a:srgbClr val="2B91AF"/>
                </a:solidFill>
                <a:latin typeface="Consolas"/>
              </a:rPr>
              <a:t>Process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.Start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@"C:\Windows\Web\Wallpaper\Windows\img0.jpg"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>
                <a:solidFill>
                  <a:srgbClr val="008000"/>
                </a:solidFill>
                <a:latin typeface="Consolas"/>
              </a:rPr>
              <a:t>// Запуск браузера по умолчанию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 err="1">
                <a:solidFill>
                  <a:srgbClr val="2B91AF"/>
                </a:solidFill>
                <a:latin typeface="Consolas"/>
              </a:rPr>
              <a:t>Process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.Start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"http://tut.by"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>
                <a:solidFill>
                  <a:srgbClr val="008000"/>
                </a:solidFill>
                <a:latin typeface="Consolas"/>
              </a:rPr>
              <a:t>// Запуск почтового клиента по умолчанию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r>
              <a:rPr lang="en-US" sz="1600" dirty="0" err="1">
                <a:solidFill>
                  <a:srgbClr val="2B91AF"/>
                </a:solidFill>
                <a:latin typeface="Consolas"/>
              </a:rPr>
              <a:t>Process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.Start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"mailto:inbox@example.com"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ru-RU" sz="16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72917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bel-hard-training</Template>
  <TotalTime>0</TotalTime>
  <Words>2820</Words>
  <Application>Microsoft Office PowerPoint</Application>
  <PresentationFormat>On-screen Show (4:3)</PresentationFormat>
  <Paragraphs>593</Paragraphs>
  <Slides>45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45</vt:i4>
      </vt:variant>
    </vt:vector>
  </HeadingPairs>
  <TitlesOfParts>
    <vt:vector size="47" baseType="lpstr">
      <vt:lpstr>bel-hard-training</vt:lpstr>
      <vt:lpstr>Office Theme</vt:lpstr>
      <vt:lpstr>PowerPoint Presentation</vt:lpstr>
      <vt:lpstr>Литература</vt:lpstr>
      <vt:lpstr>Материалы для обучения</vt:lpstr>
      <vt:lpstr>Термины</vt:lpstr>
      <vt:lpstr>Процессы</vt:lpstr>
      <vt:lpstr>Процессы. Запуск нового.</vt:lpstr>
      <vt:lpstr>Запуск процесса с помощью ProcessStartInfo.</vt:lpstr>
      <vt:lpstr>Запуск процесса с повышенными (elevated) привилегиями</vt:lpstr>
      <vt:lpstr>«Запуск» обычных файлов</vt:lpstr>
      <vt:lpstr>Получение информации о запущенных процессах</vt:lpstr>
      <vt:lpstr>Поля класса Process</vt:lpstr>
      <vt:lpstr>Процессы. Демонстрация  Пример L08-S01-Processes</vt:lpstr>
      <vt:lpstr>Потоки</vt:lpstr>
      <vt:lpstr>Зачем нужна многопоточность?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Локальные данные потока (Thread Local Storage)</vt:lpstr>
      <vt:lpstr>TLS: Пример №1.</vt:lpstr>
      <vt:lpstr>TLS: Пример №2.</vt:lpstr>
      <vt:lpstr>Потоки и обработка исключений</vt:lpstr>
      <vt:lpstr>Потоки и обработка исключений: событие UnhandledException класса AppDomain</vt:lpstr>
      <vt:lpstr>Многопоточность и GUI приложения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Анти-паттерны для lock</vt:lpstr>
      <vt:lpstr>Почему опасно использовать Thread.Abort()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NuGet пакет Microsoft.Bcl.Immutable</vt:lpstr>
      <vt:lpstr>PowerPoint Presentation</vt:lpstr>
      <vt:lpstr>PowerPoint Presentation</vt:lpstr>
      <vt:lpstr>C# 6. await in try/catch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2012-08-26T19:53:05Z</dcterms:created>
  <dcterms:modified xsi:type="dcterms:W3CDTF">2015-05-01T17:37:52Z</dcterms:modified>
</cp:coreProperties>
</file>