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sldIdLst>
    <p:sldId id="257" r:id="rId2"/>
    <p:sldId id="294" r:id="rId3"/>
    <p:sldId id="259" r:id="rId4"/>
    <p:sldId id="261" r:id="rId5"/>
    <p:sldId id="262" r:id="rId6"/>
    <p:sldId id="290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6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6" r:id="rId29"/>
    <p:sldId id="287" r:id="rId30"/>
    <p:sldId id="288" r:id="rId31"/>
    <p:sldId id="289" r:id="rId32"/>
    <p:sldId id="291" r:id="rId33"/>
    <p:sldId id="292" r:id="rId34"/>
    <p:sldId id="295" r:id="rId35"/>
    <p:sldId id="293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8690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450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40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751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7854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366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md.Connection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.ParameterName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prmGrade.Value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8.0;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DbType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md.Parameters.Add(prm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 smtClean="0">
                <a:solidFill>
                  <a:schemeClr val="bg1"/>
                </a:solidFill>
                <a:cs typeface="Times New Roman" pitchFamily="18" charset="0"/>
              </a:rPr>
              <a:t>SqlCommand.Parameters</a:t>
            </a:r>
            <a:r>
              <a:rPr lang="en-US" sz="1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</a:t>
            </a:r>
            <a:r>
              <a:rPr lang="ru-RU" sz="1400" dirty="0" smtClean="0">
                <a:solidFill>
                  <a:schemeClr val="bg1"/>
                </a:solidFill>
              </a:rPr>
              <a:t>().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Ридеры </a:t>
            </a:r>
            <a:r>
              <a:rPr lang="ru-RU" sz="1400" dirty="0">
                <a:solidFill>
                  <a:schemeClr val="bg1"/>
                </a:solidFill>
              </a:rPr>
              <a:t>позволяют перемещаться по данным набора строго последовательно и в одном направлении – от начала к концу</a:t>
            </a:r>
            <a:r>
              <a:rPr lang="ru-RU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Данные</a:t>
            </a:r>
            <a:r>
              <a:rPr lang="ru-RU" sz="1400" dirty="0">
                <a:solidFill>
                  <a:schemeClr val="bg1"/>
                </a:solidFill>
              </a:rPr>
              <a:t>, полученные при помощи ридера, доступны только для чтения</a:t>
            </a:r>
            <a:r>
              <a:rPr lang="ru-RU" sz="1400" dirty="0" smtClean="0">
                <a:solidFill>
                  <a:schemeClr val="bg1"/>
                </a:solidFill>
              </a:rPr>
              <a:t>. На </a:t>
            </a:r>
            <a:r>
              <a:rPr lang="ru-RU" sz="1400" dirty="0">
                <a:solidFill>
                  <a:schemeClr val="bg1"/>
                </a:solidFill>
              </a:rPr>
              <a:t>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</a:t>
            </a:r>
            <a:r>
              <a:rPr lang="ru-RU" sz="1400" dirty="0" smtClean="0">
                <a:solidFill>
                  <a:schemeClr val="bg1"/>
                </a:solidFill>
              </a:rPr>
              <a:t>. После завершения чтения </a:t>
            </a:r>
            <a:r>
              <a:rPr lang="en-US" sz="1400" dirty="0" smtClean="0">
                <a:solidFill>
                  <a:schemeClr val="bg1"/>
                </a:solidFill>
              </a:rPr>
              <a:t>reader </a:t>
            </a:r>
            <a:r>
              <a:rPr lang="ru-RU" sz="1400" dirty="0" smtClean="0">
                <a:solidFill>
                  <a:schemeClr val="bg1"/>
                </a:solidFill>
              </a:rPr>
              <a:t>требуется закрыть!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758295"/>
            <a:ext cx="8839200" cy="22467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Name"],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09120"/>
            <a:ext cx="8839200" cy="23391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grade{1}",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620688"/>
            <a:ext cx="8839200" cy="19389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.GetString(nameIndex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.GetFloat(gradeIndex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87172"/>
              </p:ext>
            </p:extLst>
          </p:nvPr>
        </p:nvGraphicFramePr>
        <p:xfrm>
          <a:off x="251520" y="3152775"/>
          <a:ext cx="8740080" cy="192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291808"/>
              </a:tblGrid>
              <a:tr h="215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07504" y="4196695"/>
            <a:ext cx="8839200" cy="24006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… 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          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Открываем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</a:t>
            </a:r>
            <a:r>
              <a:rPr lang="ru-RU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"UpdateStudents";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.CommandType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CommandType.StoredProcedure;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("@ID", SqlDbType.Int);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Задаем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.ExecuteNonQuery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("{0} rows changed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.SelectCommand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.Fill(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354489"/>
            <a:ext cx="8839200" cy="590931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using 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(/*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Строка подключения*/))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sqlConn.Open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"SELECT * FROM Students";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dataAdapter.SelectCommand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"INSERT INTO Students(Name, Grade) VALUES (@name,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dataAdapter.InsertCommand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"DELETE FROM Students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dataAdapter.DeleteCommand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"UPDATE Students SET Name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Grade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dataAdapter.UpdateCommand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dataAdapter.Fill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pitchFamily="34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БД</a:t>
            </a:r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</a:t>
            </a:r>
            <a:r>
              <a:rPr lang="en-US" dirty="0" err="1" smtClean="0">
                <a:hlinkClick r:id="rId2"/>
              </a:rPr>
              <a:t>h</a:t>
            </a:r>
            <a:r>
              <a:rPr lang="en-US" dirty="0" err="1" smtClean="0"/>
              <a:t>ibernate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Три режима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Database first</a:t>
            </a:r>
          </a:p>
          <a:p>
            <a:pPr lvl="1"/>
            <a:r>
              <a:rPr lang="ru-RU" dirty="0" smtClean="0"/>
              <a:t>Сначала создаем БД, затем на её основе создаем модель и код</a:t>
            </a:r>
          </a:p>
          <a:p>
            <a:r>
              <a:rPr lang="en-US" dirty="0" smtClean="0"/>
              <a:t>Model first</a:t>
            </a:r>
          </a:p>
          <a:p>
            <a:pPr lvl="1"/>
            <a:r>
              <a:rPr lang="ru-RU" dirty="0" smtClean="0"/>
              <a:t>Создаем модель в дизайнере </a:t>
            </a:r>
            <a:r>
              <a:rPr lang="en-US" dirty="0" smtClean="0"/>
              <a:t>Visual Studio </a:t>
            </a:r>
            <a:r>
              <a:rPr lang="ru-RU" dirty="0" smtClean="0"/>
              <a:t>или в текстовом редакторе. И уже на основе модели создаем базу данных и код</a:t>
            </a:r>
          </a:p>
          <a:p>
            <a:r>
              <a:rPr lang="en-US" dirty="0" smtClean="0"/>
              <a:t>Code first</a:t>
            </a:r>
          </a:p>
          <a:p>
            <a:pPr lvl="1"/>
            <a:r>
              <a:rPr lang="ru-RU" dirty="0" smtClean="0"/>
              <a:t>Программист пишет </a:t>
            </a:r>
            <a:r>
              <a:rPr lang="en-US" dirty="0" smtClean="0"/>
              <a:t>POCO</a:t>
            </a:r>
            <a:r>
              <a:rPr lang="ru-RU" dirty="0" smtClean="0"/>
              <a:t>-</a:t>
            </a:r>
            <a:r>
              <a:rPr lang="ru-RU" dirty="0"/>
              <a:t> классы</a:t>
            </a:r>
            <a:r>
              <a:rPr lang="ru-RU" dirty="0" smtClean="0"/>
              <a:t> (</a:t>
            </a:r>
            <a:r>
              <a:rPr lang="en-US" dirty="0" smtClean="0"/>
              <a:t>Plain Old CLR Objects)</a:t>
            </a:r>
            <a:r>
              <a:rPr lang="ru-RU" dirty="0" smtClean="0"/>
              <a:t> на основе</a:t>
            </a:r>
            <a:r>
              <a:rPr lang="en-US" dirty="0" smtClean="0"/>
              <a:t> </a:t>
            </a:r>
            <a:r>
              <a:rPr lang="ru-RU" dirty="0" smtClean="0"/>
              <a:t>которых генерируется модель и база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pPr lvl="1"/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2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  <a:r>
              <a:rPr lang="ru-RU" dirty="0" smtClean="0"/>
              <a:t>! (включая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</a:t>
            </a:r>
            <a:r>
              <a:rPr lang="ru-RU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и/или хранимые процедуры</a:t>
            </a:r>
            <a:endParaRPr lang="en-US" dirty="0" smtClean="0"/>
          </a:p>
          <a:p>
            <a:pPr lvl="2"/>
            <a:r>
              <a:rPr lang="ru-RU" dirty="0" smtClean="0"/>
              <a:t>Продуманная система прав</a:t>
            </a:r>
            <a:endParaRPr lang="en-US" dirty="0" smtClean="0"/>
          </a:p>
          <a:p>
            <a:r>
              <a:rPr lang="ru-RU" dirty="0" smtClean="0"/>
              <a:t>Не подключайтесь из программы к БД под учетной записью админстратора (</a:t>
            </a:r>
            <a:r>
              <a:rPr lang="en-US" dirty="0" err="1" smtClean="0"/>
              <a:t>sa</a:t>
            </a:r>
            <a:r>
              <a:rPr lang="en-US" dirty="0" smtClean="0"/>
              <a:t>) </a:t>
            </a:r>
            <a:r>
              <a:rPr lang="ru-RU" smtClean="0"/>
              <a:t>или </a:t>
            </a:r>
            <a:r>
              <a:rPr lang="ru-RU" dirty="0" smtClean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0337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9350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44871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546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2242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22955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4180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65145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7988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61142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Шаг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4213</Words>
  <Application>Microsoft Office PowerPoint</Application>
  <PresentationFormat>On-screen Show (4:3)</PresentationFormat>
  <Paragraphs>822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bel-hard-training</vt:lpstr>
      <vt:lpstr>PowerPoint Presentation</vt:lpstr>
      <vt:lpstr>Материалы для обучения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PowerPoint Presentation</vt:lpstr>
      <vt:lpstr>EF: Три режима работы</vt:lpstr>
      <vt:lpstr>Безопасность 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2013-10-22T15:39:55Z</dcterms:modified>
</cp:coreProperties>
</file>