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76" r:id="rId4"/>
    <p:sldId id="286" r:id="rId5"/>
    <p:sldId id="293" r:id="rId6"/>
    <p:sldId id="308" r:id="rId7"/>
    <p:sldId id="260" r:id="rId8"/>
    <p:sldId id="305" r:id="rId9"/>
    <p:sldId id="306" r:id="rId10"/>
    <p:sldId id="261" r:id="rId11"/>
    <p:sldId id="294" r:id="rId12"/>
    <p:sldId id="262" r:id="rId13"/>
    <p:sldId id="283" r:id="rId14"/>
    <p:sldId id="309" r:id="rId15"/>
    <p:sldId id="310" r:id="rId16"/>
    <p:sldId id="311" r:id="rId17"/>
    <p:sldId id="313" r:id="rId18"/>
    <p:sldId id="263" r:id="rId19"/>
    <p:sldId id="299" r:id="rId20"/>
    <p:sldId id="300" r:id="rId21"/>
    <p:sldId id="301" r:id="rId22"/>
    <p:sldId id="312" r:id="rId23"/>
    <p:sldId id="295" r:id="rId24"/>
    <p:sldId id="296" r:id="rId25"/>
    <p:sldId id="314" r:id="rId26"/>
    <p:sldId id="315" r:id="rId27"/>
    <p:sldId id="275" r:id="rId28"/>
    <p:sldId id="264" r:id="rId29"/>
    <p:sldId id="321" r:id="rId30"/>
    <p:sldId id="316" r:id="rId31"/>
    <p:sldId id="288" r:id="rId32"/>
    <p:sldId id="289" r:id="rId33"/>
    <p:sldId id="265" r:id="rId34"/>
    <p:sldId id="291" r:id="rId35"/>
    <p:sldId id="302" r:id="rId36"/>
    <p:sldId id="266" r:id="rId37"/>
    <p:sldId id="267" r:id="rId38"/>
    <p:sldId id="268" r:id="rId39"/>
    <p:sldId id="287" r:id="rId40"/>
    <p:sldId id="317" r:id="rId41"/>
    <p:sldId id="278" r:id="rId42"/>
    <p:sldId id="320" r:id="rId43"/>
    <p:sldId id="298" r:id="rId44"/>
    <p:sldId id="297" r:id="rId45"/>
    <p:sldId id="303" r:id="rId46"/>
    <p:sldId id="271" r:id="rId47"/>
    <p:sldId id="30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50" autoAdjust="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3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7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51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7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44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3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0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8/25/2015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2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Пример для 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67644" y="1052736"/>
            <a:ext cx="6408712" cy="22929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1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dir.CreateSubdirectory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temp directory."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67644" y="3933056"/>
            <a:ext cx="6408712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temp directory."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942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Шаблон </a:t>
            </a:r>
            <a:r>
              <a:rPr lang="ru-RU" dirty="0" smtClean="0">
                <a:solidFill>
                  <a:schemeClr val="bg1"/>
                </a:solidFill>
              </a:rPr>
              <a:t>поиска (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earch pattern)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 поиске файлов/каталогов на диске иногда требуется получить только те имя которых удовлетворяет опред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ru-RU" dirty="0" smtClean="0">
                <a:solidFill>
                  <a:schemeClr val="bg1"/>
                </a:solidFill>
              </a:rPr>
              <a:t>ленному шаблону.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используются те же шаблоны что и командной строке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*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любое количество любых символов.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?</a:t>
            </a:r>
            <a:r>
              <a:rPr lang="ru-RU" dirty="0" smtClean="0">
                <a:solidFill>
                  <a:schemeClr val="bg1"/>
                </a:solidFill>
              </a:rPr>
              <a:t> –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один любой символ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Примеры шаблонов:</a:t>
            </a:r>
          </a:p>
          <a:p>
            <a:r>
              <a:rPr lang="en-US" dirty="0">
                <a:solidFill>
                  <a:schemeClr val="bg1"/>
                </a:solidFill>
              </a:rPr>
              <a:t>*.* </a:t>
            </a:r>
            <a:r>
              <a:rPr lang="ru-RU" dirty="0" smtClean="0">
                <a:solidFill>
                  <a:schemeClr val="bg1"/>
                </a:solidFill>
              </a:rPr>
              <a:t>- любой </a:t>
            </a:r>
            <a:r>
              <a:rPr lang="ru-RU" dirty="0">
                <a:solidFill>
                  <a:schemeClr val="bg1"/>
                </a:solidFill>
              </a:rPr>
              <a:t>файл с любым расширением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*.txt </a:t>
            </a:r>
            <a:r>
              <a:rPr lang="ru-RU" dirty="0" smtClean="0">
                <a:solidFill>
                  <a:schemeClr val="bg1"/>
                </a:solidFill>
              </a:rPr>
              <a:t>- все файлы с расширением </a:t>
            </a:r>
            <a:r>
              <a:rPr lang="en-US" dirty="0" smtClean="0">
                <a:solidFill>
                  <a:schemeClr val="bg1"/>
                </a:solidFill>
              </a:rPr>
              <a:t>txt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???.jpg </a:t>
            </a:r>
            <a:r>
              <a:rPr lang="ru-RU" dirty="0" smtClean="0">
                <a:solidFill>
                  <a:schemeClr val="bg1"/>
                </a:solidFill>
              </a:rPr>
              <a:t>– файл с </a:t>
            </a:r>
            <a:r>
              <a:rPr lang="ru-RU">
                <a:solidFill>
                  <a:schemeClr val="bg1"/>
                </a:solidFill>
              </a:rPr>
              <a:t>именем </a:t>
            </a:r>
            <a:r>
              <a:rPr lang="ru-RU" smtClean="0">
                <a:solidFill>
                  <a:schemeClr val="bg1"/>
                </a:solidFill>
              </a:rPr>
              <a:t>от одного до трех </a:t>
            </a:r>
            <a:r>
              <a:rPr lang="ru-RU" dirty="0" smtClean="0">
                <a:solidFill>
                  <a:schemeClr val="bg1"/>
                </a:solidFill>
              </a:rPr>
              <a:t>символов и расширением </a:t>
            </a:r>
            <a:r>
              <a:rPr lang="en-US" dirty="0" smtClean="0">
                <a:solidFill>
                  <a:schemeClr val="bg1"/>
                </a:solidFill>
              </a:rPr>
              <a:t>jpg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Шаблоны поиска можно передать в </a:t>
            </a:r>
            <a:r>
              <a:rPr lang="ru-RU" dirty="0" smtClean="0">
                <a:solidFill>
                  <a:schemeClr val="bg1"/>
                </a:solidFill>
              </a:rPr>
              <a:t>ряд функций классов </a:t>
            </a:r>
            <a:r>
              <a:rPr lang="en-US" dirty="0" smtClean="0"/>
              <a:t>Directory </a:t>
            </a:r>
            <a:r>
              <a:rPr lang="ru-RU" dirty="0" smtClean="0"/>
              <a:t>и </a:t>
            </a:r>
            <a:r>
              <a:rPr lang="en-US" dirty="0" err="1" smtClean="0"/>
              <a:t>DirectoryInfo</a:t>
            </a:r>
            <a:r>
              <a:rPr lang="en-US" dirty="0" smtClean="0"/>
              <a:t>.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Список каталогов/файлов</a:t>
            </a: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(</a:t>
            </a:r>
            <a:r>
              <a:rPr lang="ru-RU" sz="3200" dirty="0" smtClean="0">
                <a:solidFill>
                  <a:schemeClr val="bg1"/>
                </a:solidFill>
              </a:rPr>
              <a:t>класс </a:t>
            </a:r>
            <a:r>
              <a:rPr lang="en-US" sz="3200" dirty="0" smtClean="0">
                <a:solidFill>
                  <a:schemeClr val="bg1"/>
                </a:solidFill>
              </a:rPr>
              <a:t>Directory)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96544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folder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.Programs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Примеры для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GetDirectories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 – поиск каталогов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подкаталоги указанного каталога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Подкаталоги по маске «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s*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указанного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каталога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dirsByMask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Подкаталоги по маске указанного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каталога включая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вложенные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allDirs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Примеры для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GetFiles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– поиск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файлов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файлы 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files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Все файлы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по маске «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*.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</a:rPr>
              <a:t>lnk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lnkFiles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Все файлы по маске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*.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lnk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 указанном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каталоге включая вложенные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allLnkFiles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Примеры для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GetFileSystemEntries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– поиск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каталогов и файлов одновременно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каталоги м файлы 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filesAndDirs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.GetFileSystemEntries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файлы и каталоги по маске «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*t*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filesAndDirsByMask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.GetFileSystemEntries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"*t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Все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файлы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и каталоги по маске «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*t*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 указанном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каталоге включая вложенные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allFilesAndDirs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.GetFileSystemEntries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"*t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/>
            </a:r>
            <a:br>
              <a:rPr lang="ru-RU" sz="1400" dirty="0" smtClean="0">
                <a:solidFill>
                  <a:prstClr val="black"/>
                </a:solidFill>
                <a:latin typeface="Consolas"/>
              </a:rPr>
            </a:b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                 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457200" y="6207695"/>
            <a:ext cx="5191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также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5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Список каталогов/файлов</a:t>
            </a:r>
            <a:br>
              <a:rPr lang="ru-RU" sz="3200" dirty="0" smtClean="0">
                <a:solidFill>
                  <a:schemeClr val="bg1"/>
                </a:solidFill>
              </a:rPr>
            </a:br>
            <a:r>
              <a:rPr lang="ru-RU" sz="3200" dirty="0" smtClean="0">
                <a:solidFill>
                  <a:schemeClr val="bg1"/>
                </a:solidFill>
              </a:rPr>
              <a:t>(класс </a:t>
            </a:r>
            <a:r>
              <a:rPr lang="en-US" sz="3200" dirty="0" err="1" smtClean="0">
                <a:solidFill>
                  <a:schemeClr val="bg1"/>
                </a:solidFill>
              </a:rPr>
              <a:t>DirectoryInfo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9654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Примеры аналогичные примерам с предыдущего слайда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Обратие внимание что функции теперь возвращают не строки,</a:t>
            </a:r>
            <a:endParaRPr lang="en-US" sz="1200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а экземпляры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DirectoryInfo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FileInfo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FileSystemInfo</a:t>
            </a:r>
            <a:endParaRPr lang="ru-RU" sz="1200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folder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.Programs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(folder);</a:t>
            </a:r>
          </a:p>
          <a:p>
            <a:pPr marL="0" indent="0">
              <a:buNone/>
            </a:pP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Каталоги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dirsByMask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Файлы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files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lnkFiles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allLnkFiles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Каталоги и файлы</a:t>
            </a:r>
            <a:endParaRPr lang="en-US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FileSystemInfo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filesAndDirs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dirInfo.GetFileSystemInfos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FileSystemInfo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filesAndDirsByMask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dirInfo.GetFileSystemInfos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"*t*"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FileSystemInfo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allFilesAndDirs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dirInfo.GetFileSystemInfos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"*t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/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                          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6207695"/>
            <a:ext cx="5191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также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77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Список </a:t>
            </a:r>
            <a:r>
              <a:rPr lang="ru-RU" dirty="0" smtClean="0">
                <a:solidFill>
                  <a:schemeClr val="bg1"/>
                </a:solidFill>
              </a:rPr>
              <a:t>каталогов/файлов.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Методы </a:t>
            </a:r>
            <a:r>
              <a:rPr lang="en-US" dirty="0" err="1" smtClean="0">
                <a:solidFill>
                  <a:schemeClr val="bg1"/>
                </a:solidFill>
              </a:rPr>
              <a:t>EnumerateXYZ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Кроме методам </a:t>
            </a:r>
            <a:r>
              <a:rPr lang="en-US" dirty="0" err="1" smtClean="0">
                <a:solidFill>
                  <a:schemeClr val="bg1"/>
                </a:solidFill>
              </a:rPr>
              <a:t>GetDirectories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GetFiles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классы </a:t>
            </a:r>
            <a:r>
              <a:rPr lang="en-US" dirty="0" smtClean="0"/>
              <a:t>Directory </a:t>
            </a:r>
            <a:r>
              <a:rPr lang="ru-RU" dirty="0" smtClean="0"/>
              <a:t>и </a:t>
            </a:r>
            <a:r>
              <a:rPr lang="en-US" dirty="0" err="1" smtClean="0"/>
              <a:t>DirectoryInfo</a:t>
            </a:r>
            <a:r>
              <a:rPr lang="ru-RU" dirty="0"/>
              <a:t> </a:t>
            </a:r>
            <a:r>
              <a:rPr lang="ru-RU" dirty="0" smtClean="0"/>
              <a:t>содержат методы вида </a:t>
            </a:r>
            <a:r>
              <a:rPr lang="en-US" dirty="0" err="1" smtClean="0"/>
              <a:t>EnumerateXYZ</a:t>
            </a:r>
            <a:r>
              <a:rPr lang="en-US" dirty="0" smtClean="0"/>
              <a:t>() </a:t>
            </a:r>
            <a:r>
              <a:rPr lang="ru-RU" dirty="0" smtClean="0"/>
              <a:t>возвращающие </a:t>
            </a:r>
            <a:r>
              <a:rPr lang="en-US" dirty="0" err="1" smtClean="0"/>
              <a:t>IEnumerable</a:t>
            </a:r>
            <a:r>
              <a:rPr lang="en-US" dirty="0" smtClean="0"/>
              <a:t>. </a:t>
            </a:r>
            <a:r>
              <a:rPr lang="ru-RU" dirty="0"/>
              <a:t>Достоинство этих методов что они не </a:t>
            </a:r>
            <a:r>
              <a:rPr lang="ru-RU" dirty="0" smtClean="0"/>
              <a:t>требуют </a:t>
            </a:r>
            <a:r>
              <a:rPr lang="ru-RU" dirty="0"/>
              <a:t>выделения памяти под все имена файлов </a:t>
            </a:r>
            <a:r>
              <a:rPr lang="ru-RU" dirty="0" smtClean="0"/>
              <a:t>сразу и </a:t>
            </a:r>
            <a:r>
              <a:rPr lang="ru-RU" dirty="0"/>
              <a:t>поэтому могут оказаться более эффективными для больших </a:t>
            </a:r>
            <a:r>
              <a:rPr lang="ru-RU" dirty="0" smtClean="0"/>
              <a:t>списков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4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Список </a:t>
            </a:r>
            <a:r>
              <a:rPr lang="ru-RU" dirty="0" smtClean="0">
                <a:solidFill>
                  <a:schemeClr val="bg1"/>
                </a:solidFill>
              </a:rPr>
              <a:t>каталогов/файлов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 нескольким шаблонам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Методы классов </a:t>
            </a:r>
            <a:r>
              <a:rPr lang="en-US" dirty="0" smtClean="0">
                <a:solidFill>
                  <a:schemeClr val="bg1"/>
                </a:solidFill>
              </a:rPr>
              <a:t>Directory/</a:t>
            </a:r>
            <a:r>
              <a:rPr lang="en-US" dirty="0" err="1" smtClean="0">
                <a:solidFill>
                  <a:schemeClr val="bg1"/>
                </a:solidFill>
              </a:rPr>
              <a:t>DirectoryInfo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принимают только один шаблон поиска. Если необходимо организовать поиск по нескольким шаблонам, то можно: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>
                <a:solidFill>
                  <a:schemeClr val="bg1"/>
                </a:solidFill>
              </a:rPr>
              <a:t>Написать свою функцию;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>
                <a:solidFill>
                  <a:schemeClr val="bg1"/>
                </a:solidFill>
              </a:rPr>
              <a:t>Использовать класс </a:t>
            </a:r>
            <a:r>
              <a:rPr lang="en-US" dirty="0" err="1" smtClean="0">
                <a:solidFill>
                  <a:schemeClr val="bg1"/>
                </a:solidFill>
              </a:rPr>
              <a:t>FileSystem</a:t>
            </a:r>
            <a:r>
              <a:rPr lang="ru-RU" dirty="0" smtClean="0">
                <a:solidFill>
                  <a:schemeClr val="bg1"/>
                </a:solidFill>
              </a:rPr>
              <a:t> из пространства имен </a:t>
            </a:r>
            <a:r>
              <a:rPr lang="en-US" dirty="0" err="1" smtClean="0">
                <a:solidFill>
                  <a:schemeClr val="bg1"/>
                </a:solidFill>
              </a:rPr>
              <a:t>Microsoft.VisualBasic.FileIO</a:t>
            </a:r>
            <a:r>
              <a:rPr lang="ru-RU" dirty="0" smtClean="0">
                <a:solidFill>
                  <a:schemeClr val="bg1"/>
                </a:solidFill>
              </a:rPr>
              <a:t> из сборки </a:t>
            </a:r>
            <a:r>
              <a:rPr lang="en-US" dirty="0" err="1" smtClean="0">
                <a:solidFill>
                  <a:schemeClr val="bg1"/>
                </a:solidFill>
              </a:rPr>
              <a:t>Microsoft.VisualBasic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LcParenR"/>
            </a:pP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7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Общеизвестные каталоги</a:t>
            </a:r>
            <a:endParaRPr lang="ru-RU" sz="2400" b="1" dirty="0"/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692696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228600" y="1343527"/>
            <a:ext cx="868680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anchor="ctr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.CommonApplicationData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420888"/>
            <a:ext cx="8686800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Имя компьютера   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.MachineName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ОС               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.OSVersion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Кол-во процессоров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.ProcessorCount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Полное имя пользователя: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\\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{1</a:t>
            </a:r>
            <a:r>
              <a:rPr lang="ru-RU" sz="12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.UserDomainName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.UserName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Системный каталог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Рабочий набор (байты)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N0}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.WorkingSet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Список общеизвестных каталогов</a:t>
            </a:r>
            <a:r>
              <a:rPr lang="en-US" sz="2400" b="1" dirty="0" smtClean="0"/>
              <a:t> (1 </a:t>
            </a:r>
            <a:r>
              <a:rPr lang="ru-RU" sz="2400" b="1" dirty="0" smtClean="0"/>
              <a:t>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666737"/>
              </p:ext>
            </p:extLst>
          </p:nvPr>
        </p:nvGraphicFramePr>
        <p:xfrm>
          <a:off x="467544" y="894928"/>
          <a:ext cx="8208912" cy="5516880"/>
        </p:xfrm>
        <a:graphic>
          <a:graphicData uri="http://schemas.openxmlformats.org/drawingml/2006/table">
            <a:tbl>
              <a:tblPr/>
              <a:tblGrid>
                <a:gridCol w="1944216"/>
                <a:gridCol w="6264696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4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AdminTools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9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9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\AppData\Roaming\Microsoft\Windows\Start 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Menu\Programs\Administrative 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ApplicationData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9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CDBurning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\AppData\Local\Microsoft\Windows\Burn\Burn1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CommonAdminTools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Menu\Programs\Administrative 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CommonApplicationData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CommonDesktopDirectory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CommonOemLinks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CommonProgramFiles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Files\Common Files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(x86)\Common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CommonProgramFilesX86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Files\Common Files</a:t>
                      </a:r>
                      <a:endParaRPr lang="en-US" sz="1100" b="0" i="0" u="none" strike="noStrike" dirty="0" smtClean="0">
                        <a:solidFill>
                          <a:srgbClr val="FFC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(x86)\Common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1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CommonStartMenu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75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CommonStartup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Menu\Programs\Startup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9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Cookies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AppData\Roaming\Microsoft\Windows\Cookies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Список общеизвестных </a:t>
            </a:r>
            <a:r>
              <a:rPr lang="ru-RU" sz="2400" b="1" dirty="0" smtClean="0"/>
              <a:t>каталогов (2 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192383"/>
              </p:ext>
            </p:extLst>
          </p:nvPr>
        </p:nvGraphicFramePr>
        <p:xfrm>
          <a:off x="467544" y="881216"/>
          <a:ext cx="8208912" cy="5516880"/>
        </p:xfrm>
        <a:graphic>
          <a:graphicData uri="http://schemas.openxmlformats.org/drawingml/2006/table">
            <a:tbl>
              <a:tblPr/>
              <a:tblGrid>
                <a:gridCol w="1872208"/>
                <a:gridCol w="4248472"/>
                <a:gridCol w="2088232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\&lt;user&gt;\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DesktopDirectory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Users\&lt;user&gt;\Desktop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Favorites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Users\&lt;user&gt;\Favorites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:\Windows\Fonts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History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\AppData\Local\Microsoft\Windows\History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InternetCache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\AppData\Local\Microsoft\Windows\Temporary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Internet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LocalApplicationData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LocalizedResources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MyComputer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MyDocuments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MyDocuments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MyMusic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MyPictures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MyVideos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NetworkShortcuts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AppData\Roaming\Microsoft\Windows\Network Shortcuts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PrinterShortcuts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AppData\Roaming\Microsoft\Windows\Printer Shortcuts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ProgramFiles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</a:t>
                      </a:r>
                      <a:r>
                        <a:rPr lang="ru-RU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ИЛИ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 (x86)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Зависит</a:t>
                      </a:r>
                      <a:r>
                        <a:rPr lang="ru-RU" sz="1100" b="0" i="0" u="none" strike="noStrike" baseline="0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от ОС и платформы компиляции</a:t>
                      </a:r>
                      <a:endParaRPr lang="en-US" sz="1100" b="0" i="0" u="none" strike="noStrike" dirty="0">
                        <a:solidFill>
                          <a:srgbClr val="FFFF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ProgramFilesX86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1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Список общеизвестных </a:t>
            </a:r>
            <a:r>
              <a:rPr lang="ru-RU" sz="2400" b="1" dirty="0" smtClean="0"/>
              <a:t>каталогов (3 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603976"/>
              </p:ext>
            </p:extLst>
          </p:nvPr>
        </p:nvGraphicFramePr>
        <p:xfrm>
          <a:off x="467544" y="881216"/>
          <a:ext cx="8208912" cy="3444240"/>
        </p:xfrm>
        <a:graphic>
          <a:graphicData uri="http://schemas.openxmlformats.org/drawingml/2006/table">
            <a:tbl>
              <a:tblPr/>
              <a:tblGrid>
                <a:gridCol w="1224136"/>
                <a:gridCol w="6984776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\AppData\Roaming\Microsoft\Windows\Start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Menu\Programs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Recent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\AppData\Roaming\Microsoft\Windows\Recent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Resources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C:\Windows\resources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SendTo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AppData\Roaming\Microsoft\Windows\SendTo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StartMenu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AppData\Roaming\Microsoft\Windows\Start 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AppData\Roaming\Microsoft\Windows\Start Menu\Programs\Startup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C:\Windows\system32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</a:t>
                      </a:r>
                      <a:r>
                        <a:rPr lang="en-US" sz="110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C:\Windows\system32</a:t>
                      </a:r>
                      <a:endParaRPr lang="en-US" sz="1100" b="0" i="0" u="none" strike="noStrike" dirty="0" smtClean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C:\Windows\SysWOW64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UserProfile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Windows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3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Path </a:t>
            </a:r>
            <a:r>
              <a:rPr lang="en-US" sz="2400" b="1" dirty="0" smtClean="0"/>
              <a:t>. </a:t>
            </a:r>
            <a:r>
              <a:rPr lang="ru-RU" sz="2400" b="1" dirty="0" smtClean="0"/>
              <a:t>Конструирование пути и </a:t>
            </a:r>
            <a:r>
              <a:rPr lang="ru-RU" sz="2400" b="1" dirty="0"/>
              <a:t>его </a:t>
            </a:r>
            <a:r>
              <a:rPr lang="ru-RU" sz="2400" b="1" dirty="0" smtClean="0"/>
              <a:t>разбор на части.</a:t>
            </a:r>
            <a:endParaRPr lang="ru-RU" sz="2400" b="1" dirty="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1273984"/>
            <a:ext cx="8686800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"test.txt"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.GetFullPath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.GetPathRoot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.GetFileNameWithoutExtension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779220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</a:t>
            </a:r>
            <a:r>
              <a:rPr lang="ru-RU" sz="1600" dirty="0" smtClean="0"/>
              <a:t>следует </a:t>
            </a:r>
            <a:r>
              <a:rPr lang="ru-RU" sz="1600" dirty="0"/>
              <a:t>применять </a:t>
            </a:r>
            <a:r>
              <a:rPr lang="ru-RU" sz="1600" dirty="0" smtClean="0"/>
              <a:t>клас</a:t>
            </a:r>
            <a:r>
              <a:rPr lang="en-US" sz="1600" dirty="0" smtClean="0"/>
              <a:t>c </a:t>
            </a:r>
            <a:r>
              <a:rPr lang="en-US" sz="1600" dirty="0" err="1" smtClean="0"/>
              <a:t>System.IO.Path</a:t>
            </a:r>
            <a:r>
              <a:rPr lang="ru-RU" sz="1600" dirty="0" smtClean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7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Определение каталога где находится наш </a:t>
            </a:r>
            <a:r>
              <a:rPr lang="en-US" sz="2400" b="1" dirty="0" smtClean="0"/>
              <a:t>exe </a:t>
            </a:r>
            <a:r>
              <a:rPr lang="ru-RU" sz="2400" b="1" dirty="0" smtClean="0"/>
              <a:t>файл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7524" y="1052736"/>
            <a:ext cx="8568952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GetExeDirectory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.GetExecutingAssembly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 Assembly.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имеет вид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file://c:\SomeFolder\Assembly.dll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Используем свойство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вместо свойства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чтобы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символ # (и подобные ему) был бы представлен как %23 и не приводил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к исключению в конструкторе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Uri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Класс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Url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позволяет преобразовывать file:// ссылки в локальный путь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 помощью свойства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LocalPath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Uri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asm.EscapedCodeBase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LocalPath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Переменная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assemblyPath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содержит полный путь к EXE файлу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Получаем из него только имя каталога и возвращаем его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7525" y="4797152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приложении </a:t>
            </a:r>
            <a:r>
              <a:rPr lang="en-US" dirty="0" smtClean="0"/>
              <a:t>Windows Forms </a:t>
            </a:r>
            <a:r>
              <a:rPr lang="ru-RU" dirty="0" smtClean="0"/>
              <a:t>можно также использовать свойство </a:t>
            </a:r>
            <a:r>
              <a:rPr lang="en-US" dirty="0" err="1" smtClean="0">
                <a:solidFill>
                  <a:srgbClr val="FFFF00"/>
                </a:solidFill>
              </a:rPr>
              <a:t>Application.StartupPath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52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Временные файлы</a:t>
            </a:r>
            <a:endParaRPr lang="ru-RU" sz="2400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Используйте расширение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eaLnBrk="1" hangingPunct="1"/>
            <a:endParaRPr lang="ru-RU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Path.GetTempPath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возвращает путь к временному каталогу текущего пользователя</a:t>
            </a:r>
          </a:p>
          <a:p>
            <a:pPr eaLnBrk="1" hangingPunct="1"/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Path.GetTempFileName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создает файл нулевой длины с уникальным именем внутри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временного каталога текущего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пользователя и возвращает полный путь к нему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6"/>
          <p:cNvSpPr>
            <a:spLocks noChangeArrowheads="1"/>
          </p:cNvSpPr>
          <p:nvPr/>
        </p:nvSpPr>
        <p:spPr bwMode="auto">
          <a:xfrm>
            <a:off x="395536" y="2780928"/>
            <a:ext cx="83529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«Текущий» каталог.</a:t>
            </a:r>
            <a:endParaRPr lang="ru-RU" sz="2400" b="1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52400" y="3314899"/>
            <a:ext cx="88392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полагайтесь на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Environment.CurrentDirectory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метод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Directory.SetCurrentDirectory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т.к.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 значение зависит от внешней среды откуда запущена программа.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Например, «текущий каталог» может быть разным в следующих ситуациях: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через ярлык с измененным «рабочим каталогом»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использовании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OpenFileDialog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SaveFileDialog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из под планировщика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Scheduler)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с помощью команды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runas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из другого приложения использующего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ProcessStartInfo.WorkingDirectory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Вместо этого используйте полные пути собранные с помощью методов из класса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Systen.IO.Path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Удаление каталогов и файлов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169"/>
            <a:ext cx="8229600" cy="7486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1800" dirty="0" smtClean="0"/>
              <a:t>Для удаления каталогов используется метод </a:t>
            </a:r>
            <a:r>
              <a:rPr lang="en-US" sz="1800" dirty="0" smtClean="0"/>
              <a:t>Delete() </a:t>
            </a:r>
            <a:r>
              <a:rPr lang="ru-RU" sz="1800" dirty="0" smtClean="0"/>
              <a:t>класса </a:t>
            </a:r>
            <a:r>
              <a:rPr lang="en-US" sz="1800" dirty="0" smtClean="0"/>
              <a:t>Directory </a:t>
            </a:r>
            <a:r>
              <a:rPr lang="ru-RU" sz="1800" dirty="0" smtClean="0"/>
              <a:t>или </a:t>
            </a:r>
            <a:r>
              <a:rPr lang="en-US" sz="1800" dirty="0" err="1" smtClean="0"/>
              <a:t>DirectoryInfo</a:t>
            </a:r>
            <a:r>
              <a:rPr lang="en-US" sz="1800" dirty="0" smtClean="0"/>
              <a:t>. </a:t>
            </a:r>
            <a:r>
              <a:rPr lang="ru-RU" sz="1800" dirty="0" smtClean="0"/>
              <a:t>Оба метода могут удалить папку со всем содержимым</a:t>
            </a:r>
            <a:r>
              <a:rPr lang="ru-RU" sz="1800" dirty="0"/>
              <a:t>. </a:t>
            </a:r>
            <a:r>
              <a:rPr lang="ru-RU" sz="1800" dirty="0" smtClean="0">
                <a:solidFill>
                  <a:srgbClr val="FFFF00"/>
                </a:solidFill>
              </a:rPr>
              <a:t>Во </a:t>
            </a:r>
            <a:r>
              <a:rPr lang="ru-RU" sz="1800" dirty="0">
                <a:solidFill>
                  <a:srgbClr val="FFFF00"/>
                </a:solidFill>
              </a:rPr>
              <a:t>всех случаях </a:t>
            </a:r>
            <a:r>
              <a:rPr lang="ru-RU" sz="1800" dirty="0" smtClean="0">
                <a:solidFill>
                  <a:srgbClr val="FFFF00"/>
                </a:solidFill>
              </a:rPr>
              <a:t>удаление происходит навсегда и без подтверждения пользователем!</a:t>
            </a:r>
            <a:endParaRPr lang="en-US" sz="1800" dirty="0">
              <a:solidFill>
                <a:srgbClr val="FFFF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3877"/>
              </p:ext>
            </p:extLst>
          </p:nvPr>
        </p:nvGraphicFramePr>
        <p:xfrm>
          <a:off x="457200" y="2132856"/>
          <a:ext cx="8291264" cy="131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пустого каталога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Directory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или с помощью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/>
                        </a:rPr>
                        <a:t>DirectoryInfo</a:t>
                      </a:r>
                      <a:endParaRPr lang="en-US" sz="1400" dirty="0" smtClean="0">
                        <a:solidFill>
                          <a:prstClr val="black"/>
                        </a:solidFill>
                        <a:latin typeface="Consolas"/>
                      </a:endParaRPr>
                    </a:p>
                    <a:p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var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dirInfo = </a:t>
                      </a:r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new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r>
                        <a:rPr lang="nn-NO" sz="1400" dirty="0" smtClean="0">
                          <a:solidFill>
                            <a:srgbClr val="2B91AF"/>
                          </a:solidFill>
                          <a:latin typeface="Consolas"/>
                        </a:rPr>
                        <a:t>DirectoryInfo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nn-NO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dirInfo.Delete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10703"/>
              </p:ext>
            </p:extLst>
          </p:nvPr>
        </p:nvGraphicFramePr>
        <p:xfrm>
          <a:off x="457200" y="3553440"/>
          <a:ext cx="8291264" cy="131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каталога со всем содержимым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Directory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true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или с помощью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/>
                        </a:rPr>
                        <a:t>DirectoryInfo</a:t>
                      </a:r>
                      <a:endParaRPr lang="en-US" sz="1400" dirty="0" smtClean="0">
                        <a:solidFill>
                          <a:prstClr val="black"/>
                        </a:solidFill>
                        <a:latin typeface="Consolas"/>
                      </a:endParaRPr>
                    </a:p>
                    <a:p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var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dirInfo = </a:t>
                      </a:r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new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r>
                        <a:rPr lang="nn-NO" sz="1400" dirty="0" smtClean="0">
                          <a:solidFill>
                            <a:srgbClr val="2B91AF"/>
                          </a:solidFill>
                          <a:latin typeface="Consolas"/>
                        </a:rPr>
                        <a:t>DirectoryInfo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nn-NO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dirInfo.Delete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true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33594"/>
              </p:ext>
            </p:extLst>
          </p:nvPr>
        </p:nvGraphicFramePr>
        <p:xfrm>
          <a:off x="457200" y="4993600"/>
          <a:ext cx="8291264" cy="131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файла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File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@"c:\someFolder1\someFile.txt"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или с помощью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/>
                        </a:rPr>
                        <a:t>FileInfo</a:t>
                      </a:r>
                      <a:endParaRPr lang="en-US" sz="1400" dirty="0" smtClean="0">
                        <a:solidFill>
                          <a:prstClr val="black"/>
                        </a:solidFill>
                        <a:latin typeface="Consolas"/>
                      </a:endParaRPr>
                    </a:p>
                    <a:p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var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fileInfo = </a:t>
                      </a:r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new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r>
                        <a:rPr lang="nn-NO" sz="1400" dirty="0" smtClean="0">
                          <a:solidFill>
                            <a:srgbClr val="2B91AF"/>
                          </a:solidFill>
                          <a:latin typeface="Consolas"/>
                        </a:rPr>
                        <a:t>FileInfo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nn-NO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@"c:\someFolder1\someFile.txt"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fileInfo.Delete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43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Удаление каталогов и </a:t>
            </a:r>
            <a:r>
              <a:rPr lang="ru-RU" dirty="0" smtClean="0"/>
              <a:t>файлов</a:t>
            </a:r>
            <a:br>
              <a:rPr lang="ru-RU" dirty="0" smtClean="0"/>
            </a:br>
            <a:r>
              <a:rPr lang="ru-RU" dirty="0" smtClean="0"/>
              <a:t>в корзину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В пространстве имен </a:t>
            </a:r>
            <a:r>
              <a:rPr lang="en-US" sz="1800" dirty="0" smtClean="0"/>
              <a:t>System.IO </a:t>
            </a:r>
            <a:r>
              <a:rPr lang="ru-RU" sz="1800" dirty="0" smtClean="0"/>
              <a:t>нет классов которые бы позволили удалить каталог/файл в корзину. Для этого нам понадобится класс </a:t>
            </a:r>
            <a:r>
              <a:rPr lang="en-US" sz="1800" dirty="0" err="1" smtClean="0"/>
              <a:t>FileSystem</a:t>
            </a:r>
            <a:r>
              <a:rPr lang="en-US" sz="1800" dirty="0" smtClean="0"/>
              <a:t> </a:t>
            </a:r>
            <a:r>
              <a:rPr lang="ru-RU" sz="1800" dirty="0" smtClean="0"/>
              <a:t>из пространства имен </a:t>
            </a:r>
            <a:r>
              <a:rPr lang="en-US" sz="1800" dirty="0" err="1" smtClean="0"/>
              <a:t>Microsoft.VisualBasic.FileIO</a:t>
            </a:r>
            <a:r>
              <a:rPr lang="ru-RU" sz="18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ru-RU" sz="1800" dirty="0" smtClean="0">
                <a:solidFill>
                  <a:schemeClr val="bg1"/>
                </a:solidFill>
              </a:rPr>
              <a:t>Добавьте в проект ссылку на сборку </a:t>
            </a:r>
            <a:r>
              <a:rPr lang="en-US" sz="1800" dirty="0" err="1" smtClean="0">
                <a:solidFill>
                  <a:schemeClr val="bg1"/>
                </a:solidFill>
              </a:rPr>
              <a:t>Microsoft.VisualBasic</a:t>
            </a:r>
            <a:r>
              <a:rPr lang="en-US" sz="1800" dirty="0" smtClean="0">
                <a:solidFill>
                  <a:schemeClr val="bg1"/>
                </a:solidFill>
              </a:rPr>
              <a:t>. </a:t>
            </a:r>
            <a:r>
              <a:rPr lang="ru-RU" sz="1800" dirty="0" smtClean="0">
                <a:solidFill>
                  <a:schemeClr val="bg1"/>
                </a:solidFill>
              </a:rPr>
              <a:t>Она присутствует на любой машине с установленным </a:t>
            </a:r>
            <a:r>
              <a:rPr lang="en-US" sz="1800" dirty="0" smtClean="0">
                <a:solidFill>
                  <a:schemeClr val="bg1"/>
                </a:solidFill>
              </a:rPr>
              <a:t>.NET Framework.</a:t>
            </a:r>
            <a:endParaRPr lang="ru-RU" sz="1800" dirty="0" smtClean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sz="1800" dirty="0" smtClean="0">
                <a:solidFill>
                  <a:schemeClr val="bg1"/>
                </a:solidFill>
              </a:rPr>
              <a:t>Добавьте </a:t>
            </a:r>
            <a:r>
              <a:rPr lang="en-US" sz="1800" dirty="0" smtClean="0">
                <a:solidFill>
                  <a:schemeClr val="bg1"/>
                </a:solidFill>
              </a:rPr>
              <a:t>using </a:t>
            </a:r>
            <a:r>
              <a:rPr lang="en-US" sz="1800" dirty="0" err="1"/>
              <a:t>Microsoft.VisualBasic.FileIO</a:t>
            </a:r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626444"/>
              </p:ext>
            </p:extLst>
          </p:nvPr>
        </p:nvGraphicFramePr>
        <p:xfrm>
          <a:off x="457200" y="3625448"/>
          <a:ext cx="8291264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 каталога в корзину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FileSystem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.DeleteDirectory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UIOption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.OnlyErrorDialogs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</a:t>
                      </a: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/>
                      </a:r>
                      <a:b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</a:b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                                                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RecycleOption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.SendToRecycleBin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658077"/>
              </p:ext>
            </p:extLst>
          </p:nvPr>
        </p:nvGraphicFramePr>
        <p:xfrm>
          <a:off x="457200" y="4653136"/>
          <a:ext cx="8291264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 файла в корзину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FileSystem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.DeleteFile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@"c:\someFolder1\someFile.txt"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UIOption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.OnlyErrorDialogs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</a:t>
                      </a: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/>
                      </a:r>
                      <a:b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</a:b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                                                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RecycleOption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.SendToRecycleBin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94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</a:t>
            </a:r>
            <a:r>
              <a:rPr lang="ru-RU" sz="1600" dirty="0" smtClean="0"/>
              <a:t>статический. </a:t>
            </a:r>
            <a:r>
              <a:rPr lang="ru-RU" sz="1600" dirty="0"/>
              <a:t>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System.Diagnostics.FileVersionInfo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78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en-US" dirty="0" err="1" smtClean="0"/>
              <a:t>FileVersionInfo</a:t>
            </a:r>
            <a:r>
              <a:rPr lang="ru-RU" dirty="0" smtClean="0"/>
              <a:t> позволяет прочитать информацию о свойтвах исполняемых файлов </a:t>
            </a:r>
            <a:r>
              <a:rPr lang="en-US" dirty="0" smtClean="0"/>
              <a:t>(.exe, .</a:t>
            </a:r>
            <a:r>
              <a:rPr lang="en-US" dirty="0" err="1" smtClean="0"/>
              <a:t>dll</a:t>
            </a:r>
            <a:r>
              <a:rPr lang="en-US" dirty="0" smtClean="0"/>
              <a:t> </a:t>
            </a:r>
            <a:r>
              <a:rPr lang="ru-RU" dirty="0" smtClean="0"/>
              <a:t>и т.п.)</a:t>
            </a:r>
            <a:endParaRPr lang="ru-RU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636" y="1600200"/>
            <a:ext cx="3990975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04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Чтение/запись файлов (потоков)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Чтение/запись бинарных данных/файлов</a:t>
            </a:r>
          </a:p>
          <a:p>
            <a:r>
              <a:rPr lang="ru-RU" dirty="0" smtClean="0"/>
              <a:t>Чтение/запись текстовых данных/файлов</a:t>
            </a:r>
          </a:p>
          <a:p>
            <a:r>
              <a:rPr lang="ru-RU" dirty="0" smtClean="0"/>
              <a:t>Чтение </a:t>
            </a:r>
            <a:r>
              <a:rPr lang="en-US" dirty="0" smtClean="0"/>
              <a:t>CSV </a:t>
            </a:r>
            <a:r>
              <a:rPr lang="ru-RU" dirty="0" smtClean="0"/>
              <a:t>файлов с помощью класса</a:t>
            </a:r>
            <a:r>
              <a:rPr lang="en-US" dirty="0" smtClean="0"/>
              <a:t> </a:t>
            </a:r>
            <a:r>
              <a:rPr lang="en-US" dirty="0" err="1" smtClean="0"/>
              <a:t>TextFieldParser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3080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ввода/вывода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Основные классы находятся в пространстве имен </a:t>
            </a:r>
            <a:r>
              <a:rPr lang="en-US" dirty="0" smtClean="0">
                <a:solidFill>
                  <a:srgbClr val="FFFF00"/>
                </a:solidFill>
              </a:rPr>
              <a:t>System.IO</a:t>
            </a:r>
          </a:p>
          <a:p>
            <a:r>
              <a:rPr lang="ru-RU" dirty="0" smtClean="0"/>
              <a:t>Работа с файловой системой</a:t>
            </a:r>
          </a:p>
          <a:p>
            <a:r>
              <a:rPr lang="ru-RU" dirty="0" smtClean="0"/>
              <a:t>Чтение/запись файлов (потоков)</a:t>
            </a:r>
          </a:p>
          <a:p>
            <a:r>
              <a:rPr lang="ru-RU" dirty="0" smtClean="0"/>
              <a:t>Сериализация</a:t>
            </a:r>
          </a:p>
          <a:p>
            <a:r>
              <a:rPr lang="ru-RU" dirty="0" smtClean="0"/>
              <a:t>Другие потоки:</a:t>
            </a:r>
          </a:p>
          <a:p>
            <a:pPr lvl="1"/>
            <a:r>
              <a:rPr lang="en-US" dirty="0" err="1"/>
              <a:t>System.IO.Pipes.</a:t>
            </a:r>
            <a:r>
              <a:rPr lang="en-US" dirty="0" err="1">
                <a:solidFill>
                  <a:srgbClr val="FFFF00"/>
                </a:solidFill>
              </a:rPr>
              <a:t>PipeStream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Архивация данных (</a:t>
            </a:r>
            <a:r>
              <a:rPr lang="en-US" dirty="0" err="1" smtClean="0"/>
              <a:t>System.IO.Compression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dirty="0" err="1" smtClean="0"/>
              <a:t>System.Security.Cryptography.</a:t>
            </a:r>
            <a:r>
              <a:rPr lang="en-US" dirty="0" err="1" smtClean="0">
                <a:solidFill>
                  <a:srgbClr val="FFFF00"/>
                </a:solidFill>
              </a:rPr>
              <a:t>CryptoStream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en-US" dirty="0" err="1" smtClean="0"/>
              <a:t>System.Net.Sockets.</a:t>
            </a:r>
            <a:r>
              <a:rPr lang="en-US" dirty="0" err="1" smtClean="0">
                <a:solidFill>
                  <a:srgbClr val="FFFF00"/>
                </a:solidFill>
              </a:rPr>
              <a:t>NetworkStream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en-US" dirty="0" smtClean="0"/>
              <a:t>…</a:t>
            </a:r>
            <a:endParaRPr lang="ru-RU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4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10965"/>
              </p:ext>
            </p:extLst>
          </p:nvPr>
        </p:nvGraphicFramePr>
        <p:xfrm>
          <a:off x="492224" y="1940807"/>
          <a:ext cx="8184232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59433">
                <a:tc grid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Бинарные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данные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33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byte[]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байтов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6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byte[] bytes)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массив в него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строк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Строки в массиве не содержат переводы строк.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685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строку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12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переданные строки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6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переданную строку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br>
              <a:rPr lang="ru-RU" sz="2800" dirty="0" smtClean="0"/>
            </a:br>
            <a:r>
              <a:rPr lang="ru-RU" sz="2800" dirty="0" smtClean="0"/>
              <a:t>Окончание.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32885"/>
              </p:ext>
            </p:extLst>
          </p:nvPr>
        </p:nvGraphicFramePr>
        <p:xfrm>
          <a:off x="492224" y="1932424"/>
          <a:ext cx="8184232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переданные строки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Переводы строк будут добавлены автоматически.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</a:t>
                      </a: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string[]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переданную строку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потока</a:t>
            </a:r>
            <a:r>
              <a:rPr lang="en-US" dirty="0" smtClean="0"/>
              <a:t> (Stream)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64965"/>
            <a:ext cx="60483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6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6680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Иерархия потоков</a:t>
            </a:r>
            <a:endParaRPr lang="ru-RU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31" y="2348046"/>
            <a:ext cx="7611538" cy="29531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0233" y="1038672"/>
            <a:ext cx="834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 потоки в </a:t>
            </a:r>
            <a:r>
              <a:rPr lang="en-US" dirty="0" smtClean="0"/>
              <a:t>.NET </a:t>
            </a:r>
            <a:r>
              <a:rPr lang="ru-RU" dirty="0" smtClean="0"/>
              <a:t>являются наследниками абстрактного класса </a:t>
            </a:r>
            <a:r>
              <a:rPr lang="en-US" dirty="0" err="1" smtClean="0"/>
              <a:t>System.IO.Stream</a:t>
            </a:r>
            <a:r>
              <a:rPr lang="en-US" dirty="0" smtClean="0"/>
              <a:t>. </a:t>
            </a:r>
            <a:r>
              <a:rPr lang="ru-RU" dirty="0" smtClean="0"/>
              <a:t> Перед вами иерархия некоторых потоков из базовой библиотеки.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34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87524" y="0"/>
            <a:ext cx="8568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Члены класса </a:t>
            </a:r>
            <a:r>
              <a:rPr lang="en-US" sz="2400" b="1" dirty="0" smtClean="0"/>
              <a:t>Stream</a:t>
            </a:r>
            <a:endParaRPr lang="ru-RU" sz="2400" b="1" dirty="0"/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683985"/>
            <a:ext cx="899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600" dirty="0"/>
              <a:t>	Все классы </a:t>
            </a:r>
            <a:r>
              <a:rPr lang="ru-RU" sz="1600" dirty="0" smtClean="0"/>
              <a:t>потоков </a:t>
            </a:r>
            <a:r>
              <a:rPr lang="ru-RU" sz="1600" dirty="0"/>
              <a:t>унаследованы от абстрактного класса </a:t>
            </a:r>
            <a:r>
              <a:rPr lang="en-US" sz="1600" dirty="0" smtClean="0"/>
              <a:t>Stream</a:t>
            </a:r>
            <a:r>
              <a:rPr lang="en-US" sz="1600" dirty="0"/>
              <a:t> </a:t>
            </a:r>
            <a:r>
              <a:rPr lang="ru-RU" sz="1600" dirty="0" smtClean="0"/>
              <a:t>и поэтому обладают одинаковой функциональностью.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235977"/>
              </p:ext>
            </p:extLst>
          </p:nvPr>
        </p:nvGraphicFramePr>
        <p:xfrm>
          <a:off x="152400" y="1412776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c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кодировкой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UTF-8 (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семейство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Unicode)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,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однако, используя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Чтение </a:t>
            </a:r>
            <a:r>
              <a:rPr lang="en-US" dirty="0"/>
              <a:t>CSV </a:t>
            </a:r>
            <a:r>
              <a:rPr lang="ru-RU" dirty="0"/>
              <a:t>файлов с помощью класса</a:t>
            </a:r>
            <a:r>
              <a:rPr lang="en-US" dirty="0"/>
              <a:t> </a:t>
            </a:r>
            <a:r>
              <a:rPr lang="en-US" dirty="0" err="1"/>
              <a:t>TextFieldParser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e-BY" dirty="0" smtClean="0"/>
              <a:t>К</a:t>
            </a:r>
            <a:r>
              <a:rPr lang="ru-RU" dirty="0" smtClean="0"/>
              <a:t>ласс </a:t>
            </a:r>
            <a:r>
              <a:rPr lang="en-US" dirty="0" err="1"/>
              <a:t>TextFieldParser</a:t>
            </a:r>
            <a:r>
              <a:rPr lang="en-US" dirty="0"/>
              <a:t> </a:t>
            </a:r>
            <a:r>
              <a:rPr lang="ru-RU" dirty="0" smtClean="0"/>
              <a:t>позволяет </a:t>
            </a:r>
            <a:r>
              <a:rPr lang="ru-RU" dirty="0"/>
              <a:t>обрабатывать текстовые файлы с равномерной </a:t>
            </a:r>
            <a:r>
              <a:rPr lang="ru-RU" dirty="0" smtClean="0"/>
              <a:t>структурой </a:t>
            </a:r>
            <a:r>
              <a:rPr lang="ru-RU" dirty="0"/>
              <a:t>где значения отделены разделителями (запятая, </a:t>
            </a:r>
            <a:r>
              <a:rPr lang="ru-RU" dirty="0" smtClean="0"/>
              <a:t>символ </a:t>
            </a:r>
            <a:r>
              <a:rPr lang="ru-RU" dirty="0"/>
              <a:t>табуляции и т.п.) или где они выровнены по </a:t>
            </a:r>
            <a:r>
              <a:rPr lang="ru-RU" dirty="0" smtClean="0"/>
              <a:t>фиксированным позициям.</a:t>
            </a:r>
          </a:p>
          <a:p>
            <a:pPr marL="0" indent="0">
              <a:buNone/>
            </a:pPr>
            <a:endParaRPr lang="be-BY" dirty="0"/>
          </a:p>
          <a:p>
            <a:pPr marL="0" indent="0">
              <a:buNone/>
            </a:pPr>
            <a:r>
              <a:rPr lang="be-BY" dirty="0" smtClean="0"/>
              <a:t>Данный класс объявлен в пространстве имен </a:t>
            </a:r>
            <a:r>
              <a:rPr lang="en-US" dirty="0" err="1" smtClean="0"/>
              <a:t>Microsoft.VisualBasic.FileIO</a:t>
            </a:r>
            <a:r>
              <a:rPr lang="be-BY" dirty="0" smtClean="0"/>
              <a:t> из сборки </a:t>
            </a:r>
            <a:r>
              <a:rPr lang="en-US" dirty="0" err="1"/>
              <a:t>Microsoft.VisualBasic</a:t>
            </a:r>
            <a:r>
              <a:rPr lang="be-BY" dirty="0" smtClean="0"/>
              <a:t>.</a:t>
            </a:r>
          </a:p>
          <a:p>
            <a:pPr marL="0" indent="0">
              <a:buNone/>
            </a:pPr>
            <a:endParaRPr lang="be-BY" sz="4000" dirty="0">
              <a:solidFill>
                <a:srgbClr val="FFC000"/>
              </a:solidFill>
              <a:sym typeface="Wingdings"/>
            </a:endParaRPr>
          </a:p>
          <a:p>
            <a:pPr marL="0" indent="0">
              <a:buNone/>
            </a:pPr>
            <a:r>
              <a:rPr lang="ru-RU" sz="40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 smtClean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CsvReader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Архивация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Пространство имен </a:t>
            </a:r>
            <a:r>
              <a:rPr lang="en-US" dirty="0" err="1" smtClean="0"/>
              <a:t>System.IO.Compression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.NET 2+ </a:t>
            </a:r>
            <a:r>
              <a:rPr lang="ru-RU" dirty="0" smtClean="0"/>
              <a:t>есть классы </a:t>
            </a:r>
            <a:r>
              <a:rPr lang="en-US" dirty="0" err="1"/>
              <a:t>DeflateStream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GZipStream</a:t>
            </a:r>
            <a:r>
              <a:rPr lang="ru-RU" dirty="0" smtClean="0"/>
              <a:t> для сжатия массива байтов.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.</a:t>
            </a:r>
            <a:r>
              <a:rPr lang="en-US" dirty="0" smtClean="0"/>
              <a:t>NET 4.5 </a:t>
            </a:r>
            <a:r>
              <a:rPr lang="ru-RU" dirty="0" smtClean="0"/>
              <a:t>добавлены классы </a:t>
            </a:r>
            <a:r>
              <a:rPr lang="en-US" dirty="0" err="1"/>
              <a:t>ZipArchive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ZipFile</a:t>
            </a:r>
            <a:r>
              <a:rPr lang="en-US" dirty="0" smtClean="0"/>
              <a:t> </a:t>
            </a:r>
            <a:r>
              <a:rPr lang="ru-RU" dirty="0" smtClean="0"/>
              <a:t>для работы с архивами в формате </a:t>
            </a:r>
            <a:r>
              <a:rPr lang="en-US" dirty="0" smtClean="0"/>
              <a:t>zip.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9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Средства </a:t>
            </a:r>
            <a:r>
              <a:rPr lang="ru-RU" dirty="0" smtClean="0"/>
              <a:t>ввода/вывода</a:t>
            </a:r>
            <a:r>
              <a:rPr lang="en-US" dirty="0" smtClean="0"/>
              <a:t>: </a:t>
            </a:r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Буфер</a:t>
            </a:r>
            <a:r>
              <a:rPr lang="ru-RU" dirty="0" smtClean="0"/>
              <a:t> – массив байтов</a:t>
            </a:r>
            <a:r>
              <a:rPr lang="en-US" dirty="0" smtClean="0"/>
              <a:t>: byte[]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Абсолютный путь</a:t>
            </a:r>
            <a:r>
              <a:rPr lang="ru-RU" dirty="0" smtClean="0"/>
              <a:t> – путь начинающийся с корня диска. Например</a:t>
            </a:r>
            <a:r>
              <a:rPr lang="en-US" dirty="0"/>
              <a:t>, C:\Windows\Microsoft.NET</a:t>
            </a:r>
            <a:endParaRPr lang="ru-RU" dirty="0" smtClean="0"/>
          </a:p>
          <a:p>
            <a:r>
              <a:rPr lang="ru-RU" dirty="0" smtClean="0">
                <a:solidFill>
                  <a:srgbClr val="FFFF00"/>
                </a:solidFill>
              </a:rPr>
              <a:t>Относительный путь</a:t>
            </a:r>
            <a:r>
              <a:rPr lang="ru-RU" dirty="0"/>
              <a:t> </a:t>
            </a:r>
            <a:r>
              <a:rPr lang="ru-RU" dirty="0" smtClean="0"/>
              <a:t>– путь указанный относительно «текущего каталога». Может включать символ</a:t>
            </a:r>
            <a:r>
              <a:rPr lang="ru-RU" dirty="0"/>
              <a:t>ы</a:t>
            </a:r>
            <a:r>
              <a:rPr lang="ru-RU" dirty="0" smtClean="0"/>
              <a:t> «</a:t>
            </a:r>
            <a:r>
              <a:rPr lang="en-US" dirty="0" smtClean="0"/>
              <a:t>..</a:t>
            </a:r>
            <a:r>
              <a:rPr lang="ru-RU" dirty="0" smtClean="0"/>
              <a:t>» указывающие на родительский каталог.</a:t>
            </a: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EOL</a:t>
            </a:r>
            <a:r>
              <a:rPr lang="en-US" dirty="0" smtClean="0"/>
              <a:t> – End Of Line – </a:t>
            </a:r>
            <a:r>
              <a:rPr lang="ru-RU" dirty="0" smtClean="0"/>
              <a:t>символ(ы) конца строки в текстовом файле. В </a:t>
            </a:r>
            <a:r>
              <a:rPr lang="en-US" dirty="0" smtClean="0"/>
              <a:t>Windows </a:t>
            </a:r>
            <a:r>
              <a:rPr lang="ru-RU" dirty="0" smtClean="0"/>
              <a:t>это </a:t>
            </a:r>
            <a:r>
              <a:rPr lang="en-US" dirty="0" smtClean="0"/>
              <a:t>\r\n, </a:t>
            </a:r>
            <a:r>
              <a:rPr lang="ru-RU" dirty="0" smtClean="0"/>
              <a:t>в </a:t>
            </a:r>
            <a:r>
              <a:rPr lang="en-US" dirty="0" smtClean="0"/>
              <a:t>Unix - \n.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EOF</a:t>
            </a:r>
            <a:r>
              <a:rPr lang="en-US" dirty="0" smtClean="0"/>
              <a:t> – End Of File – </a:t>
            </a:r>
            <a:r>
              <a:rPr lang="ru-RU" dirty="0" smtClean="0"/>
              <a:t>конец файла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UNC </a:t>
            </a:r>
            <a:r>
              <a:rPr lang="ru-RU" dirty="0" smtClean="0">
                <a:solidFill>
                  <a:srgbClr val="FFFF00"/>
                </a:solidFill>
              </a:rPr>
              <a:t>путь</a:t>
            </a:r>
            <a:r>
              <a:rPr lang="ru-RU" dirty="0" smtClean="0"/>
              <a:t> – путь к сетевому ресурсу. Имеет вид </a:t>
            </a:r>
            <a:r>
              <a:rPr lang="en-US" dirty="0" smtClean="0"/>
              <a:t>\\</a:t>
            </a:r>
            <a:r>
              <a:rPr lang="ru-RU" dirty="0" smtClean="0"/>
              <a:t>ИмяКомпьютера\ИмяОбщейПапки</a:t>
            </a:r>
            <a:r>
              <a:rPr lang="en-US" dirty="0" smtClean="0"/>
              <a:t>\</a:t>
            </a:r>
            <a:r>
              <a:rPr lang="ru-RU" dirty="0" smtClean="0"/>
              <a:t>Путь</a:t>
            </a:r>
          </a:p>
        </p:txBody>
      </p:sp>
    </p:spTree>
    <p:extLst>
      <p:ext uri="{BB962C8B-B14F-4D97-AF65-F5344CB8AC3E}">
        <p14:creationId xmlns:p14="http://schemas.microsoft.com/office/powerpoint/2010/main" val="13093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Сериализация – механизм сохранения значения переменной типа в поток с возможностью последующего востановления точной копии (десериализация).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.NET</a:t>
            </a:r>
            <a:r>
              <a:rPr lang="ru-RU" dirty="0" smtClean="0"/>
              <a:t> поддерживает бинарную и текстовую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XML/JSON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сериализацию. При необходимости можно реализовать собственный механизм.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Криптография и </a:t>
            </a:r>
            <a:r>
              <a:rPr lang="en-US" dirty="0" err="1" smtClean="0"/>
              <a:t>CryptoStream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Классы находятся в пространстве имен </a:t>
            </a:r>
            <a:r>
              <a:rPr lang="en-US" dirty="0" err="1" smtClean="0"/>
              <a:t>System.Security.Cryptography</a:t>
            </a:r>
            <a:r>
              <a:rPr lang="ru-RU" dirty="0" smtClean="0"/>
              <a:t>. Класс </a:t>
            </a:r>
            <a:r>
              <a:rPr lang="en-US" dirty="0" err="1" smtClean="0"/>
              <a:t>CryptoStream</a:t>
            </a:r>
            <a:r>
              <a:rPr lang="ru-RU" dirty="0" smtClean="0"/>
              <a:t> выступает в роли посредника между потоками для выполнения шифрования и дешифрования.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Поддерживаются следующие алгоритмы:</a:t>
            </a:r>
          </a:p>
          <a:p>
            <a:r>
              <a:rPr lang="ru-RU" dirty="0" smtClean="0"/>
              <a:t>Симметричные: </a:t>
            </a:r>
            <a:r>
              <a:rPr lang="en-US" dirty="0" smtClean="0"/>
              <a:t>AES, DES, RC2, </a:t>
            </a:r>
            <a:r>
              <a:rPr lang="en-US" dirty="0" err="1" smtClean="0"/>
              <a:t>Rijndael</a:t>
            </a:r>
            <a:r>
              <a:rPr lang="en-US" dirty="0" smtClean="0"/>
              <a:t>, </a:t>
            </a:r>
            <a:r>
              <a:rPr lang="en-US" dirty="0" err="1" smtClean="0"/>
              <a:t>TripleDES</a:t>
            </a:r>
            <a:endParaRPr lang="en-US" dirty="0" smtClean="0"/>
          </a:p>
          <a:p>
            <a:r>
              <a:rPr lang="ru-RU" dirty="0" smtClean="0"/>
              <a:t>Асимметричные: </a:t>
            </a:r>
            <a:r>
              <a:rPr lang="en-US" dirty="0" smtClean="0"/>
              <a:t>DSA</a:t>
            </a:r>
            <a:r>
              <a:rPr lang="en-US" dirty="0"/>
              <a:t>, </a:t>
            </a:r>
            <a:r>
              <a:rPr lang="en-US" dirty="0" err="1" smtClean="0"/>
              <a:t>ECDiffieHellman</a:t>
            </a:r>
            <a:r>
              <a:rPr lang="en-US" dirty="0" smtClean="0"/>
              <a:t>, </a:t>
            </a:r>
            <a:r>
              <a:rPr lang="en-US" dirty="0" err="1" smtClean="0"/>
              <a:t>ECDsa</a:t>
            </a:r>
            <a:r>
              <a:rPr lang="en-US" dirty="0" smtClean="0"/>
              <a:t>, RSA</a:t>
            </a:r>
          </a:p>
          <a:p>
            <a:r>
              <a:rPr lang="ru-RU" dirty="0" smtClean="0"/>
              <a:t>Хеширование: </a:t>
            </a:r>
            <a:r>
              <a:rPr lang="en-US" dirty="0" smtClean="0"/>
              <a:t>MD5, SHA1, SHA256, SHA384, SHA512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/>
              <a:t>Cryptography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72346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Метаданные файлов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Windows </a:t>
            </a:r>
            <a:r>
              <a:rPr lang="ru-RU" dirty="0" smtClean="0"/>
              <a:t>позволяет читать метаданные из различных файлов. Например</a:t>
            </a:r>
            <a:r>
              <a:rPr lang="en-US" dirty="0" smtClean="0"/>
              <a:t>, ID </a:t>
            </a:r>
            <a:r>
              <a:rPr lang="ru-RU" dirty="0" smtClean="0"/>
              <a:t>теги из </a:t>
            </a:r>
            <a:r>
              <a:rPr lang="en-US" dirty="0" smtClean="0"/>
              <a:t>mp3 </a:t>
            </a:r>
            <a:r>
              <a:rPr lang="ru-RU" dirty="0" smtClean="0"/>
              <a:t>файлов</a:t>
            </a:r>
            <a:r>
              <a:rPr lang="en-US" dirty="0" smtClean="0"/>
              <a:t>, EXIF</a:t>
            </a:r>
            <a:r>
              <a:rPr lang="ru-RU" dirty="0"/>
              <a:t> </a:t>
            </a:r>
            <a:r>
              <a:rPr lang="ru-RU" dirty="0" smtClean="0"/>
              <a:t>из фотографий и т.д. В самом </a:t>
            </a:r>
            <a:r>
              <a:rPr lang="en-US" dirty="0" smtClean="0"/>
              <a:t>.NET </a:t>
            </a:r>
            <a:r>
              <a:rPr lang="ru-RU" dirty="0" smtClean="0"/>
              <a:t>нет встроенных классов для работы с метаданными файлов и понадобится установить </a:t>
            </a:r>
            <a:r>
              <a:rPr lang="en-US" dirty="0" smtClean="0"/>
              <a:t>NuGet </a:t>
            </a:r>
            <a:r>
              <a:rPr lang="ru-RU" dirty="0" smtClean="0"/>
              <a:t>пакет </a:t>
            </a:r>
            <a:r>
              <a:rPr lang="en-US" dirty="0" err="1" smtClean="0"/>
              <a:t>Microsoft.WindowsAPICodePack.Shell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FileMetadataViewer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02646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на длину пути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ОС </a:t>
            </a:r>
            <a:r>
              <a:rPr lang="en-US" dirty="0" smtClean="0"/>
              <a:t>Windows </a:t>
            </a:r>
            <a:r>
              <a:rPr lang="ru-RU" dirty="0" smtClean="0"/>
              <a:t>поддерживает пути длиной до 32 Кб, однако в </a:t>
            </a:r>
            <a:r>
              <a:rPr lang="en-US" dirty="0" smtClean="0"/>
              <a:t>.NET </a:t>
            </a:r>
            <a:r>
              <a:rPr lang="ru-RU" dirty="0" smtClean="0"/>
              <a:t>мы ограничены следующими значениями: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Максимальная длина полного имени каталога</a:t>
            </a:r>
            <a:r>
              <a:rPr lang="en-US" dirty="0"/>
              <a:t>  </a:t>
            </a:r>
            <a:r>
              <a:rPr lang="ru-RU" dirty="0" smtClean="0"/>
              <a:t>– 247 символов</a:t>
            </a:r>
          </a:p>
          <a:p>
            <a:r>
              <a:rPr lang="ru-RU" dirty="0"/>
              <a:t>Максимальная длина </a:t>
            </a:r>
            <a:r>
              <a:rPr lang="ru-RU" dirty="0" smtClean="0"/>
              <a:t>полного имени файла</a:t>
            </a:r>
            <a:r>
              <a:rPr lang="en-US" dirty="0"/>
              <a:t>  </a:t>
            </a:r>
            <a:r>
              <a:rPr lang="ru-RU" dirty="0" smtClean="0"/>
              <a:t>– 259 символов.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Это не так страшно как может показаться т.к. Проводник </a:t>
            </a:r>
            <a:r>
              <a:rPr lang="en-US" dirty="0" smtClean="0"/>
              <a:t>Windows </a:t>
            </a:r>
            <a:r>
              <a:rPr lang="ru-RU" dirty="0" smtClean="0"/>
              <a:t>тоже не умеет работать с длинными путями.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Рекомендую избегать создания слишком длинных путей.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 smtClean="0">
                <a:sym typeface="Wingdings"/>
              </a:rPr>
              <a:t> </a:t>
            </a:r>
            <a:r>
              <a:rPr lang="ru-RU" dirty="0" smtClean="0"/>
              <a:t>См. также пример </a:t>
            </a:r>
            <a:r>
              <a:rPr lang="en-US" dirty="0" smtClean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PathLimits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0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Советы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При работе с текстовым файлом требуется знать его кодировку. Без этого вы рискуете прочитать мусор. Особенно если читать файл с многобайтовой кодировке как файл в однобайтовой.</a:t>
            </a:r>
          </a:p>
          <a:p>
            <a:r>
              <a:rPr lang="ru-RU" dirty="0" smtClean="0"/>
              <a:t>Тестируйте свою программу с пустыми файлами и ОЧЕНЬ большими файлами.</a:t>
            </a:r>
          </a:p>
          <a:p>
            <a:r>
              <a:rPr lang="ru-RU" dirty="0" smtClean="0"/>
              <a:t>Для манипуляциями путями используйте методы класса </a:t>
            </a:r>
            <a:r>
              <a:rPr lang="en-US" dirty="0" err="1" smtClean="0"/>
              <a:t>System.IO.Path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293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3051453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cs typeface="Times New Roman" pitchFamily="18" charset="0"/>
              </a:rPr>
              <a:t>Задания</a:t>
            </a:r>
            <a:endParaRPr lang="ru-RU" sz="2400" dirty="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3437215"/>
            <a:ext cx="883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ea typeface="Calibri" pitchFamily="34" charset="0"/>
                <a:cs typeface="Arial" charset="0"/>
              </a:rPr>
              <a:t>Смотрите задания в файле </a:t>
            </a:r>
            <a:r>
              <a:rPr lang="en-US" i="1" dirty="0" smtClean="0">
                <a:ea typeface="Calibri" pitchFamily="34" charset="0"/>
                <a:cs typeface="Arial" charset="0"/>
              </a:rPr>
              <a:t>lesson-04.docx</a:t>
            </a:r>
            <a:r>
              <a:rPr lang="ru-RU" i="1" dirty="0" smtClean="0">
                <a:ea typeface="Calibri" pitchFamily="34" charset="0"/>
                <a:cs typeface="Arial" charset="0"/>
              </a:rPr>
              <a:t> в разделе «</a:t>
            </a:r>
            <a:r>
              <a:rPr lang="ru-RU" dirty="0"/>
              <a:t>Задания по </a:t>
            </a:r>
            <a:r>
              <a:rPr lang="en-US" dirty="0"/>
              <a:t>System.IO</a:t>
            </a:r>
            <a:r>
              <a:rPr lang="ru-RU" i="1" dirty="0" smtClean="0">
                <a:ea typeface="Calibri" pitchFamily="34" charset="0"/>
                <a:cs typeface="Arial" charset="0"/>
              </a:rPr>
              <a:t>»</a:t>
            </a:r>
            <a:endParaRPr lang="ru-RU" i="1" dirty="0"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strike="sngStrike" dirty="0">
                <a:cs typeface="Times New Roman" pitchFamily="18" charset="0"/>
              </a:rPr>
              <a:t>Задание</a:t>
            </a:r>
            <a:endParaRPr lang="ru-RU" sz="2400" strike="sngStrike" dirty="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strike="sngStrike" dirty="0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 strike="sngStrike" dirty="0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27508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 с файловой системой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Информационные функции:</a:t>
            </a:r>
          </a:p>
          <a:p>
            <a:pPr lvl="1"/>
            <a:r>
              <a:rPr lang="ru-RU" dirty="0" smtClean="0"/>
              <a:t>Информация о логических или физических дисках</a:t>
            </a:r>
          </a:p>
          <a:p>
            <a:pPr lvl="1"/>
            <a:r>
              <a:rPr lang="ru-RU" dirty="0" smtClean="0"/>
              <a:t>Список каталогов/файлов</a:t>
            </a:r>
            <a:endParaRPr lang="en-US" dirty="0" smtClean="0"/>
          </a:p>
          <a:p>
            <a:pPr lvl="2"/>
            <a:r>
              <a:rPr lang="ru-RU" dirty="0" smtClean="0"/>
              <a:t>«Сразу все» - </a:t>
            </a:r>
            <a:r>
              <a:rPr lang="en-US" dirty="0" err="1" smtClean="0"/>
              <a:t>GetXYZ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</a:p>
          <a:p>
            <a:pPr lvl="2"/>
            <a:r>
              <a:rPr lang="ru-RU" dirty="0" smtClean="0"/>
              <a:t>«По одному» - </a:t>
            </a:r>
            <a:r>
              <a:rPr lang="en-US" dirty="0" err="1" smtClean="0"/>
              <a:t>EnumerateXYZ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</a:p>
          <a:p>
            <a:pPr lvl="1"/>
            <a:r>
              <a:rPr lang="ru-RU" dirty="0" smtClean="0"/>
              <a:t>Общеизвестные каталоги</a:t>
            </a:r>
            <a:endParaRPr lang="en-US" dirty="0" smtClean="0"/>
          </a:p>
          <a:p>
            <a:pPr lvl="1"/>
            <a:r>
              <a:rPr lang="ru-RU" dirty="0" smtClean="0"/>
              <a:t>Удаление каталогов и файлов</a:t>
            </a:r>
          </a:p>
          <a:p>
            <a:r>
              <a:rPr lang="ru-RU" dirty="0"/>
              <a:t>Конструирование пути и его разбор на </a:t>
            </a:r>
            <a:r>
              <a:rPr lang="ru-RU" dirty="0" smtClean="0"/>
              <a:t>части с помощью класса </a:t>
            </a:r>
            <a:r>
              <a:rPr lang="en-US" dirty="0" smtClean="0"/>
              <a:t>Path.</a:t>
            </a:r>
            <a:endParaRPr lang="ru-RU" dirty="0" smtClean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6743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120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Работа </a:t>
            </a:r>
            <a:r>
              <a:rPr lang="ru-RU" sz="2400" b="1" dirty="0"/>
              <a:t>с файловой системой.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772249"/>
            <a:ext cx="8839200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File,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и</a:t>
            </a:r>
            <a:r>
              <a:rPr lang="en-US" sz="1600" dirty="0"/>
              <a:t> </a:t>
            </a:r>
            <a:r>
              <a:rPr lang="en-US" sz="1600" dirty="0" err="1"/>
              <a:t>System.Diagnostics.FileVersionInfo</a:t>
            </a:r>
            <a:endParaRPr lang="ru-RU" sz="1600" dirty="0" smtClean="0">
              <a:solidFill>
                <a:schemeClr val="bg1"/>
              </a:solidFill>
            </a:endParaRPr>
          </a:p>
          <a:p>
            <a:pPr eaLnBrk="1" hangingPunct="1"/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Классы с суффиксом </a:t>
            </a:r>
            <a:r>
              <a:rPr lang="en-US" sz="1600" dirty="0">
                <a:solidFill>
                  <a:schemeClr val="bg1"/>
                </a:solidFill>
              </a:rPr>
              <a:t>Info (</a:t>
            </a:r>
            <a:r>
              <a:rPr lang="en-US" sz="1600" dirty="0" err="1">
                <a:solidFill>
                  <a:schemeClr val="bg1"/>
                </a:solidFill>
              </a:rPr>
              <a:t>DriveInfo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DirectoryInfo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FileInfo</a:t>
            </a:r>
            <a:r>
              <a:rPr lang="en-US" sz="1600" dirty="0">
                <a:solidFill>
                  <a:schemeClr val="bg1"/>
                </a:solidFill>
              </a:rPr>
              <a:t>) </a:t>
            </a:r>
            <a:r>
              <a:rPr lang="ru-RU" sz="1600" dirty="0">
                <a:solidFill>
                  <a:schemeClr val="bg1"/>
                </a:solidFill>
              </a:rPr>
              <a:t>предназначены для хранения всех признаков объекта файловой системы и выполнения операций над ним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</a:p>
          <a:p>
            <a:pPr eaLnBrk="1" hangingPunct="1"/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Классы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содержат статические методы для работы с каталогами и файлами соответственно.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1099864" y="303039"/>
            <a:ext cx="6944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Класс </a:t>
            </a:r>
            <a:r>
              <a:rPr lang="en-US" sz="2400" b="1" dirty="0" err="1" smtClean="0"/>
              <a:t>DriveInfo</a:t>
            </a:r>
            <a:r>
              <a:rPr lang="en-US" sz="2400" b="1" dirty="0" smtClean="0"/>
              <a:t> – </a:t>
            </a:r>
            <a:r>
              <a:rPr lang="ru-RU" sz="2400" b="1" dirty="0" smtClean="0"/>
              <a:t>информация о логическом диске</a:t>
            </a:r>
            <a:endParaRPr lang="ru-RU" sz="24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3079" y="1021378"/>
            <a:ext cx="8649401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//DriveInfo d</a:t>
            </a: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rvInf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new DriveInfo(@"C:\");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drives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.GetDrives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driInf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drives)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"---------------------------------"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Тип диска      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driveInfo.DriveType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Имя         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drvInf.IsReady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Файловая система: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.DriveFormat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Готов?      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.IsReady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Корень          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.RootDirectory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pt-BR" sz="1200" dirty="0" smtClean="0">
                <a:solidFill>
                  <a:srgbClr val="2B91AF"/>
                </a:solidFill>
                <a:latin typeface="Consolas"/>
              </a:rPr>
              <a:t>        Console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"Свободное место : </a:t>
            </a:r>
            <a:r>
              <a:rPr lang="pt-BR" sz="1200" dirty="0">
                <a:solidFill>
                  <a:srgbClr val="3CB371"/>
                </a:solidFill>
                <a:latin typeface="Consolas"/>
              </a:rPr>
              <a:t>{0:N0}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 bytes"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.TotalFreeSpace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Размер      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N0}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 bytes"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.TotalSize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Метка диска     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.VolumeLabel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Прямоугольник 2"/>
          <p:cNvSpPr>
            <a:spLocks noChangeArrowheads="1"/>
          </p:cNvSpPr>
          <p:nvPr/>
        </p:nvSpPr>
        <p:spPr bwMode="auto">
          <a:xfrm>
            <a:off x="974477" y="4437112"/>
            <a:ext cx="71950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Список названий дисков: </a:t>
            </a:r>
            <a:r>
              <a:rPr lang="en-US" sz="2400" b="1" dirty="0" err="1"/>
              <a:t>Directory.GetLogicalDrives</a:t>
            </a:r>
            <a:r>
              <a:rPr lang="en-US" sz="2400" b="1" dirty="0"/>
              <a:t>()</a:t>
            </a:r>
            <a:endParaRPr lang="ru-RU" sz="2400" b="1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4932" y="4996333"/>
            <a:ext cx="8649401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Функция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Directory.GetLogicalDrives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()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возращает массив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//с элементами вида "C:\", "D:\", "E:\" и т.д.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.GetLogicalDrives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driveLetter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895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877367" y="303039"/>
            <a:ext cx="738926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Получение информации о физических дисках</a:t>
            </a:r>
            <a:br>
              <a:rPr lang="ru-RU" sz="2800" b="1" dirty="0" smtClean="0"/>
            </a:br>
            <a:r>
              <a:rPr lang="ru-RU" sz="2800" b="1" dirty="0" smtClean="0"/>
              <a:t>с помощью </a:t>
            </a:r>
            <a:r>
              <a:rPr lang="en-US" sz="2800" b="1" dirty="0" smtClean="0"/>
              <a:t>WMI</a:t>
            </a:r>
            <a:endParaRPr lang="ru-RU" sz="2800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2400" y="1348313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В </a:t>
            </a:r>
            <a:r>
              <a:rPr lang="ru-RU" sz="1600" dirty="0">
                <a:solidFill>
                  <a:schemeClr val="bg1"/>
                </a:solidFill>
              </a:rPr>
              <a:t>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 smtClean="0">
                <a:solidFill>
                  <a:schemeClr val="bg1"/>
                </a:solidFill>
              </a:rPr>
              <a:t>нет классов для получения информации о физических дисках. Для этого необходимо использовать технологию </a:t>
            </a:r>
            <a:r>
              <a:rPr lang="en-US" sz="1600" dirty="0" smtClean="0">
                <a:solidFill>
                  <a:schemeClr val="bg1"/>
                </a:solidFill>
              </a:rPr>
              <a:t>Windows Management Instrumentation (WMI) </a:t>
            </a:r>
            <a:r>
              <a:rPr lang="ru-RU" sz="1600" dirty="0" smtClean="0">
                <a:solidFill>
                  <a:schemeClr val="bg1"/>
                </a:solidFill>
              </a:rPr>
              <a:t>с помощью классов из сборки </a:t>
            </a:r>
            <a:r>
              <a:rPr lang="en-US" sz="1600" dirty="0" err="1" smtClean="0">
                <a:solidFill>
                  <a:schemeClr val="bg1"/>
                </a:solidFill>
              </a:rPr>
              <a:t>System.Management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smtClean="0">
                <a:solidFill>
                  <a:schemeClr val="bg1"/>
                </a:solidFill>
              </a:rPr>
              <a:t>и аналогичного пространства имен.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6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</a:t>
            </a:r>
            <a:r>
              <a:rPr lang="ru-RU" sz="1600" dirty="0" smtClean="0"/>
              <a:t>статическим. </a:t>
            </a:r>
            <a:r>
              <a:rPr lang="ru-RU" sz="1600" dirty="0"/>
              <a:t>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3847</TotalTime>
  <Words>3516</Words>
  <Application>Microsoft Office PowerPoint</Application>
  <PresentationFormat>On-screen Show (4:3)</PresentationFormat>
  <Paragraphs>644</Paragraphs>
  <Slides>46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Office Theme</vt:lpstr>
      <vt:lpstr>1_Office Theme</vt:lpstr>
      <vt:lpstr>PowerPoint Presentation</vt:lpstr>
      <vt:lpstr>Материалы для обучения</vt:lpstr>
      <vt:lpstr>Средства ввода/вывода</vt:lpstr>
      <vt:lpstr>Средства ввода/вывода: Термины</vt:lpstr>
      <vt:lpstr>Работа с файловой системой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Шаблон поиска (search pattern)</vt:lpstr>
      <vt:lpstr>Список каталогов/файлов (класс Directory)</vt:lpstr>
      <vt:lpstr>Список каталогов/файлов (класс DirectoryInfo)</vt:lpstr>
      <vt:lpstr>Список каталогов/файлов. Методы EnumerateXYZ()</vt:lpstr>
      <vt:lpstr>Список каталогов/файлов по нескольким шаблонам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Удаление каталогов и файлов</vt:lpstr>
      <vt:lpstr>Удаление каталогов и файлов в корзину</vt:lpstr>
      <vt:lpstr>PowerPoint Presentation</vt:lpstr>
      <vt:lpstr>PowerPoint Presentation</vt:lpstr>
      <vt:lpstr> System.Diagnostics.FileVersionInfo</vt:lpstr>
      <vt:lpstr>Чтение/запись файлов (потоков)</vt:lpstr>
      <vt:lpstr>Класс File. Быстрое чтение/запись файлов.</vt:lpstr>
      <vt:lpstr>Класс File. Быстрое чтение/запись файлов. Окончание.</vt:lpstr>
      <vt:lpstr>PowerPoint Presentation</vt:lpstr>
      <vt:lpstr>Понятие потока (Stream)</vt:lpstr>
      <vt:lpstr>PowerPoint Presentation</vt:lpstr>
      <vt:lpstr>PowerPoint Presentation</vt:lpstr>
      <vt:lpstr>PowerPoint Presentation</vt:lpstr>
      <vt:lpstr>PowerPoint Presentation</vt:lpstr>
      <vt:lpstr>Чтение CSV файлов с помощью класса TextFieldParser</vt:lpstr>
      <vt:lpstr>Архивация</vt:lpstr>
      <vt:lpstr>Сериализация (Serialization)</vt:lpstr>
      <vt:lpstr>Криптография и CryptoStream</vt:lpstr>
      <vt:lpstr>Метаданные файлов</vt:lpstr>
      <vt:lpstr>Ограничения на длину пути</vt:lpstr>
      <vt:lpstr>Советы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198</cp:revision>
  <dcterms:created xsi:type="dcterms:W3CDTF">2012-08-15T13:44:54Z</dcterms:created>
  <dcterms:modified xsi:type="dcterms:W3CDTF">2015-08-25T10:31:50Z</dcterms:modified>
</cp:coreProperties>
</file>