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76" r:id="rId4"/>
    <p:sldId id="290" r:id="rId5"/>
    <p:sldId id="259" r:id="rId6"/>
    <p:sldId id="273" r:id="rId7"/>
    <p:sldId id="274" r:id="rId8"/>
    <p:sldId id="292" r:id="rId9"/>
    <p:sldId id="282" r:id="rId10"/>
    <p:sldId id="284" r:id="rId11"/>
    <p:sldId id="285" r:id="rId12"/>
    <p:sldId id="307" r:id="rId13"/>
    <p:sldId id="286" r:id="rId14"/>
    <p:sldId id="293" r:id="rId15"/>
    <p:sldId id="308" r:id="rId16"/>
    <p:sldId id="260" r:id="rId17"/>
    <p:sldId id="305" r:id="rId18"/>
    <p:sldId id="306" r:id="rId19"/>
    <p:sldId id="261" r:id="rId20"/>
    <p:sldId id="294" r:id="rId21"/>
    <p:sldId id="262" r:id="rId22"/>
    <p:sldId id="283" r:id="rId23"/>
    <p:sldId id="309" r:id="rId24"/>
    <p:sldId id="310" r:id="rId25"/>
    <p:sldId id="311" r:id="rId26"/>
    <p:sldId id="313" r:id="rId27"/>
    <p:sldId id="263" r:id="rId28"/>
    <p:sldId id="299" r:id="rId29"/>
    <p:sldId id="300" r:id="rId30"/>
    <p:sldId id="301" r:id="rId31"/>
    <p:sldId id="312" r:id="rId32"/>
    <p:sldId id="295" r:id="rId33"/>
    <p:sldId id="296" r:id="rId34"/>
    <p:sldId id="275" r:id="rId35"/>
    <p:sldId id="264" r:id="rId36"/>
    <p:sldId id="288" r:id="rId37"/>
    <p:sldId id="289" r:id="rId38"/>
    <p:sldId id="265" r:id="rId39"/>
    <p:sldId id="291" r:id="rId40"/>
    <p:sldId id="302" r:id="rId41"/>
    <p:sldId id="266" r:id="rId42"/>
    <p:sldId id="267" r:id="rId43"/>
    <p:sldId id="268" r:id="rId44"/>
    <p:sldId id="287" r:id="rId45"/>
    <p:sldId id="278" r:id="rId46"/>
    <p:sldId id="298" r:id="rId47"/>
    <p:sldId id="297" r:id="rId48"/>
    <p:sldId id="303" r:id="rId49"/>
    <p:sldId id="271" r:id="rId50"/>
    <p:sldId id="30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sorterViewPr>
    <p:cViewPr>
      <p:scale>
        <a:sx n="100" d="100"/>
        <a:sy n="100" d="100"/>
      </p:scale>
      <p:origin x="0" y="44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5322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66857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460512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9/15/2014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56507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9/15/2014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19464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9/15/2014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744808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9/15/2014</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51138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solidFill>
                  <a:srgbClr val="FFFFFF">
                    <a:tint val="75000"/>
                  </a:srgbClr>
                </a:solidFill>
              </a:rPr>
              <a:pPr/>
              <a:t>9/15/2014</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45271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solidFill>
                  <a:srgbClr val="FFFFFF">
                    <a:tint val="75000"/>
                  </a:srgbClr>
                </a:solidFill>
              </a:rPr>
              <a:pPr/>
              <a:t>9/15/2014</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4500514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solidFill>
                  <a:srgbClr val="FFFFFF">
                    <a:tint val="75000"/>
                  </a:srgbClr>
                </a:solidFill>
              </a:rPr>
              <a:pPr/>
              <a:t>9/15/2014</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9094729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9/15/2014</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06543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299702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9/15/2014</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7594442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9/15/2014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6887370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9/15/2014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9990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pPr/>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8166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pPr/>
              <a:t>9/15/2014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6215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pPr/>
              <a:t>9/15/2014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3634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pPr/>
              <a:t>9/15/2014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46348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pPr/>
              <a:t>9/15/2014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29579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9/15/2014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71242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9/15/2014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24170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pPr/>
              <a:t>9/15/2014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pPr/>
              <a:t>‹#›</a:t>
            </a:fld>
            <a:endParaRPr lang="en-US"/>
          </a:p>
        </p:txBody>
      </p:sp>
    </p:spTree>
    <p:extLst>
      <p:ext uri="{BB962C8B-B14F-4D97-AF65-F5344CB8AC3E}">
        <p14:creationId xmlns:p14="http://schemas.microsoft.com/office/powerpoint/2010/main" val="155909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solidFill>
                  <a:srgbClr val="FFFFFF">
                    <a:tint val="75000"/>
                  </a:srgbClr>
                </a:solidFill>
              </a:rPr>
              <a:pPr/>
              <a:t>9/15/2014</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487722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4</a:t>
            </a:r>
            <a:r>
              <a:rPr lang="ru-RU" sz="2400" dirty="0" smtClean="0">
                <a:solidFill>
                  <a:schemeClr val="bg1"/>
                </a:solidFill>
              </a:rPr>
              <a:t>. Средства ввода/вывода</a:t>
            </a:r>
            <a:endParaRPr lang="en-US" sz="2400" dirty="0">
              <a:solidFill>
                <a:schemeClr val="bg1"/>
              </a:solidFill>
            </a:endParaRPr>
          </a:p>
        </p:txBody>
      </p:sp>
    </p:spTree>
    <p:extLst>
      <p:ext uri="{BB962C8B-B14F-4D97-AF65-F5344CB8AC3E}">
        <p14:creationId xmlns:p14="http://schemas.microsoft.com/office/powerpoint/2010/main" val="3146798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a:t>Блок </a:t>
            </a:r>
            <a:r>
              <a:rPr lang="en-US" sz="3600" dirty="0"/>
              <a:t>using</a:t>
            </a:r>
            <a:r>
              <a:rPr lang="ru-RU" sz="3600" dirty="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33180" y="1628800"/>
            <a:ext cx="8229600" cy="1656184"/>
          </a:xfrm>
          <a:solidFill>
            <a:schemeClr val="bg1"/>
          </a:solidFill>
        </p:spPr>
        <p:txBody>
          <a:bodyPr>
            <a:noAutofit/>
          </a:bodyPr>
          <a:lstStyle/>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static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200" dirty="0">
                <a:solidFill>
                  <a:srgbClr val="000000"/>
                </a:solidFill>
                <a:highlight>
                  <a:srgbClr val="FFFFFF"/>
                </a:highlight>
                <a:latin typeface="Courier New" panose="02070309020205020404" pitchFamily="49" charset="0"/>
                <a:cs typeface="Courier New" panose="02070309020205020404" pitchFamily="49" charset="0"/>
              </a:rPr>
              <a:t> Main()</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3429000"/>
            <a:ext cx="8219256" cy="923330"/>
          </a:xfrm>
          <a:prstGeom prst="rect">
            <a:avLst/>
          </a:prstGeom>
          <a:noFill/>
        </p:spPr>
        <p:txBody>
          <a:bodyPr wrap="square" rtlCol="0">
            <a:spAutoFit/>
          </a:bodyPr>
          <a:lstStyle/>
          <a:p>
            <a:r>
              <a:rPr lang="ru-RU" dirty="0" smtClean="0"/>
              <a:t>Глядя на пример использования класса </a:t>
            </a:r>
            <a:r>
              <a:rPr lang="en-US" dirty="0" err="1" smtClean="0"/>
              <a:t>PositivePoint</a:t>
            </a:r>
            <a:r>
              <a:rPr lang="ru-RU" dirty="0" smtClean="0"/>
              <a:t> с прошлого слайда мы ожидаем увидеть строку</a:t>
            </a:r>
            <a:r>
              <a:rPr lang="en-US" dirty="0" smtClean="0"/>
              <a:t> </a:t>
            </a:r>
            <a:r>
              <a:rPr lang="ru-RU" dirty="0"/>
              <a:t>“Привет от </a:t>
            </a:r>
            <a:r>
              <a:rPr lang="en-US" dirty="0"/>
              <a:t>Dispose</a:t>
            </a:r>
            <a:r>
              <a:rPr lang="en-US" dirty="0" smtClean="0"/>
              <a:t>()!“</a:t>
            </a:r>
            <a:r>
              <a:rPr lang="ru-RU" dirty="0" smtClean="0"/>
              <a:t>.</a:t>
            </a:r>
            <a:r>
              <a:rPr lang="en-US" dirty="0" smtClean="0"/>
              <a:t> </a:t>
            </a:r>
            <a:r>
              <a:rPr lang="ru-RU" dirty="0" smtClean="0"/>
              <a:t>Однако мы её не увидим так как блок наш блок </a:t>
            </a:r>
            <a:r>
              <a:rPr lang="en-US" dirty="0" smtClean="0"/>
              <a:t>using </a:t>
            </a:r>
            <a:r>
              <a:rPr lang="ru-RU" dirty="0" smtClean="0"/>
              <a:t>превращается в следующий код:</a:t>
            </a:r>
            <a:endParaRPr lang="en-US" dirty="0"/>
          </a:p>
        </p:txBody>
      </p:sp>
      <p:sp>
        <p:nvSpPr>
          <p:cNvPr id="5" name="Content Placeholder 2"/>
          <p:cNvSpPr txBox="1">
            <a:spLocks/>
          </p:cNvSpPr>
          <p:nvPr/>
        </p:nvSpPr>
        <p:spPr>
          <a:xfrm>
            <a:off x="409391" y="4437112"/>
            <a:ext cx="8229600" cy="2088232"/>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try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finally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p.Dispose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4378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Окно </a:t>
            </a:r>
            <a:r>
              <a:rPr lang="en-US" dirty="0" smtClean="0"/>
              <a:t>Debug -&gt; Exceptions ...</a:t>
            </a:r>
            <a:endParaRPr lang="en-US" dirty="0"/>
          </a:p>
        </p:txBody>
      </p:sp>
      <p:sp>
        <p:nvSpPr>
          <p:cNvPr id="3" name="Content Placeholder 2"/>
          <p:cNvSpPr>
            <a:spLocks noGrp="1"/>
          </p:cNvSpPr>
          <p:nvPr>
            <p:ph idx="1"/>
          </p:nvPr>
        </p:nvSpPr>
        <p:spPr>
          <a:xfrm>
            <a:off x="457200" y="1412776"/>
            <a:ext cx="8229600" cy="4525963"/>
          </a:xfrm>
        </p:spPr>
        <p:txBody>
          <a:bodyPr>
            <a:normAutofit/>
          </a:bodyPr>
          <a:lstStyle/>
          <a:p>
            <a:pPr marL="0" indent="0">
              <a:buNone/>
            </a:pPr>
            <a:r>
              <a:rPr lang="ru-RU" sz="1800" dirty="0" smtClean="0"/>
              <a:t>Окно «</a:t>
            </a:r>
            <a:r>
              <a:rPr lang="en-US" sz="1800" dirty="0" smtClean="0"/>
              <a:t>Debug </a:t>
            </a:r>
            <a:r>
              <a:rPr lang="en-US" sz="1800" dirty="0"/>
              <a:t>-&gt; Exceptions </a:t>
            </a:r>
            <a:r>
              <a:rPr lang="en-US" sz="1800" dirty="0" smtClean="0"/>
              <a:t>...</a:t>
            </a:r>
            <a:r>
              <a:rPr lang="ru-RU" sz="1800" dirty="0" smtClean="0"/>
              <a:t>» контролирует поведение отладчика при генерации исключений. По умолчанию остановка будет происходить только если исключение не было обработано. Иногда возникает необходимость делать остановку как только исключения было сгенерировано. Для этого нужно поставить отметку в колонке «</a:t>
            </a:r>
            <a:r>
              <a:rPr lang="en-US" sz="1800" dirty="0" smtClean="0"/>
              <a:t>Thrown</a:t>
            </a:r>
            <a:r>
              <a:rPr lang="ru-RU" sz="1800" dirty="0" smtClean="0"/>
              <a:t>» в ветке «</a:t>
            </a:r>
            <a:r>
              <a:rPr lang="en-US" sz="1800" dirty="0" smtClean="0"/>
              <a:t>Common Language Runtime Exceptions</a:t>
            </a:r>
            <a:r>
              <a:rPr lang="ru-RU" sz="1800" dirty="0" smtClean="0"/>
              <a:t>»</a:t>
            </a:r>
            <a:r>
              <a:rPr lang="en-US" sz="1800" dirty="0"/>
              <a:t> </a:t>
            </a:r>
            <a:r>
              <a:rPr lang="ru-RU" sz="1800" dirty="0" smtClean="0"/>
              <a:t>для всех исключений или только для отдельных.</a:t>
            </a:r>
            <a:endParaRPr lang="en-US" sz="18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56992"/>
            <a:ext cx="7002463"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801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Средства ввода/вывода</a:t>
            </a:r>
            <a:endParaRPr lang="ru-RU" dirty="0"/>
          </a:p>
        </p:txBody>
      </p:sp>
      <p:sp>
        <p:nvSpPr>
          <p:cNvPr id="3" name="Content Placeholder 2"/>
          <p:cNvSpPr>
            <a:spLocks noGrp="1"/>
          </p:cNvSpPr>
          <p:nvPr>
            <p:ph idx="1"/>
          </p:nvPr>
        </p:nvSpPr>
        <p:spPr/>
        <p:txBody>
          <a:bodyPr>
            <a:normAutofit fontScale="85000" lnSpcReduction="20000"/>
          </a:bodyPr>
          <a:lstStyle/>
          <a:p>
            <a:pPr marL="0" indent="0">
              <a:buNone/>
            </a:pPr>
            <a:r>
              <a:rPr lang="ru-RU" dirty="0" smtClean="0"/>
              <a:t>Основные классы находятся в пространстве имен </a:t>
            </a:r>
            <a:r>
              <a:rPr lang="en-US" dirty="0" smtClean="0"/>
              <a:t>System.IO</a:t>
            </a:r>
          </a:p>
          <a:p>
            <a:r>
              <a:rPr lang="ru-RU" dirty="0" smtClean="0"/>
              <a:t>Работа с файловой системой</a:t>
            </a:r>
            <a:endParaRPr lang="ru-RU" dirty="0" smtClean="0"/>
          </a:p>
          <a:p>
            <a:r>
              <a:rPr lang="ru-RU" dirty="0" smtClean="0"/>
              <a:t>Чтение/запись файлов (потоков)</a:t>
            </a:r>
          </a:p>
          <a:p>
            <a:r>
              <a:rPr lang="ru-RU" dirty="0" smtClean="0"/>
              <a:t>Сериализация</a:t>
            </a:r>
          </a:p>
          <a:p>
            <a:r>
              <a:rPr lang="ru-RU" dirty="0" smtClean="0"/>
              <a:t>Другие потоки:</a:t>
            </a:r>
          </a:p>
          <a:p>
            <a:pPr lvl="1"/>
            <a:r>
              <a:rPr lang="en-US" dirty="0" err="1"/>
              <a:t>System.IO.Pipes.</a:t>
            </a:r>
            <a:r>
              <a:rPr lang="en-US" dirty="0" err="1">
                <a:solidFill>
                  <a:srgbClr val="FFFF00"/>
                </a:solidFill>
              </a:rPr>
              <a:t>PipeStream</a:t>
            </a:r>
            <a:endParaRPr lang="ru-RU" dirty="0" smtClean="0">
              <a:solidFill>
                <a:srgbClr val="FFFF00"/>
              </a:solidFill>
            </a:endParaRPr>
          </a:p>
          <a:p>
            <a:pPr lvl="1"/>
            <a:r>
              <a:rPr lang="ru-RU" dirty="0" smtClean="0"/>
              <a:t>Архивация данных (</a:t>
            </a:r>
            <a:r>
              <a:rPr lang="en-US" dirty="0" err="1" smtClean="0"/>
              <a:t>System.IO.Compression</a:t>
            </a:r>
            <a:r>
              <a:rPr lang="en-US" dirty="0" smtClean="0"/>
              <a:t>)</a:t>
            </a:r>
            <a:endParaRPr lang="ru-RU" dirty="0" smtClean="0"/>
          </a:p>
          <a:p>
            <a:pPr lvl="1"/>
            <a:r>
              <a:rPr lang="en-US" dirty="0" err="1" smtClean="0"/>
              <a:t>System.Security.Cryptography.</a:t>
            </a:r>
            <a:r>
              <a:rPr lang="en-US" dirty="0" err="1" smtClean="0">
                <a:solidFill>
                  <a:srgbClr val="FFFF00"/>
                </a:solidFill>
              </a:rPr>
              <a:t>CryptoStream</a:t>
            </a:r>
            <a:endParaRPr lang="ru-RU" dirty="0" smtClean="0">
              <a:solidFill>
                <a:srgbClr val="FFFF00"/>
              </a:solidFill>
            </a:endParaRPr>
          </a:p>
          <a:p>
            <a:pPr lvl="1"/>
            <a:r>
              <a:rPr lang="en-US" dirty="0" err="1" smtClean="0"/>
              <a:t>System.Net.Sockets.</a:t>
            </a:r>
            <a:r>
              <a:rPr lang="en-US" dirty="0" err="1" smtClean="0">
                <a:solidFill>
                  <a:srgbClr val="FFFF00"/>
                </a:solidFill>
              </a:rPr>
              <a:t>NetworkStream</a:t>
            </a:r>
            <a:r>
              <a:rPr lang="ru-RU" dirty="0"/>
              <a:t> </a:t>
            </a:r>
            <a:endParaRPr lang="ru-RU" dirty="0" smtClean="0"/>
          </a:p>
          <a:p>
            <a:pPr lvl="1"/>
            <a:r>
              <a:rPr lang="en-US" dirty="0" smtClean="0"/>
              <a:t>…</a:t>
            </a:r>
            <a:endParaRPr lang="ru-RU" dirty="0" smtClean="0">
              <a:solidFill>
                <a:srgbClr val="FFFF00"/>
              </a:solidFill>
            </a:endParaRPr>
          </a:p>
        </p:txBody>
      </p:sp>
    </p:spTree>
    <p:extLst>
      <p:ext uri="{BB962C8B-B14F-4D97-AF65-F5344CB8AC3E}">
        <p14:creationId xmlns:p14="http://schemas.microsoft.com/office/powerpoint/2010/main" val="34084638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Средства </a:t>
            </a:r>
            <a:r>
              <a:rPr lang="ru-RU" dirty="0" smtClean="0"/>
              <a:t>ввода/вывода</a:t>
            </a:r>
            <a:r>
              <a:rPr lang="en-US" dirty="0" smtClean="0"/>
              <a:t>: </a:t>
            </a:r>
            <a:r>
              <a:rPr lang="ru-RU" dirty="0" smtClean="0"/>
              <a:t>Термины</a:t>
            </a:r>
            <a:endParaRPr lang="ru-RU" dirty="0"/>
          </a:p>
        </p:txBody>
      </p:sp>
      <p:sp>
        <p:nvSpPr>
          <p:cNvPr id="3" name="Content Placeholder 2"/>
          <p:cNvSpPr>
            <a:spLocks noGrp="1"/>
          </p:cNvSpPr>
          <p:nvPr>
            <p:ph idx="1"/>
          </p:nvPr>
        </p:nvSpPr>
        <p:spPr/>
        <p:txBody>
          <a:bodyPr>
            <a:normAutofit fontScale="92500" lnSpcReduction="10000"/>
          </a:bodyPr>
          <a:lstStyle/>
          <a:p>
            <a:r>
              <a:rPr lang="ru-RU" dirty="0" smtClean="0"/>
              <a:t>Буфер – массив байтов</a:t>
            </a:r>
            <a:r>
              <a:rPr lang="en-US" dirty="0" smtClean="0"/>
              <a:t>: byte[]</a:t>
            </a:r>
          </a:p>
          <a:p>
            <a:r>
              <a:rPr lang="ru-RU" dirty="0" smtClean="0"/>
              <a:t>Абсолютный путь – путь начинающийся с корня диска. Например</a:t>
            </a:r>
            <a:r>
              <a:rPr lang="en-US" dirty="0"/>
              <a:t>, C:\Windows\Microsoft.NET</a:t>
            </a:r>
            <a:endParaRPr lang="ru-RU" dirty="0" smtClean="0"/>
          </a:p>
          <a:p>
            <a:r>
              <a:rPr lang="ru-RU" dirty="0" smtClean="0"/>
              <a:t>Относительный путь</a:t>
            </a:r>
            <a:r>
              <a:rPr lang="ru-RU" dirty="0"/>
              <a:t> </a:t>
            </a:r>
            <a:r>
              <a:rPr lang="ru-RU" dirty="0" smtClean="0"/>
              <a:t>– путь указанный относительно «текущего каталога». Может включать символ</a:t>
            </a:r>
            <a:r>
              <a:rPr lang="ru-RU" dirty="0"/>
              <a:t>ы</a:t>
            </a:r>
            <a:r>
              <a:rPr lang="ru-RU" dirty="0" smtClean="0"/>
              <a:t> «</a:t>
            </a:r>
            <a:r>
              <a:rPr lang="en-US" dirty="0" smtClean="0"/>
              <a:t>..</a:t>
            </a:r>
            <a:r>
              <a:rPr lang="ru-RU" dirty="0" smtClean="0"/>
              <a:t>» указывающие на родительский каталог.</a:t>
            </a:r>
          </a:p>
          <a:p>
            <a:r>
              <a:rPr lang="en-US" dirty="0" smtClean="0"/>
              <a:t>UNC </a:t>
            </a:r>
            <a:r>
              <a:rPr lang="ru-RU" dirty="0" smtClean="0"/>
              <a:t>путь – путь к сетевому ресурсу. Имеет вид </a:t>
            </a:r>
            <a:r>
              <a:rPr lang="en-US" dirty="0" smtClean="0"/>
              <a:t>\\</a:t>
            </a:r>
            <a:r>
              <a:rPr lang="ru-RU" dirty="0" smtClean="0"/>
              <a:t>ИмяКомпьютера\ИмяОбщейПапки</a:t>
            </a:r>
            <a:r>
              <a:rPr lang="en-US" dirty="0" smtClean="0"/>
              <a:t>\</a:t>
            </a:r>
            <a:r>
              <a:rPr lang="ru-RU" dirty="0" smtClean="0"/>
              <a:t>Путь</a:t>
            </a:r>
          </a:p>
        </p:txBody>
      </p:sp>
    </p:spTree>
    <p:extLst>
      <p:ext uri="{BB962C8B-B14F-4D97-AF65-F5344CB8AC3E}">
        <p14:creationId xmlns:p14="http://schemas.microsoft.com/office/powerpoint/2010/main" val="1309391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Работа с файловой системой</a:t>
            </a:r>
            <a:endParaRPr lang="ru-RU" dirty="0"/>
          </a:p>
        </p:txBody>
      </p:sp>
      <p:sp>
        <p:nvSpPr>
          <p:cNvPr id="3" name="Content Placeholder 2"/>
          <p:cNvSpPr>
            <a:spLocks noGrp="1"/>
          </p:cNvSpPr>
          <p:nvPr>
            <p:ph idx="1"/>
          </p:nvPr>
        </p:nvSpPr>
        <p:spPr/>
        <p:txBody>
          <a:bodyPr>
            <a:normAutofit/>
          </a:bodyPr>
          <a:lstStyle/>
          <a:p>
            <a:r>
              <a:rPr lang="ru-RU" dirty="0" smtClean="0"/>
              <a:t>Информационные функции:</a:t>
            </a:r>
          </a:p>
          <a:p>
            <a:pPr lvl="1"/>
            <a:r>
              <a:rPr lang="ru-RU" dirty="0" smtClean="0"/>
              <a:t>Информация о логических или физических дисках</a:t>
            </a:r>
          </a:p>
          <a:p>
            <a:pPr lvl="1"/>
            <a:r>
              <a:rPr lang="ru-RU" dirty="0" smtClean="0"/>
              <a:t>Список каталогов/файлов</a:t>
            </a:r>
            <a:endParaRPr lang="en-US" dirty="0" smtClean="0"/>
          </a:p>
          <a:p>
            <a:pPr lvl="2"/>
            <a:r>
              <a:rPr lang="ru-RU" dirty="0" smtClean="0"/>
              <a:t>«Сразу все» - </a:t>
            </a:r>
            <a:r>
              <a:rPr lang="en-US" dirty="0" err="1" smtClean="0"/>
              <a:t>GetXYZ</a:t>
            </a:r>
            <a:r>
              <a:rPr lang="en-US" dirty="0" smtClean="0"/>
              <a:t>() </a:t>
            </a:r>
            <a:r>
              <a:rPr lang="ru-RU" dirty="0" smtClean="0"/>
              <a:t>методы</a:t>
            </a:r>
          </a:p>
          <a:p>
            <a:pPr lvl="2"/>
            <a:r>
              <a:rPr lang="ru-RU" dirty="0" smtClean="0"/>
              <a:t>«По одному» - </a:t>
            </a:r>
            <a:r>
              <a:rPr lang="en-US" dirty="0" err="1" smtClean="0"/>
              <a:t>EnumerateXYZ</a:t>
            </a:r>
            <a:r>
              <a:rPr lang="en-US" dirty="0" smtClean="0"/>
              <a:t>() </a:t>
            </a:r>
            <a:r>
              <a:rPr lang="ru-RU" dirty="0" smtClean="0"/>
              <a:t>методы</a:t>
            </a:r>
          </a:p>
          <a:p>
            <a:pPr lvl="1"/>
            <a:r>
              <a:rPr lang="ru-RU" dirty="0" smtClean="0"/>
              <a:t>Общеизвестные каталоги</a:t>
            </a:r>
          </a:p>
          <a:p>
            <a:r>
              <a:rPr lang="ru-RU" dirty="0"/>
              <a:t>Конструирование пути и его разбор на </a:t>
            </a:r>
            <a:r>
              <a:rPr lang="ru-RU" dirty="0" smtClean="0"/>
              <a:t>части с помощью класса </a:t>
            </a:r>
            <a:r>
              <a:rPr lang="en-US" dirty="0" smtClean="0"/>
              <a:t>Path.</a:t>
            </a:r>
            <a:endParaRPr lang="ru-RU" dirty="0" smtClean="0"/>
          </a:p>
          <a:p>
            <a:pPr lvl="1"/>
            <a:endParaRPr lang="ru-RU" dirty="0" smtClean="0"/>
          </a:p>
        </p:txBody>
      </p:sp>
    </p:spTree>
    <p:extLst>
      <p:ext uri="{BB962C8B-B14F-4D97-AF65-F5344CB8AC3E}">
        <p14:creationId xmlns:p14="http://schemas.microsoft.com/office/powerpoint/2010/main" val="1567431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2362200" y="0"/>
            <a:ext cx="4120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Работа </a:t>
            </a:r>
            <a:r>
              <a:rPr lang="ru-RU" sz="2400" b="1" dirty="0"/>
              <a:t>с файловой системой.</a:t>
            </a:r>
          </a:p>
        </p:txBody>
      </p:sp>
      <p:sp>
        <p:nvSpPr>
          <p:cNvPr id="4100" name="TextBox 6"/>
          <p:cNvSpPr txBox="1">
            <a:spLocks noChangeArrowheads="1"/>
          </p:cNvSpPr>
          <p:nvPr/>
        </p:nvSpPr>
        <p:spPr bwMode="auto">
          <a:xfrm>
            <a:off x="152400" y="772249"/>
            <a:ext cx="88392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В пространстве </a:t>
            </a:r>
            <a:r>
              <a:rPr lang="en-US" sz="1600" dirty="0">
                <a:solidFill>
                  <a:schemeClr val="bg1"/>
                </a:solidFill>
              </a:rPr>
              <a:t>System.IO </a:t>
            </a:r>
            <a:r>
              <a:rPr lang="ru-RU" sz="1600" dirty="0">
                <a:solidFill>
                  <a:schemeClr val="bg1"/>
                </a:solidFill>
              </a:rPr>
              <a:t>есть несколько классов, обеспечивающий работу с файловой системой</a:t>
            </a:r>
            <a:r>
              <a:rPr lang="en-US" sz="1600" dirty="0">
                <a:solidFill>
                  <a:schemeClr val="bg1"/>
                </a:solidFill>
              </a:rPr>
              <a:t>:</a:t>
            </a:r>
            <a:endParaRPr lang="ru-RU" sz="1600" dirty="0">
              <a:solidFill>
                <a:schemeClr val="bg1"/>
              </a:solidFill>
            </a:endParaRPr>
          </a:p>
          <a:p>
            <a:pPr eaLnBrk="1" hangingPunct="1"/>
            <a:r>
              <a:rPr lang="ru-RU" sz="1600" dirty="0">
                <a:solidFill>
                  <a:schemeClr val="bg1"/>
                </a:solidFill>
              </a:rPr>
              <a:t>	с логическими дисками – </a:t>
            </a:r>
            <a:r>
              <a:rPr lang="be-BY" sz="1600" dirty="0">
                <a:solidFill>
                  <a:schemeClr val="bg1"/>
                </a:solidFill>
                <a:latin typeface="Courier New" pitchFamily="49" charset="0"/>
                <a:ea typeface="Calibri" pitchFamily="34" charset="0"/>
                <a:cs typeface="Courier New" pitchFamily="49" charset="0"/>
              </a:rPr>
              <a:t>DriveInfo</a:t>
            </a:r>
            <a:r>
              <a:rPr lang="ru-RU" sz="1600" dirty="0">
                <a:solidFill>
                  <a:schemeClr val="bg1"/>
                </a:solidFill>
              </a:rPr>
              <a:t>.</a:t>
            </a:r>
          </a:p>
          <a:p>
            <a:pPr eaLnBrk="1" hangingPunct="1"/>
            <a:r>
              <a:rPr lang="ru-RU" sz="1600" dirty="0">
                <a:solidFill>
                  <a:schemeClr val="bg1"/>
                </a:solidFill>
              </a:rPr>
              <a:t>	с директориями – </a:t>
            </a:r>
            <a:r>
              <a:rPr lang="be-BY" sz="1600" dirty="0">
                <a:solidFill>
                  <a:schemeClr val="bg1"/>
                </a:solidFill>
                <a:latin typeface="Courier New" pitchFamily="49" charset="0"/>
                <a:cs typeface="Calibri" pitchFamily="34" charset="0"/>
              </a:rPr>
              <a:t>Directory </a:t>
            </a:r>
            <a:r>
              <a:rPr lang="ru-RU" sz="1600" dirty="0">
                <a:solidFill>
                  <a:schemeClr val="bg1"/>
                </a:solidFill>
              </a:rPr>
              <a:t>и</a:t>
            </a:r>
            <a:r>
              <a:rPr lang="en-US" sz="1600" dirty="0">
                <a:solidFill>
                  <a:schemeClr val="bg1"/>
                </a:solidFill>
              </a:rPr>
              <a:t> </a:t>
            </a:r>
            <a:r>
              <a:rPr lang="be-BY" sz="1600" dirty="0">
                <a:solidFill>
                  <a:schemeClr val="bg1"/>
                </a:solidFill>
                <a:latin typeface="Courier New" pitchFamily="49" charset="0"/>
                <a:cs typeface="Calibri" pitchFamily="34" charset="0"/>
              </a:rPr>
              <a:t>DirectoryInfo</a:t>
            </a:r>
            <a:r>
              <a:rPr lang="ru-RU" sz="1600" dirty="0">
                <a:solidFill>
                  <a:schemeClr val="bg1"/>
                </a:solidFill>
              </a:rPr>
              <a:t>.</a:t>
            </a:r>
            <a:endParaRPr lang="en-US" sz="1600" dirty="0">
              <a:solidFill>
                <a:schemeClr val="bg1"/>
              </a:solidFill>
            </a:endParaRPr>
          </a:p>
          <a:p>
            <a:pPr eaLnBrk="1" hangingPunct="1"/>
            <a:r>
              <a:rPr lang="en-US" sz="1600" dirty="0">
                <a:solidFill>
                  <a:schemeClr val="bg1"/>
                </a:solidFill>
              </a:rPr>
              <a:t>	</a:t>
            </a:r>
            <a:r>
              <a:rPr lang="ru-RU" sz="1600" dirty="0">
                <a:solidFill>
                  <a:schemeClr val="bg1"/>
                </a:solidFill>
              </a:rPr>
              <a:t>с файлами – </a:t>
            </a:r>
            <a:r>
              <a:rPr lang="en-US" sz="1600" dirty="0">
                <a:solidFill>
                  <a:schemeClr val="bg1"/>
                </a:solidFill>
                <a:latin typeface="Courier New" pitchFamily="49" charset="0"/>
                <a:cs typeface="Courier New" pitchFamily="49" charset="0"/>
              </a:rPr>
              <a:t>File </a:t>
            </a:r>
            <a:r>
              <a:rPr lang="ru-RU" sz="1600" dirty="0">
                <a:solidFill>
                  <a:schemeClr val="bg1"/>
                </a:solidFill>
              </a:rPr>
              <a:t>и</a:t>
            </a:r>
            <a:r>
              <a:rPr lang="en-US" sz="1600" dirty="0">
                <a:solidFill>
                  <a:schemeClr val="bg1"/>
                </a:solidFill>
              </a:rPr>
              <a:t> </a:t>
            </a:r>
            <a:r>
              <a:rPr lang="en-US" sz="1600" dirty="0">
                <a:solidFill>
                  <a:schemeClr val="bg1"/>
                </a:solidFill>
                <a:latin typeface="Courier New" pitchFamily="49" charset="0"/>
                <a:cs typeface="Calibri" pitchFamily="34" charset="0"/>
              </a:rPr>
              <a:t>File</a:t>
            </a:r>
            <a:r>
              <a:rPr lang="be-BY" sz="1600" dirty="0">
                <a:solidFill>
                  <a:schemeClr val="bg1"/>
                </a:solidFill>
                <a:latin typeface="Courier New" pitchFamily="49" charset="0"/>
                <a:cs typeface="Calibri" pitchFamily="34" charset="0"/>
              </a:rPr>
              <a:t>Info</a:t>
            </a:r>
            <a:r>
              <a:rPr lang="ru-RU" sz="1600" dirty="0" smtClean="0">
                <a:solidFill>
                  <a:schemeClr val="bg1"/>
                </a:solidFill>
              </a:rPr>
              <a:t>.</a:t>
            </a:r>
          </a:p>
          <a:p>
            <a:pPr eaLnBrk="1" hangingPunct="1"/>
            <a:endParaRPr lang="ru-RU" sz="1600" dirty="0">
              <a:solidFill>
                <a:schemeClr val="bg1"/>
              </a:solidFill>
            </a:endParaRPr>
          </a:p>
          <a:p>
            <a:pPr eaLnBrk="1" hangingPunct="1"/>
            <a:r>
              <a:rPr lang="ru-RU" sz="1600" dirty="0">
                <a:solidFill>
                  <a:schemeClr val="bg1"/>
                </a:solidFill>
              </a:rPr>
              <a:t>Классы с суффиксом </a:t>
            </a:r>
            <a:r>
              <a:rPr lang="en-US" sz="1600" dirty="0">
                <a:solidFill>
                  <a:schemeClr val="bg1"/>
                </a:solidFill>
              </a:rPr>
              <a:t>Info (</a:t>
            </a:r>
            <a:r>
              <a:rPr lang="en-US" sz="1600" dirty="0" err="1">
                <a:solidFill>
                  <a:schemeClr val="bg1"/>
                </a:solidFill>
              </a:rPr>
              <a:t>DriveInfo</a:t>
            </a:r>
            <a:r>
              <a:rPr lang="en-US" sz="1600" dirty="0">
                <a:solidFill>
                  <a:schemeClr val="bg1"/>
                </a:solidFill>
              </a:rPr>
              <a:t>, </a:t>
            </a:r>
            <a:r>
              <a:rPr lang="en-US" sz="1600" dirty="0" err="1">
                <a:solidFill>
                  <a:schemeClr val="bg1"/>
                </a:solidFill>
              </a:rPr>
              <a:t>DirectoryInfo</a:t>
            </a:r>
            <a:r>
              <a:rPr lang="en-US" sz="1600" dirty="0">
                <a:solidFill>
                  <a:schemeClr val="bg1"/>
                </a:solidFill>
              </a:rPr>
              <a:t>, </a:t>
            </a:r>
            <a:r>
              <a:rPr lang="en-US" sz="1600" dirty="0" err="1">
                <a:solidFill>
                  <a:schemeClr val="bg1"/>
                </a:solidFill>
              </a:rPr>
              <a:t>FileInfo</a:t>
            </a:r>
            <a:r>
              <a:rPr lang="en-US" sz="1600" dirty="0">
                <a:solidFill>
                  <a:schemeClr val="bg1"/>
                </a:solidFill>
              </a:rPr>
              <a:t>) </a:t>
            </a:r>
            <a:r>
              <a:rPr lang="ru-RU" sz="1600" dirty="0">
                <a:solidFill>
                  <a:schemeClr val="bg1"/>
                </a:solidFill>
              </a:rPr>
              <a:t>предназначены для хранения всех признаков объекта файловой системы и выполнения операций над ним</a:t>
            </a:r>
            <a:r>
              <a:rPr lang="ru-RU" sz="1600" dirty="0" smtClean="0">
                <a:solidFill>
                  <a:schemeClr val="bg1"/>
                </a:solidFill>
              </a:rPr>
              <a:t>.</a:t>
            </a:r>
          </a:p>
          <a:p>
            <a:pPr eaLnBrk="1" hangingPunct="1"/>
            <a:endParaRPr lang="en-US" sz="1600" dirty="0">
              <a:solidFill>
                <a:schemeClr val="bg1"/>
              </a:solidFill>
              <a:latin typeface="Arial" panose="020B0604020202020204" pitchFamily="34" charset="0"/>
              <a:cs typeface="Arial" panose="020B0604020202020204" pitchFamily="34" charset="0"/>
            </a:endParaRPr>
          </a:p>
          <a:p>
            <a:pPr eaLnBrk="1" hangingPunct="1"/>
            <a:r>
              <a:rPr lang="ru-RU" sz="1600" dirty="0" smtClean="0">
                <a:solidFill>
                  <a:schemeClr val="bg1"/>
                </a:solidFill>
                <a:latin typeface="Arial" panose="020B0604020202020204" pitchFamily="34" charset="0"/>
                <a:cs typeface="Arial" panose="020B0604020202020204" pitchFamily="34" charset="0"/>
              </a:rPr>
              <a:t>Классы </a:t>
            </a:r>
            <a:r>
              <a:rPr lang="en-US" sz="1600" dirty="0">
                <a:solidFill>
                  <a:schemeClr val="bg1"/>
                </a:solidFill>
                <a:latin typeface="Arial" panose="020B0604020202020204" pitchFamily="34" charset="0"/>
                <a:cs typeface="Arial" panose="020B0604020202020204" pitchFamily="34" charset="0"/>
              </a:rPr>
              <a:t>Directory </a:t>
            </a:r>
            <a:r>
              <a:rPr lang="ru-RU" sz="1600" dirty="0" smtClean="0">
                <a:solidFill>
                  <a:schemeClr val="bg1"/>
                </a:solidFill>
                <a:latin typeface="Arial" panose="020B0604020202020204" pitchFamily="34" charset="0"/>
                <a:cs typeface="Arial" panose="020B0604020202020204" pitchFamily="34" charset="0"/>
              </a:rPr>
              <a:t>и </a:t>
            </a:r>
            <a:r>
              <a:rPr lang="en-US" sz="1600" dirty="0">
                <a:solidFill>
                  <a:schemeClr val="bg1"/>
                </a:solidFill>
                <a:latin typeface="Arial" panose="020B0604020202020204" pitchFamily="34" charset="0"/>
                <a:cs typeface="Arial" panose="020B0604020202020204" pitchFamily="34" charset="0"/>
              </a:rPr>
              <a:t>File </a:t>
            </a:r>
            <a:r>
              <a:rPr lang="ru-RU" sz="1600" dirty="0" smtClean="0">
                <a:solidFill>
                  <a:schemeClr val="bg1"/>
                </a:solidFill>
                <a:latin typeface="Arial" panose="020B0604020202020204" pitchFamily="34" charset="0"/>
                <a:cs typeface="Arial" panose="020B0604020202020204" pitchFamily="34" charset="0"/>
              </a:rPr>
              <a:t>содержат статические методы для работы с каталогами и файлами соответственно.</a:t>
            </a:r>
            <a:endParaRPr lang="ru-RU"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2979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1505327" y="303039"/>
            <a:ext cx="61333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b="1" dirty="0" err="1" smtClean="0"/>
              <a:t>DriveInfo</a:t>
            </a:r>
            <a:r>
              <a:rPr lang="en-US" sz="2400" b="1" dirty="0" smtClean="0"/>
              <a:t> – </a:t>
            </a:r>
            <a:r>
              <a:rPr lang="ru-RU" sz="2400" b="1" dirty="0" smtClean="0"/>
              <a:t>информация о логическом диске</a:t>
            </a:r>
            <a:endParaRPr lang="ru-RU" sz="2400" b="1" dirty="0"/>
          </a:p>
        </p:txBody>
      </p:sp>
      <p:sp>
        <p:nvSpPr>
          <p:cNvPr id="2" name="Rectangle 1"/>
          <p:cNvSpPr>
            <a:spLocks noChangeArrowheads="1"/>
          </p:cNvSpPr>
          <p:nvPr/>
        </p:nvSpPr>
        <p:spPr bwMode="auto">
          <a:xfrm>
            <a:off x="243079" y="1844824"/>
            <a:ext cx="8649401"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ru-RU"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//DriveInfo d</a:t>
            </a:r>
            <a:r>
              <a:rPr kumimoji="0" lang="en-US" altLang="ru-RU" sz="1200" b="0"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rvInf</a:t>
            </a:r>
            <a:r>
              <a:rPr kumimoji="0" lang="ru-RU"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 new DriveInfo(@"C:\");</a:t>
            </a:r>
            <a:endParaRPr kumimoji="0" lang="en-US"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endParaRPr>
          </a:p>
          <a:p>
            <a:r>
              <a:rPr lang="en-US" sz="1200" dirty="0" err="1" smtClean="0">
                <a:solidFill>
                  <a:srgbClr val="2B91AF"/>
                </a:solidFill>
                <a:latin typeface="Consolas"/>
              </a:rPr>
              <a:t>DriveInfo</a:t>
            </a:r>
            <a:r>
              <a:rPr lang="en-US" sz="1200" dirty="0">
                <a:solidFill>
                  <a:prstClr val="black"/>
                </a:solidFill>
                <a:latin typeface="Consolas"/>
              </a:rPr>
              <a:t>[] drives = </a:t>
            </a:r>
            <a:r>
              <a:rPr lang="en-US" sz="1200" dirty="0" err="1">
                <a:solidFill>
                  <a:srgbClr val="2B91AF"/>
                </a:solidFill>
                <a:latin typeface="Consolas"/>
              </a:rPr>
              <a:t>DriveInfo</a:t>
            </a:r>
            <a:r>
              <a:rPr lang="en-US" sz="1200" dirty="0" err="1">
                <a:solidFill>
                  <a:prstClr val="black"/>
                </a:solidFill>
                <a:latin typeface="Consolas"/>
              </a:rPr>
              <a:t>.GetDrives</a:t>
            </a:r>
            <a:r>
              <a:rPr lang="en-US" sz="1200" dirty="0">
                <a:solidFill>
                  <a:prstClr val="black"/>
                </a:solidFill>
                <a:latin typeface="Consolas"/>
              </a:rPr>
              <a:t>();</a:t>
            </a:r>
          </a:p>
          <a:p>
            <a:r>
              <a:rPr lang="en-US" sz="1200" dirty="0" err="1">
                <a:solidFill>
                  <a:srgbClr val="0000FF"/>
                </a:solidFill>
                <a:latin typeface="Consolas"/>
              </a:rPr>
              <a:t>foreach</a:t>
            </a:r>
            <a:r>
              <a:rPr lang="en-US" sz="1200" dirty="0">
                <a:solidFill>
                  <a:prstClr val="black"/>
                </a:solidFill>
                <a:latin typeface="Consolas"/>
              </a:rPr>
              <a:t> (</a:t>
            </a:r>
            <a:r>
              <a:rPr lang="en-US" sz="1200" dirty="0" err="1">
                <a:solidFill>
                  <a:srgbClr val="2B91AF"/>
                </a:solidFill>
                <a:latin typeface="Consolas"/>
              </a:rPr>
              <a:t>DriveInfo</a:t>
            </a:r>
            <a:r>
              <a:rPr lang="en-US" sz="1200" dirty="0">
                <a:solidFill>
                  <a:prstClr val="black"/>
                </a:solidFill>
                <a:latin typeface="Consolas"/>
              </a:rPr>
              <a:t> </a:t>
            </a:r>
            <a:r>
              <a:rPr lang="en-US" sz="1200" dirty="0" err="1" smtClean="0">
                <a:solidFill>
                  <a:prstClr val="black"/>
                </a:solidFill>
                <a:latin typeface="Consolas"/>
              </a:rPr>
              <a:t>driInf</a:t>
            </a:r>
            <a:r>
              <a:rPr lang="en-US" sz="1200" dirty="0" smtClean="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drives)</a:t>
            </a:r>
          </a:p>
          <a:p>
            <a:r>
              <a:rPr lang="ru-RU"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Тип диска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smtClean="0">
                <a:solidFill>
                  <a:prstClr val="black"/>
                </a:solidFill>
                <a:latin typeface="Consolas"/>
              </a:rPr>
              <a:t>driveInfo.DriveType</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Имя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.Name</a:t>
            </a:r>
            <a:r>
              <a:rPr lang="en-US" sz="1200" dirty="0">
                <a:solidFill>
                  <a:prstClr val="black"/>
                </a:solidFill>
                <a:latin typeface="Consolas"/>
              </a:rPr>
              <a:t>);</a:t>
            </a:r>
          </a:p>
          <a:p>
            <a:r>
              <a:rPr lang="en-US" sz="1200" dirty="0">
                <a:solidFill>
                  <a:srgbClr val="2B91AF"/>
                </a:solidFill>
                <a:latin typeface="Consolas"/>
              </a:rPr>
              <a:t> </a:t>
            </a:r>
            <a:r>
              <a:rPr lang="en-US" sz="1200" dirty="0" smtClean="0">
                <a:solidFill>
                  <a:srgbClr val="2B91A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prstClr val="black"/>
                </a:solidFill>
                <a:latin typeface="Consolas"/>
              </a:rPr>
              <a:t>drvInf.IsReady</a:t>
            </a:r>
            <a:r>
              <a:rPr lang="en-US" sz="1200" dirty="0">
                <a:solidFill>
                  <a:prstClr val="black"/>
                </a:solidFill>
                <a:latin typeface="Consolas"/>
              </a:rPr>
              <a:t>)</a:t>
            </a:r>
          </a:p>
          <a:p>
            <a:r>
              <a:rPr lang="en-US" sz="1200" dirty="0" smtClean="0">
                <a:solidFill>
                  <a:prstClr val="black"/>
                </a:solidFill>
                <a:latin typeface="Consolas"/>
              </a:rPr>
              <a:t>    </a:t>
            </a:r>
            <a:r>
              <a:rPr lang="ru-RU" sz="1200" dirty="0" smtClean="0">
                <a:solidFill>
                  <a:prstClr val="black"/>
                </a:solidFill>
                <a:latin typeface="Consolas"/>
              </a:rPr>
              <a:t>{</a:t>
            </a:r>
            <a:endParaRPr lang="ru-RU" sz="1200" dirty="0">
              <a:solidFill>
                <a:prstClr val="black"/>
              </a:solidFill>
              <a:latin typeface="Consolas"/>
            </a:endParaRP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Файловая система: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.DriveFormat</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Готов?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.IsReady</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Корень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.RootDirectory</a:t>
            </a:r>
            <a:r>
              <a:rPr lang="en-US" sz="1200" dirty="0">
                <a:solidFill>
                  <a:prstClr val="black"/>
                </a:solidFill>
                <a:latin typeface="Consolas"/>
              </a:rPr>
              <a:t>);</a:t>
            </a:r>
          </a:p>
          <a:p>
            <a:r>
              <a:rPr lang="pt-BR" sz="1200" dirty="0" smtClean="0">
                <a:solidFill>
                  <a:srgbClr val="2B91AF"/>
                </a:solidFill>
                <a:latin typeface="Consolas"/>
              </a:rPr>
              <a:t>        Console</a:t>
            </a:r>
            <a:r>
              <a:rPr lang="pt-BR" sz="1200" dirty="0" smtClean="0">
                <a:solidFill>
                  <a:prstClr val="black"/>
                </a:solidFill>
                <a:latin typeface="Consolas"/>
              </a:rPr>
              <a:t>.WriteLine</a:t>
            </a:r>
            <a:r>
              <a:rPr lang="pt-BR" sz="1200" dirty="0">
                <a:solidFill>
                  <a:prstClr val="black"/>
                </a:solidFill>
                <a:latin typeface="Consolas"/>
              </a:rPr>
              <a:t>(</a:t>
            </a:r>
            <a:r>
              <a:rPr lang="pt-BR" sz="1200" dirty="0">
                <a:solidFill>
                  <a:srgbClr val="A31515"/>
                </a:solidFill>
                <a:latin typeface="Consolas"/>
              </a:rPr>
              <a:t>"Свободное место : </a:t>
            </a:r>
            <a:r>
              <a:rPr lang="pt-BR" sz="1200" dirty="0">
                <a:solidFill>
                  <a:srgbClr val="3CB371"/>
                </a:solidFill>
                <a:latin typeface="Consolas"/>
              </a:rPr>
              <a:t>{0:N0}</a:t>
            </a:r>
            <a:r>
              <a:rPr lang="pt-BR" sz="1200" dirty="0">
                <a:solidFill>
                  <a:srgbClr val="A31515"/>
                </a:solidFill>
                <a:latin typeface="Consolas"/>
              </a:rPr>
              <a:t> bytes"</a:t>
            </a:r>
            <a:r>
              <a:rPr lang="pt-BR" sz="1200" dirty="0">
                <a:solidFill>
                  <a:prstClr val="black"/>
                </a:solidFill>
                <a:latin typeface="Consolas"/>
              </a:rPr>
              <a:t>, </a:t>
            </a:r>
            <a:r>
              <a:rPr lang="en-US" sz="1200" dirty="0" err="1">
                <a:solidFill>
                  <a:prstClr val="black"/>
                </a:solidFill>
                <a:latin typeface="Consolas"/>
              </a:rPr>
              <a:t>driveInfo</a:t>
            </a:r>
            <a:r>
              <a:rPr lang="pt-BR" sz="1200" dirty="0" smtClean="0">
                <a:solidFill>
                  <a:prstClr val="black"/>
                </a:solidFill>
                <a:latin typeface="Consolas"/>
              </a:rPr>
              <a:t>.TotalFreeSpace</a:t>
            </a:r>
            <a:r>
              <a:rPr lang="pt-BR"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Размер          : </a:t>
            </a:r>
            <a:r>
              <a:rPr lang="ru-RU" sz="1200" dirty="0">
                <a:solidFill>
                  <a:srgbClr val="3CB371"/>
                </a:solidFill>
                <a:latin typeface="Consolas"/>
              </a:rPr>
              <a:t>{0:</a:t>
            </a:r>
            <a:r>
              <a:rPr lang="en-US" sz="1200" dirty="0">
                <a:solidFill>
                  <a:srgbClr val="3CB371"/>
                </a:solidFill>
                <a:latin typeface="Consolas"/>
              </a:rPr>
              <a:t>N0}</a:t>
            </a:r>
            <a:r>
              <a:rPr lang="en-US" sz="1200" dirty="0">
                <a:solidFill>
                  <a:srgbClr val="A31515"/>
                </a:solidFill>
                <a:latin typeface="Consolas"/>
              </a:rPr>
              <a:t> bytes"</a:t>
            </a:r>
            <a:r>
              <a:rPr lang="en-US"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.TotalSize</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Метка диска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.VolumeLabel</a:t>
            </a:r>
            <a:r>
              <a:rPr lang="en-US" sz="1200" dirty="0">
                <a:solidFill>
                  <a:prstClr val="black"/>
                </a:solidFill>
                <a:latin typeface="Consolas"/>
              </a:rPr>
              <a:t>);</a:t>
            </a:r>
          </a:p>
          <a:p>
            <a:r>
              <a:rPr lang="en-US" sz="1200" dirty="0" smtClean="0">
                <a:solidFill>
                  <a:prstClr val="black"/>
                </a:solidFill>
                <a:latin typeface="Consolas"/>
              </a:rPr>
              <a:t>    </a:t>
            </a:r>
            <a:r>
              <a:rPr lang="ru-RU" sz="1200" dirty="0" smtClean="0">
                <a:solidFill>
                  <a:prstClr val="black"/>
                </a:solidFill>
                <a:latin typeface="Consolas"/>
              </a:rPr>
              <a:t>}</a:t>
            </a:r>
            <a:endParaRPr lang="ru-RU" sz="1200" dirty="0">
              <a:solidFill>
                <a:prstClr val="black"/>
              </a:solidFill>
              <a:latin typeface="Consolas"/>
            </a:endParaRPr>
          </a:p>
          <a:p>
            <a:r>
              <a:rPr lang="ru-RU" sz="1200" dirty="0">
                <a:solidFill>
                  <a:prstClr val="black"/>
                </a:solidFill>
                <a:latin typeface="Consolas"/>
              </a:rPr>
              <a:t>}</a:t>
            </a:r>
          </a:p>
          <a:p>
            <a:endParaRPr lang="ru-RU" sz="1200" dirty="0">
              <a:solidFill>
                <a:prstClr val="black"/>
              </a:solidFill>
              <a:latin typeface="Consolas"/>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ru-RU" sz="12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9528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877367" y="303039"/>
            <a:ext cx="738926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ru-RU" sz="2800" b="1" dirty="0" smtClean="0"/>
              <a:t>Получение информации о физических дисках</a:t>
            </a:r>
            <a:br>
              <a:rPr lang="ru-RU" sz="2800" b="1" dirty="0" smtClean="0"/>
            </a:br>
            <a:r>
              <a:rPr lang="ru-RU" sz="2800" b="1" dirty="0" smtClean="0"/>
              <a:t>с помощью </a:t>
            </a:r>
            <a:r>
              <a:rPr lang="en-US" sz="2800" b="1" dirty="0" smtClean="0"/>
              <a:t>WMI</a:t>
            </a:r>
            <a:endParaRPr lang="ru-RU" sz="2800" b="1" dirty="0"/>
          </a:p>
        </p:txBody>
      </p:sp>
      <p:sp>
        <p:nvSpPr>
          <p:cNvPr id="4" name="TextBox 6"/>
          <p:cNvSpPr txBox="1">
            <a:spLocks noChangeArrowheads="1"/>
          </p:cNvSpPr>
          <p:nvPr/>
        </p:nvSpPr>
        <p:spPr bwMode="auto">
          <a:xfrm>
            <a:off x="152400" y="1348313"/>
            <a:ext cx="8839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a:t>
            </a:r>
            <a:r>
              <a:rPr lang="ru-RU" sz="1600" dirty="0">
                <a:solidFill>
                  <a:schemeClr val="bg1"/>
                </a:solidFill>
              </a:rPr>
              <a:t>пространстве </a:t>
            </a:r>
            <a:r>
              <a:rPr lang="en-US" sz="1600" dirty="0">
                <a:solidFill>
                  <a:schemeClr val="bg1"/>
                </a:solidFill>
              </a:rPr>
              <a:t>System.IO </a:t>
            </a:r>
            <a:r>
              <a:rPr lang="ru-RU" sz="1600" dirty="0" smtClean="0">
                <a:solidFill>
                  <a:schemeClr val="bg1"/>
                </a:solidFill>
              </a:rPr>
              <a:t>нет классов для получения информации о физических дисках. Для этого необходимо использовать технологию </a:t>
            </a:r>
            <a:r>
              <a:rPr lang="en-US" sz="1600" dirty="0" smtClean="0">
                <a:solidFill>
                  <a:schemeClr val="bg1"/>
                </a:solidFill>
              </a:rPr>
              <a:t>Windows Management Instrumentation (WMI) </a:t>
            </a:r>
            <a:r>
              <a:rPr lang="ru-RU" sz="1600" dirty="0" smtClean="0">
                <a:solidFill>
                  <a:schemeClr val="bg1"/>
                </a:solidFill>
              </a:rPr>
              <a:t>с помощью классов из сборки </a:t>
            </a:r>
            <a:r>
              <a:rPr lang="en-US" sz="1600" dirty="0" err="1" smtClean="0">
                <a:solidFill>
                  <a:schemeClr val="bg1"/>
                </a:solidFill>
              </a:rPr>
              <a:t>System.Management</a:t>
            </a:r>
            <a:r>
              <a:rPr lang="en-US" sz="1600" dirty="0" smtClean="0">
                <a:solidFill>
                  <a:schemeClr val="bg1"/>
                </a:solidFill>
              </a:rPr>
              <a:t> </a:t>
            </a:r>
            <a:r>
              <a:rPr lang="ru-RU" sz="1600" smtClean="0">
                <a:solidFill>
                  <a:schemeClr val="bg1"/>
                </a:solidFill>
              </a:rPr>
              <a:t>и аналогичного пространства имен.</a:t>
            </a:r>
            <a:endParaRPr lang="ru-RU"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6629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Прямоугольник 2"/>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директориями.</a:t>
            </a:r>
          </a:p>
        </p:txBody>
      </p:sp>
      <p:sp>
        <p:nvSpPr>
          <p:cNvPr id="5123" name="TextBox 6"/>
          <p:cNvSpPr txBox="1">
            <a:spLocks noChangeArrowheads="1"/>
          </p:cNvSpPr>
          <p:nvPr/>
        </p:nvSpPr>
        <p:spPr bwMode="auto">
          <a:xfrm>
            <a:off x="152400" y="457200"/>
            <a:ext cx="883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be-BY" sz="2000" dirty="0">
                <a:solidFill>
                  <a:schemeClr val="bg1"/>
                </a:solidFill>
                <a:latin typeface="Courier New" pitchFamily="49" charset="0"/>
                <a:ea typeface="Calibri" pitchFamily="34" charset="0"/>
                <a:cs typeface="Courier New" pitchFamily="49" charset="0"/>
              </a:rPr>
              <a:t>Directory </a:t>
            </a:r>
            <a:r>
              <a:rPr lang="ru-RU" sz="2000" dirty="0">
                <a:solidFill>
                  <a:schemeClr val="bg1"/>
                </a:solidFill>
                <a:ea typeface="Calibri" pitchFamily="34" charset="0"/>
                <a:cs typeface="Courier New" pitchFamily="49" charset="0"/>
              </a:rPr>
              <a:t>и</a:t>
            </a:r>
            <a:r>
              <a:rPr lang="en-US" sz="2000" dirty="0">
                <a:solidFill>
                  <a:schemeClr val="bg1"/>
                </a:solidFill>
                <a:ea typeface="Calibri" pitchFamily="34" charset="0"/>
                <a:cs typeface="Courier New" pitchFamily="49" charset="0"/>
              </a:rPr>
              <a:t> </a:t>
            </a:r>
            <a:r>
              <a:rPr lang="be-BY" sz="2000" dirty="0">
                <a:solidFill>
                  <a:schemeClr val="bg1"/>
                </a:solidFill>
                <a:latin typeface="Courier New" pitchFamily="49" charset="0"/>
                <a:ea typeface="Calibri" pitchFamily="34" charset="0"/>
                <a:cs typeface="Courier New" pitchFamily="49" charset="0"/>
              </a:rPr>
              <a:t>DirectoryInfo</a:t>
            </a:r>
            <a:r>
              <a:rPr lang="ru-RU" sz="2000" dirty="0">
                <a:solidFill>
                  <a:schemeClr val="bg1"/>
                </a:solidFill>
                <a:ea typeface="Calibri" pitchFamily="34" charset="0"/>
                <a:cs typeface="Courier New" pitchFamily="49" charset="0"/>
              </a:rPr>
              <a:t>.</a:t>
            </a:r>
            <a:endParaRPr lang="en-US" sz="2000" dirty="0">
              <a:solidFill>
                <a:schemeClr val="bg1"/>
              </a:solidFill>
              <a:ea typeface="Calibri" pitchFamily="34" charset="0"/>
              <a:cs typeface="Courier New" pitchFamily="49" charset="0"/>
            </a:endParaRPr>
          </a:p>
        </p:txBody>
      </p:sp>
      <p:sp>
        <p:nvSpPr>
          <p:cNvPr id="5124" name="TextBox 6"/>
          <p:cNvSpPr txBox="1">
            <a:spLocks noChangeArrowheads="1"/>
          </p:cNvSpPr>
          <p:nvPr/>
        </p:nvSpPr>
        <p:spPr bwMode="auto">
          <a:xfrm>
            <a:off x="152400" y="838200"/>
            <a:ext cx="8839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Данные классы позволяют производить операции с директориями, причем класс </a:t>
            </a:r>
            <a:r>
              <a:rPr lang="en-US" sz="1600" dirty="0"/>
              <a:t>Directory </a:t>
            </a:r>
            <a:r>
              <a:rPr lang="ru-RU" sz="1600" dirty="0"/>
              <a:t>является </a:t>
            </a:r>
            <a:r>
              <a:rPr lang="ru-RU" sz="1600" dirty="0" smtClean="0"/>
              <a:t>статическим. </a:t>
            </a:r>
            <a:r>
              <a:rPr lang="ru-RU" sz="1600" dirty="0"/>
              <a:t>Оба класса могут просматривать директории, создавать новые директории, перемещать и удалять уже имеющиеся. Также оба класса могут получать всю информацию о директориях, такую как атрибуты, время создания, время последнего доступа и т.д.</a:t>
            </a:r>
            <a:endParaRPr lang="be-BY" sz="1600" dirty="0">
              <a:solidFill>
                <a:srgbClr val="008080"/>
              </a:solidFill>
              <a:latin typeface="Courier New" pitchFamily="49" charset="0"/>
              <a:ea typeface="Calibri" pitchFamily="34" charset="0"/>
              <a:cs typeface="Courier New" pitchFamily="49" charset="0"/>
            </a:endParaRPr>
          </a:p>
        </p:txBody>
      </p:sp>
    </p:spTree>
    <p:extLst>
      <p:ext uri="{BB962C8B-B14F-4D97-AF65-F5344CB8AC3E}">
        <p14:creationId xmlns:p14="http://schemas.microsoft.com/office/powerpoint/2010/main" val="676297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Прямоугольник 2"/>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a:t>Работа с директориями.</a:t>
            </a:r>
          </a:p>
        </p:txBody>
      </p:sp>
      <p:sp>
        <p:nvSpPr>
          <p:cNvPr id="5123" name="TextBox 6"/>
          <p:cNvSpPr txBox="1">
            <a:spLocks noChangeArrowheads="1"/>
          </p:cNvSpPr>
          <p:nvPr/>
        </p:nvSpPr>
        <p:spPr bwMode="auto">
          <a:xfrm>
            <a:off x="152400" y="457200"/>
            <a:ext cx="883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be-BY" sz="2000" dirty="0" smtClean="0">
                <a:solidFill>
                  <a:schemeClr val="bg1"/>
                </a:solidFill>
                <a:latin typeface="Courier New" pitchFamily="49" charset="0"/>
                <a:ea typeface="Calibri" pitchFamily="34" charset="0"/>
                <a:cs typeface="Courier New" pitchFamily="49" charset="0"/>
              </a:rPr>
              <a:t>Пример для Directory </a:t>
            </a:r>
            <a:r>
              <a:rPr lang="ru-RU" sz="2000" dirty="0">
                <a:solidFill>
                  <a:schemeClr val="bg1"/>
                </a:solidFill>
                <a:ea typeface="Calibri" pitchFamily="34" charset="0"/>
                <a:cs typeface="Courier New" pitchFamily="49" charset="0"/>
              </a:rPr>
              <a:t>и</a:t>
            </a:r>
            <a:r>
              <a:rPr lang="en-US" sz="2000" dirty="0">
                <a:solidFill>
                  <a:schemeClr val="bg1"/>
                </a:solidFill>
                <a:ea typeface="Calibri" pitchFamily="34" charset="0"/>
                <a:cs typeface="Courier New" pitchFamily="49" charset="0"/>
              </a:rPr>
              <a:t> </a:t>
            </a:r>
            <a:r>
              <a:rPr lang="be-BY" sz="2000" dirty="0">
                <a:solidFill>
                  <a:schemeClr val="bg1"/>
                </a:solidFill>
                <a:latin typeface="Courier New" pitchFamily="49" charset="0"/>
                <a:ea typeface="Calibri" pitchFamily="34" charset="0"/>
                <a:cs typeface="Courier New" pitchFamily="49" charset="0"/>
              </a:rPr>
              <a:t>DirectoryInfo</a:t>
            </a:r>
            <a:r>
              <a:rPr lang="ru-RU" sz="2000" dirty="0">
                <a:solidFill>
                  <a:schemeClr val="bg1"/>
                </a:solidFill>
                <a:ea typeface="Calibri" pitchFamily="34" charset="0"/>
                <a:cs typeface="Courier New" pitchFamily="49" charset="0"/>
              </a:rPr>
              <a:t>.</a:t>
            </a:r>
            <a:endParaRPr lang="en-US" sz="2000" dirty="0">
              <a:solidFill>
                <a:schemeClr val="bg1"/>
              </a:solidFill>
              <a:ea typeface="Calibri" pitchFamily="34" charset="0"/>
              <a:cs typeface="Courier New" pitchFamily="49" charset="0"/>
            </a:endParaRPr>
          </a:p>
        </p:txBody>
      </p:sp>
      <p:sp>
        <p:nvSpPr>
          <p:cNvPr id="3" name="Прямоугольник 2"/>
          <p:cNvSpPr/>
          <p:nvPr/>
        </p:nvSpPr>
        <p:spPr>
          <a:xfrm>
            <a:off x="1367644" y="1052736"/>
            <a:ext cx="6408712" cy="2292935"/>
          </a:xfrm>
          <a:prstGeom prst="rect">
            <a:avLst/>
          </a:prstGeom>
          <a:solidFill>
            <a:schemeClr val="bg1"/>
          </a:solidFill>
        </p:spPr>
        <p:txBody>
          <a:bodyPr wrap="square">
            <a:spAutoFit/>
          </a:bodyPr>
          <a:lstStyle/>
          <a:p>
            <a:r>
              <a:rPr lang="en-US" sz="1100" dirty="0" err="1">
                <a:solidFill>
                  <a:srgbClr val="2B91AF"/>
                </a:solidFill>
                <a:latin typeface="Consolas"/>
              </a:rPr>
              <a:t>DirectoryInfo</a:t>
            </a:r>
            <a:r>
              <a:rPr lang="en-US" sz="1100" dirty="0">
                <a:solidFill>
                  <a:prstClr val="black"/>
                </a:solidFill>
                <a:latin typeface="Consolas"/>
              </a:rPr>
              <a:t> </a:t>
            </a:r>
            <a:r>
              <a:rPr lang="en-US" sz="1100" dirty="0" err="1">
                <a:solidFill>
                  <a:prstClr val="black"/>
                </a:solidFill>
                <a:latin typeface="Consolas"/>
              </a:rPr>
              <a:t>dir</a:t>
            </a:r>
            <a:r>
              <a:rPr lang="en-US" sz="1100" dirty="0">
                <a:solidFill>
                  <a:prstClr val="black"/>
                </a:solidFill>
                <a:latin typeface="Consolas"/>
              </a:rPr>
              <a:t> = </a:t>
            </a:r>
            <a:r>
              <a:rPr lang="en-US" sz="1100" dirty="0">
                <a:solidFill>
                  <a:srgbClr val="0000FF"/>
                </a:solidFill>
                <a:latin typeface="Consolas"/>
              </a:rPr>
              <a:t>new</a:t>
            </a:r>
            <a:r>
              <a:rPr lang="en-US" sz="1100" dirty="0">
                <a:solidFill>
                  <a:prstClr val="black"/>
                </a:solidFill>
                <a:latin typeface="Consolas"/>
              </a:rPr>
              <a:t> </a:t>
            </a:r>
            <a:r>
              <a:rPr lang="en-US" sz="1100" dirty="0" err="1">
                <a:solidFill>
                  <a:srgbClr val="2B91AF"/>
                </a:solidFill>
                <a:latin typeface="Consolas"/>
              </a:rPr>
              <a:t>DirectoryInfo</a:t>
            </a:r>
            <a:r>
              <a:rPr lang="en-US" sz="1100" dirty="0">
                <a:solidFill>
                  <a:prstClr val="black"/>
                </a:solidFill>
                <a:latin typeface="Consolas"/>
              </a:rPr>
              <a:t>(</a:t>
            </a:r>
            <a:r>
              <a:rPr lang="en-US" sz="1100" dirty="0">
                <a:solidFill>
                  <a:srgbClr val="A31515"/>
                </a:solidFill>
                <a:latin typeface="Consolas"/>
              </a:rPr>
              <a:t>@"D:\test"</a:t>
            </a:r>
            <a:r>
              <a:rPr lang="en-US" sz="1100" dirty="0">
                <a:solidFill>
                  <a:prstClr val="black"/>
                </a:solidFill>
                <a:latin typeface="Consolas"/>
              </a:rPr>
              <a:t>);</a:t>
            </a:r>
          </a:p>
          <a:p>
            <a:r>
              <a:rPr lang="en-US" sz="1100" dirty="0">
                <a:solidFill>
                  <a:srgbClr val="0000FF"/>
                </a:solidFill>
                <a:latin typeface="Consolas"/>
              </a:rPr>
              <a:t>if</a:t>
            </a:r>
            <a:r>
              <a:rPr lang="en-US" sz="1100" dirty="0">
                <a:solidFill>
                  <a:prstClr val="black"/>
                </a:solidFill>
                <a:latin typeface="Consolas"/>
              </a:rPr>
              <a:t> (!</a:t>
            </a:r>
            <a:r>
              <a:rPr lang="en-US" sz="1100" dirty="0" err="1">
                <a:solidFill>
                  <a:prstClr val="black"/>
                </a:solidFill>
                <a:latin typeface="Consolas"/>
              </a:rPr>
              <a:t>dir.Exists</a:t>
            </a:r>
            <a:r>
              <a:rPr lang="en-US" sz="1100" dirty="0">
                <a:solidFill>
                  <a:prstClr val="black"/>
                </a:solidFill>
                <a:latin typeface="Consolas"/>
              </a:rPr>
              <a:t>)</a:t>
            </a:r>
          </a:p>
          <a:p>
            <a:r>
              <a:rPr lang="ru-RU" sz="1100" dirty="0" smtClean="0">
                <a:solidFill>
                  <a:prstClr val="black"/>
                </a:solidFill>
                <a:latin typeface="Consolas"/>
              </a:rPr>
              <a:t>{</a:t>
            </a:r>
            <a:endParaRPr lang="ru-RU" sz="1100" dirty="0">
              <a:solidFill>
                <a:prstClr val="black"/>
              </a:solidFill>
              <a:latin typeface="Consolas"/>
            </a:endParaRPr>
          </a:p>
          <a:p>
            <a:r>
              <a:rPr lang="en-US" sz="1100" dirty="0">
                <a:solidFill>
                  <a:prstClr val="black"/>
                </a:solidFill>
                <a:latin typeface="Consolas"/>
              </a:rPr>
              <a:t>    </a:t>
            </a:r>
            <a:r>
              <a:rPr lang="en-US" sz="1100" dirty="0" err="1">
                <a:solidFill>
                  <a:prstClr val="black"/>
                </a:solidFill>
                <a:latin typeface="Consolas"/>
              </a:rPr>
              <a:t>dir.Create</a:t>
            </a:r>
            <a:r>
              <a:rPr lang="en-US" sz="1100" dirty="0">
                <a:solidFill>
                  <a:prstClr val="black"/>
                </a:solidFill>
                <a:latin typeface="Consolas"/>
              </a:rPr>
              <a:t>();</a:t>
            </a:r>
          </a:p>
          <a:p>
            <a:r>
              <a:rPr lang="nn-NO" sz="1100" dirty="0">
                <a:solidFill>
                  <a:prstClr val="black"/>
                </a:solidFill>
                <a:latin typeface="Consolas"/>
              </a:rPr>
              <a:t>    </a:t>
            </a:r>
            <a:r>
              <a:rPr lang="nn-NO" sz="1100" dirty="0">
                <a:solidFill>
                  <a:srgbClr val="0000FF"/>
                </a:solidFill>
                <a:latin typeface="Consolas"/>
              </a:rPr>
              <a:t>for</a:t>
            </a:r>
            <a:r>
              <a:rPr lang="nn-NO" sz="1100" dirty="0">
                <a:solidFill>
                  <a:prstClr val="black"/>
                </a:solidFill>
                <a:latin typeface="Consolas"/>
              </a:rPr>
              <a:t> (</a:t>
            </a:r>
            <a:r>
              <a:rPr lang="nn-NO" sz="1100" dirty="0">
                <a:solidFill>
                  <a:srgbClr val="0000FF"/>
                </a:solidFill>
                <a:latin typeface="Consolas"/>
              </a:rPr>
              <a:t>int</a:t>
            </a:r>
            <a:r>
              <a:rPr lang="nn-NO" sz="1100" dirty="0">
                <a:solidFill>
                  <a:prstClr val="black"/>
                </a:solidFill>
                <a:latin typeface="Consolas"/>
              </a:rPr>
              <a:t> i = 0; i &lt; 5; i++)</a:t>
            </a:r>
          </a:p>
          <a:p>
            <a:r>
              <a:rPr lang="ru-RU" sz="1100" dirty="0">
                <a:solidFill>
                  <a:prstClr val="black"/>
                </a:solidFill>
                <a:latin typeface="Consolas"/>
              </a:rPr>
              <a:t>    {</a:t>
            </a:r>
          </a:p>
          <a:p>
            <a:r>
              <a:rPr lang="en-US" sz="1100" dirty="0">
                <a:solidFill>
                  <a:prstClr val="black"/>
                </a:solidFill>
                <a:latin typeface="Consolas"/>
              </a:rPr>
              <a:t>        </a:t>
            </a:r>
            <a:r>
              <a:rPr lang="en-US" sz="1100" dirty="0" err="1">
                <a:solidFill>
                  <a:prstClr val="black"/>
                </a:solidFill>
                <a:latin typeface="Consolas"/>
              </a:rPr>
              <a:t>dir.CreateSubdirectory</a:t>
            </a:r>
            <a:r>
              <a:rPr lang="en-US" sz="1100" dirty="0">
                <a:solidFill>
                  <a:prstClr val="black"/>
                </a:solidFill>
                <a:latin typeface="Consolas"/>
              </a:rPr>
              <a:t>(</a:t>
            </a:r>
            <a:r>
              <a:rPr lang="en-US" sz="1100" dirty="0">
                <a:solidFill>
                  <a:srgbClr val="A31515"/>
                </a:solidFill>
                <a:latin typeface="Consolas"/>
              </a:rPr>
              <a:t>"</a:t>
            </a:r>
            <a:r>
              <a:rPr lang="en-US" sz="1100" dirty="0" err="1">
                <a:solidFill>
                  <a:srgbClr val="A31515"/>
                </a:solidFill>
                <a:latin typeface="Consolas"/>
              </a:rPr>
              <a:t>subTest</a:t>
            </a:r>
            <a:r>
              <a:rPr lang="en-US" sz="1100" dirty="0">
                <a:solidFill>
                  <a:srgbClr val="A31515"/>
                </a:solidFill>
                <a:latin typeface="Consolas"/>
              </a:rPr>
              <a:t>"</a:t>
            </a:r>
            <a:r>
              <a:rPr lang="en-US" sz="1100" dirty="0">
                <a:solidFill>
                  <a:prstClr val="black"/>
                </a:solidFill>
                <a:latin typeface="Consolas"/>
              </a:rPr>
              <a:t> + </a:t>
            </a:r>
            <a:r>
              <a:rPr lang="en-US" sz="1100" dirty="0" err="1">
                <a:solidFill>
                  <a:prstClr val="black"/>
                </a:solidFill>
                <a:latin typeface="Consolas"/>
              </a:rPr>
              <a:t>i.ToString</a:t>
            </a:r>
            <a:r>
              <a:rPr lang="en-US" sz="1100" dirty="0">
                <a:solidFill>
                  <a:prstClr val="black"/>
                </a:solidFill>
                <a:latin typeface="Consolas"/>
              </a:rPr>
              <a:t>());</a:t>
            </a:r>
          </a:p>
          <a:p>
            <a:r>
              <a:rPr lang="ru-RU" sz="1100" dirty="0">
                <a:solidFill>
                  <a:prstClr val="black"/>
                </a:solidFill>
                <a:latin typeface="Consolas"/>
              </a:rPr>
              <a:t>    }</a:t>
            </a:r>
          </a:p>
          <a:p>
            <a:r>
              <a:rPr lang="ru-RU"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.WriteLine</a:t>
            </a:r>
            <a:r>
              <a:rPr lang="en-US" sz="1100" dirty="0">
                <a:solidFill>
                  <a:prstClr val="black"/>
                </a:solidFill>
                <a:latin typeface="Consolas"/>
              </a:rPr>
              <a:t>(</a:t>
            </a:r>
            <a:r>
              <a:rPr lang="en-US" sz="1100" dirty="0">
                <a:solidFill>
                  <a:srgbClr val="A31515"/>
                </a:solidFill>
                <a:latin typeface="Consolas"/>
              </a:rPr>
              <a:t>"Press any key to remove </a:t>
            </a:r>
            <a:r>
              <a:rPr lang="en-US" sz="1100" dirty="0" smtClean="0">
                <a:solidFill>
                  <a:srgbClr val="A31515"/>
                </a:solidFill>
                <a:latin typeface="Consolas"/>
              </a:rPr>
              <a:t>temp directory."</a:t>
            </a:r>
            <a:r>
              <a:rPr lang="en-US" sz="1100" dirty="0" smtClean="0">
                <a:solidFill>
                  <a:prstClr val="black"/>
                </a:solidFill>
                <a:latin typeface="Consolas"/>
              </a:rPr>
              <a:t>);</a:t>
            </a:r>
            <a:endParaRPr lang="en-US" sz="1100" dirty="0">
              <a:solidFill>
                <a:prstClr val="black"/>
              </a:solidFill>
              <a:latin typeface="Consolas"/>
            </a:endParaRPr>
          </a:p>
          <a:p>
            <a:r>
              <a:rPr lang="en-US" sz="1100" dirty="0" err="1">
                <a:solidFill>
                  <a:srgbClr val="2B91AF"/>
                </a:solidFill>
                <a:latin typeface="Consolas"/>
              </a:rPr>
              <a:t>Console</a:t>
            </a:r>
            <a:r>
              <a:rPr lang="en-US" sz="1100" dirty="0" err="1">
                <a:solidFill>
                  <a:prstClr val="black"/>
                </a:solidFill>
                <a:latin typeface="Consolas"/>
              </a:rPr>
              <a:t>.ReadKey</a:t>
            </a:r>
            <a:r>
              <a:rPr lang="en-US" sz="1100" dirty="0">
                <a:solidFill>
                  <a:prstClr val="black"/>
                </a:solidFill>
                <a:latin typeface="Consolas"/>
              </a:rPr>
              <a:t>();</a:t>
            </a:r>
          </a:p>
          <a:p>
            <a:r>
              <a:rPr lang="en-US" sz="1100" dirty="0" err="1">
                <a:solidFill>
                  <a:prstClr val="black"/>
                </a:solidFill>
                <a:latin typeface="Consolas"/>
              </a:rPr>
              <a:t>dir.Delete</a:t>
            </a:r>
            <a:r>
              <a:rPr lang="en-US" sz="1100" dirty="0">
                <a:solidFill>
                  <a:prstClr val="black"/>
                </a:solidFill>
                <a:latin typeface="Consolas"/>
              </a:rPr>
              <a:t>(</a:t>
            </a:r>
            <a:r>
              <a:rPr lang="en-US" sz="1100" dirty="0">
                <a:solidFill>
                  <a:srgbClr val="0000FF"/>
                </a:solidFill>
                <a:latin typeface="Consolas"/>
              </a:rPr>
              <a:t>true</a:t>
            </a:r>
            <a:r>
              <a:rPr lang="en-US" sz="1100" dirty="0">
                <a:solidFill>
                  <a:prstClr val="black"/>
                </a:solidFill>
                <a:latin typeface="Consolas"/>
              </a:rPr>
              <a:t>);</a:t>
            </a:r>
          </a:p>
          <a:p>
            <a:endParaRPr lang="ru-RU" sz="1100" dirty="0">
              <a:solidFill>
                <a:prstClr val="black"/>
              </a:solidFill>
              <a:latin typeface="Consolas"/>
            </a:endParaRPr>
          </a:p>
        </p:txBody>
      </p:sp>
      <p:sp>
        <p:nvSpPr>
          <p:cNvPr id="5" name="Прямоугольник 4"/>
          <p:cNvSpPr/>
          <p:nvPr/>
        </p:nvSpPr>
        <p:spPr>
          <a:xfrm>
            <a:off x="1367644" y="3933056"/>
            <a:ext cx="6408712" cy="2462213"/>
          </a:xfrm>
          <a:prstGeom prst="rect">
            <a:avLst/>
          </a:prstGeom>
          <a:solidFill>
            <a:schemeClr val="bg1"/>
          </a:solidFill>
        </p:spPr>
        <p:txBody>
          <a:bodyPr wrap="square">
            <a:spAutoFit/>
          </a:bodyPr>
          <a:lstStyle/>
          <a:p>
            <a:r>
              <a:rPr lang="en-US" sz="1100" dirty="0" err="1">
                <a:solidFill>
                  <a:srgbClr val="0000FF"/>
                </a:solidFill>
                <a:latin typeface="Consolas"/>
              </a:rPr>
              <a:t>const</a:t>
            </a:r>
            <a:r>
              <a:rPr lang="en-US" sz="1100" dirty="0">
                <a:solidFill>
                  <a:prstClr val="black"/>
                </a:solidFill>
                <a:latin typeface="Consolas"/>
              </a:rPr>
              <a:t> </a:t>
            </a:r>
            <a:r>
              <a:rPr lang="en-US" sz="1100" dirty="0">
                <a:solidFill>
                  <a:srgbClr val="0000FF"/>
                </a:solidFill>
                <a:latin typeface="Consolas"/>
              </a:rPr>
              <a:t>string</a:t>
            </a:r>
            <a:r>
              <a:rPr lang="en-US" sz="1100" dirty="0">
                <a:solidFill>
                  <a:prstClr val="black"/>
                </a:solidFill>
                <a:latin typeface="Consolas"/>
              </a:rPr>
              <a:t> </a:t>
            </a:r>
            <a:r>
              <a:rPr lang="en-US" sz="1100" dirty="0" err="1">
                <a:solidFill>
                  <a:prstClr val="black"/>
                </a:solidFill>
                <a:latin typeface="Consolas"/>
              </a:rPr>
              <a:t>rootDir</a:t>
            </a:r>
            <a:r>
              <a:rPr lang="en-US" sz="1100" dirty="0">
                <a:solidFill>
                  <a:prstClr val="black"/>
                </a:solidFill>
                <a:latin typeface="Consolas"/>
              </a:rPr>
              <a:t> = </a:t>
            </a:r>
            <a:r>
              <a:rPr lang="en-US" sz="1100" dirty="0">
                <a:solidFill>
                  <a:srgbClr val="A31515"/>
                </a:solidFill>
                <a:latin typeface="Consolas"/>
              </a:rPr>
              <a:t>@"D:\test"</a:t>
            </a:r>
            <a:r>
              <a:rPr lang="en-US" sz="1100" dirty="0">
                <a:solidFill>
                  <a:prstClr val="black"/>
                </a:solidFill>
                <a:latin typeface="Consolas"/>
              </a:rPr>
              <a:t>;</a:t>
            </a:r>
          </a:p>
          <a:p>
            <a:r>
              <a:rPr lang="en-US" sz="1100" dirty="0">
                <a:solidFill>
                  <a:srgbClr val="0000FF"/>
                </a:solidFill>
                <a:latin typeface="Consolas"/>
              </a:rPr>
              <a:t>if</a:t>
            </a:r>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.Exists</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a:t>
            </a:r>
          </a:p>
          <a:p>
            <a:r>
              <a:rPr lang="ru-RU" sz="1100" dirty="0">
                <a:solidFill>
                  <a:prstClr val="black"/>
                </a:solidFill>
                <a:latin typeface="Consolas"/>
              </a:rPr>
              <a:t>{</a:t>
            </a:r>
          </a:p>
          <a:p>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.CreateDirectory</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a:t>
            </a:r>
          </a:p>
          <a:p>
            <a:endParaRPr lang="ru-RU" sz="1100" dirty="0">
              <a:solidFill>
                <a:prstClr val="black"/>
              </a:solidFill>
              <a:latin typeface="Consolas"/>
            </a:endParaRPr>
          </a:p>
          <a:p>
            <a:r>
              <a:rPr lang="nn-NO" sz="1100" dirty="0">
                <a:solidFill>
                  <a:prstClr val="black"/>
                </a:solidFill>
                <a:latin typeface="Consolas"/>
              </a:rPr>
              <a:t>    </a:t>
            </a:r>
            <a:r>
              <a:rPr lang="nn-NO" sz="1100" dirty="0">
                <a:solidFill>
                  <a:srgbClr val="0000FF"/>
                </a:solidFill>
                <a:latin typeface="Consolas"/>
              </a:rPr>
              <a:t>for</a:t>
            </a:r>
            <a:r>
              <a:rPr lang="nn-NO" sz="1100" dirty="0">
                <a:solidFill>
                  <a:prstClr val="black"/>
                </a:solidFill>
                <a:latin typeface="Consolas"/>
              </a:rPr>
              <a:t> (</a:t>
            </a:r>
            <a:r>
              <a:rPr lang="nn-NO" sz="1100" dirty="0">
                <a:solidFill>
                  <a:srgbClr val="0000FF"/>
                </a:solidFill>
                <a:latin typeface="Consolas"/>
              </a:rPr>
              <a:t>int</a:t>
            </a:r>
            <a:r>
              <a:rPr lang="nn-NO" sz="1100" dirty="0">
                <a:solidFill>
                  <a:prstClr val="black"/>
                </a:solidFill>
                <a:latin typeface="Consolas"/>
              </a:rPr>
              <a:t> i = 0; i &lt; 5; i++)</a:t>
            </a:r>
          </a:p>
          <a:p>
            <a:r>
              <a:rPr lang="ru-RU" sz="1100" dirty="0">
                <a:solidFill>
                  <a:prstClr val="black"/>
                </a:solidFill>
                <a:latin typeface="Consolas"/>
              </a:rPr>
              <a:t>    {</a:t>
            </a:r>
          </a:p>
          <a:p>
            <a:r>
              <a:rPr lang="en-US" sz="1100" dirty="0">
                <a:solidFill>
                  <a:prstClr val="black"/>
                </a:solidFill>
                <a:latin typeface="Consolas"/>
              </a:rPr>
              <a:t>        </a:t>
            </a:r>
            <a:r>
              <a:rPr lang="en-US" sz="1100" dirty="0">
                <a:solidFill>
                  <a:srgbClr val="0000FF"/>
                </a:solidFill>
                <a:latin typeface="Consolas"/>
              </a:rPr>
              <a:t>string</a:t>
            </a:r>
            <a:r>
              <a:rPr lang="en-US" sz="1100" dirty="0">
                <a:solidFill>
                  <a:prstClr val="black"/>
                </a:solidFill>
                <a:latin typeface="Consolas"/>
              </a:rPr>
              <a:t> </a:t>
            </a:r>
            <a:r>
              <a:rPr lang="en-US" sz="1100" dirty="0" err="1">
                <a:solidFill>
                  <a:prstClr val="black"/>
                </a:solidFill>
                <a:latin typeface="Consolas"/>
              </a:rPr>
              <a:t>subDirName</a:t>
            </a:r>
            <a:r>
              <a:rPr lang="en-US" sz="1100" dirty="0">
                <a:solidFill>
                  <a:prstClr val="black"/>
                </a:solidFill>
                <a:latin typeface="Consolas"/>
              </a:rPr>
              <a:t> = </a:t>
            </a:r>
            <a:r>
              <a:rPr lang="en-US" sz="1100" dirty="0" err="1">
                <a:solidFill>
                  <a:srgbClr val="2B91AF"/>
                </a:solidFill>
                <a:latin typeface="Consolas"/>
              </a:rPr>
              <a:t>Path</a:t>
            </a:r>
            <a:r>
              <a:rPr lang="en-US" sz="1100" dirty="0" err="1">
                <a:solidFill>
                  <a:prstClr val="black"/>
                </a:solidFill>
                <a:latin typeface="Consolas"/>
              </a:rPr>
              <a:t>.Combine</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 </a:t>
            </a:r>
            <a:r>
              <a:rPr lang="en-US" sz="1100" dirty="0">
                <a:solidFill>
                  <a:srgbClr val="A31515"/>
                </a:solidFill>
                <a:latin typeface="Consolas"/>
              </a:rPr>
              <a:t>"</a:t>
            </a:r>
            <a:r>
              <a:rPr lang="en-US" sz="1100" dirty="0" err="1">
                <a:solidFill>
                  <a:srgbClr val="A31515"/>
                </a:solidFill>
                <a:latin typeface="Consolas"/>
              </a:rPr>
              <a:t>subTest</a:t>
            </a:r>
            <a:r>
              <a:rPr lang="en-US" sz="1100" dirty="0">
                <a:solidFill>
                  <a:srgbClr val="A31515"/>
                </a:solidFill>
                <a:latin typeface="Consolas"/>
              </a:rPr>
              <a:t>"</a:t>
            </a:r>
            <a:r>
              <a:rPr lang="en-US" sz="1100" dirty="0">
                <a:solidFill>
                  <a:prstClr val="black"/>
                </a:solidFill>
                <a:latin typeface="Consolas"/>
              </a:rPr>
              <a:t> + </a:t>
            </a:r>
            <a:r>
              <a:rPr lang="en-US" sz="1100" dirty="0" err="1">
                <a:solidFill>
                  <a:prstClr val="black"/>
                </a:solidFill>
                <a:latin typeface="Consolas"/>
              </a:rPr>
              <a:t>i.ToString</a:t>
            </a:r>
            <a:r>
              <a:rPr lang="en-US" sz="1100" dirty="0">
                <a:solidFill>
                  <a:prstClr val="black"/>
                </a:solidFill>
                <a:latin typeface="Consolas"/>
              </a:rPr>
              <a:t>());</a:t>
            </a:r>
          </a:p>
          <a:p>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.CreateDirectory</a:t>
            </a:r>
            <a:r>
              <a:rPr lang="en-US" sz="1100" dirty="0">
                <a:solidFill>
                  <a:prstClr val="black"/>
                </a:solidFill>
                <a:latin typeface="Consolas"/>
              </a:rPr>
              <a:t>(</a:t>
            </a:r>
            <a:r>
              <a:rPr lang="en-US" sz="1100" dirty="0" err="1">
                <a:solidFill>
                  <a:prstClr val="black"/>
                </a:solidFill>
                <a:latin typeface="Consolas"/>
              </a:rPr>
              <a:t>subDirName</a:t>
            </a:r>
            <a:r>
              <a:rPr lang="en-US" sz="1100" dirty="0">
                <a:solidFill>
                  <a:prstClr val="black"/>
                </a:solidFill>
                <a:latin typeface="Consolas"/>
              </a:rPr>
              <a:t>);</a:t>
            </a:r>
          </a:p>
          <a:p>
            <a:r>
              <a:rPr lang="ru-RU" sz="1100" dirty="0">
                <a:solidFill>
                  <a:prstClr val="black"/>
                </a:solidFill>
                <a:latin typeface="Consolas"/>
              </a:rPr>
              <a:t>    }</a:t>
            </a:r>
          </a:p>
          <a:p>
            <a:r>
              <a:rPr lang="ru-RU"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.WriteLine</a:t>
            </a:r>
            <a:r>
              <a:rPr lang="en-US" sz="1100" dirty="0">
                <a:solidFill>
                  <a:prstClr val="black"/>
                </a:solidFill>
                <a:latin typeface="Consolas"/>
              </a:rPr>
              <a:t>(</a:t>
            </a:r>
            <a:r>
              <a:rPr lang="en-US" sz="1100" dirty="0">
                <a:solidFill>
                  <a:srgbClr val="A31515"/>
                </a:solidFill>
                <a:latin typeface="Consolas"/>
              </a:rPr>
              <a:t>"Press any key to remove temp directory."</a:t>
            </a:r>
            <a:r>
              <a:rPr lang="en-US"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.ReadKey</a:t>
            </a:r>
            <a:r>
              <a:rPr lang="en-US" sz="1100" dirty="0">
                <a:solidFill>
                  <a:prstClr val="black"/>
                </a:solidFill>
                <a:latin typeface="Consolas"/>
              </a:rPr>
              <a:t>();</a:t>
            </a:r>
          </a:p>
          <a:p>
            <a:r>
              <a:rPr lang="en-US" sz="1100" dirty="0" err="1">
                <a:solidFill>
                  <a:srgbClr val="2B91AF"/>
                </a:solidFill>
                <a:latin typeface="Consolas"/>
              </a:rPr>
              <a:t>Directory</a:t>
            </a:r>
            <a:r>
              <a:rPr lang="en-US" sz="1100" dirty="0" err="1">
                <a:solidFill>
                  <a:prstClr val="black"/>
                </a:solidFill>
                <a:latin typeface="Consolas"/>
              </a:rPr>
              <a:t>.Delete</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 </a:t>
            </a:r>
            <a:r>
              <a:rPr lang="en-US" sz="1100" dirty="0">
                <a:solidFill>
                  <a:srgbClr val="0000FF"/>
                </a:solidFill>
                <a:latin typeface="Consolas"/>
              </a:rPr>
              <a:t>true</a:t>
            </a:r>
            <a:r>
              <a:rPr lang="en-US" sz="1100" dirty="0" smtClean="0">
                <a:solidFill>
                  <a:prstClr val="black"/>
                </a:solidFill>
                <a:latin typeface="Consolas"/>
              </a:rPr>
              <a:t>);</a:t>
            </a:r>
            <a:endParaRPr lang="en-US" sz="1100" dirty="0">
              <a:solidFill>
                <a:prstClr val="black"/>
              </a:solidFill>
              <a:latin typeface="Consolas"/>
            </a:endParaRPr>
          </a:p>
        </p:txBody>
      </p:sp>
    </p:spTree>
    <p:extLst>
      <p:ext uri="{BB962C8B-B14F-4D97-AF65-F5344CB8AC3E}">
        <p14:creationId xmlns:p14="http://schemas.microsoft.com/office/powerpoint/2010/main" val="794228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306762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533400"/>
            <a:ext cx="8839200" cy="615473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DriveInfo[] dr = DriveInfo.GetDrives();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(DriveInfo di in dr)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Console.WriteLine("Drive: {0} - {1}", di.Name, di.DriveType);</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 = Console.ReadLine();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DirectoryInfo dir = new DirectoryInfo(str);                  //Вводим адрес директории</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while (str != "$exit")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(str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(Directory.Exists(dir.Parent.FullName))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 = new DirectoryInfo(dir.Parent.FullName);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else if (str == "$info")</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Console.WriteLine("Attributes : {0}", dir.Attributes);  //Выводим информацю о директории</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Console.WriteLine("Creation Time : {0}", dir.CreationTime);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Console.WriteLine("Last Access Time : {0}", dir.LastAccessTime);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else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(Directory.Exists(dir.FullName + "\\" + str))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 = new DirectoryInfo(dir.FullName + "\\" + str); //Переходим в подкаталог</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Console.WriteLine("Directory: {0}", dir.FullName);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Directoryes: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(DirectoryInfo d in dir.GetDirectories())	    //Выводим список папок</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{0}", d.FullName);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Files: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(FileInfo f in dir.GetFiles())		    //Выводим список файлов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{0}", f.FullName);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 = Console.ReadLine();</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6147" name="Прямоугольник 6"/>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директориями.</a:t>
            </a:r>
          </a:p>
        </p:txBody>
      </p:sp>
    </p:spTree>
    <p:extLst>
      <p:ext uri="{BB962C8B-B14F-4D97-AF65-F5344CB8AC3E}">
        <p14:creationId xmlns:p14="http://schemas.microsoft.com/office/powerpoint/2010/main" val="28854654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Шаблон </a:t>
            </a:r>
            <a:r>
              <a:rPr lang="ru-RU" dirty="0" smtClean="0">
                <a:solidFill>
                  <a:schemeClr val="bg1"/>
                </a:solidFill>
              </a:rPr>
              <a:t>поиска (</a:t>
            </a:r>
            <a:r>
              <a:rPr lang="en-US" dirty="0" smtClean="0">
                <a:solidFill>
                  <a:schemeClr val="bg1"/>
                </a:solidFill>
              </a:rPr>
              <a:t>s</a:t>
            </a:r>
            <a:r>
              <a:rPr lang="en-US" dirty="0" smtClean="0"/>
              <a:t>earch pattern)</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При поиске файлов/каталогов на диске иногда требуется получить только те имя которых удовлетворяет опред</a:t>
            </a:r>
            <a:r>
              <a:rPr lang="en-US" dirty="0" smtClean="0">
                <a:solidFill>
                  <a:schemeClr val="bg1"/>
                </a:solidFill>
              </a:rPr>
              <a:t>e</a:t>
            </a:r>
            <a:r>
              <a:rPr lang="ru-RU" dirty="0" smtClean="0">
                <a:solidFill>
                  <a:schemeClr val="bg1"/>
                </a:solidFill>
              </a:rPr>
              <a:t>ленному шаблону. В </a:t>
            </a:r>
            <a:r>
              <a:rPr lang="en-US" dirty="0" smtClean="0">
                <a:solidFill>
                  <a:schemeClr val="bg1"/>
                </a:solidFill>
              </a:rPr>
              <a:t>.NET </a:t>
            </a:r>
            <a:r>
              <a:rPr lang="ru-RU" dirty="0" smtClean="0">
                <a:solidFill>
                  <a:schemeClr val="bg1"/>
                </a:solidFill>
              </a:rPr>
              <a:t>используются те же шаблоны что и командной строке </a:t>
            </a:r>
            <a:r>
              <a:rPr lang="en-US" dirty="0" smtClean="0">
                <a:solidFill>
                  <a:schemeClr val="bg1"/>
                </a:solidFill>
              </a:rPr>
              <a:t>Windows</a:t>
            </a:r>
            <a:r>
              <a:rPr lang="ru-RU" dirty="0" smtClean="0">
                <a:solidFill>
                  <a:schemeClr val="bg1"/>
                </a:solidFill>
              </a:rPr>
              <a:t>:</a:t>
            </a:r>
          </a:p>
          <a:p>
            <a:endParaRPr lang="ru-RU" dirty="0" smtClean="0">
              <a:solidFill>
                <a:schemeClr val="bg1"/>
              </a:solidFill>
            </a:endParaRPr>
          </a:p>
          <a:p>
            <a:r>
              <a:rPr lang="ru-RU" dirty="0" smtClean="0">
                <a:solidFill>
                  <a:schemeClr val="bg1"/>
                </a:solidFill>
              </a:rPr>
              <a:t>Символ </a:t>
            </a:r>
            <a:r>
              <a:rPr lang="ru-RU" dirty="0" smtClean="0">
                <a:solidFill>
                  <a:srgbClr val="FFFF00"/>
                </a:solidFill>
              </a:rPr>
              <a:t>*</a:t>
            </a:r>
            <a:r>
              <a:rPr lang="ru-RU" dirty="0" smtClean="0">
                <a:solidFill>
                  <a:schemeClr val="bg1"/>
                </a:solidFill>
              </a:rPr>
              <a:t> - любое количество любых символов.</a:t>
            </a:r>
          </a:p>
          <a:p>
            <a:r>
              <a:rPr lang="ru-RU" dirty="0" smtClean="0">
                <a:solidFill>
                  <a:schemeClr val="bg1"/>
                </a:solidFill>
              </a:rPr>
              <a:t>Символ </a:t>
            </a:r>
            <a:r>
              <a:rPr lang="ru-RU" dirty="0" smtClean="0">
                <a:solidFill>
                  <a:srgbClr val="FFFF00"/>
                </a:solidFill>
              </a:rPr>
              <a:t>?</a:t>
            </a:r>
            <a:r>
              <a:rPr lang="ru-RU" dirty="0" smtClean="0">
                <a:solidFill>
                  <a:schemeClr val="bg1"/>
                </a:solidFill>
              </a:rPr>
              <a:t> – ровно один любой символ</a:t>
            </a:r>
          </a:p>
          <a:p>
            <a:pPr marL="0" indent="0">
              <a:buNone/>
            </a:pPr>
            <a:endParaRPr lang="ru-RU" dirty="0">
              <a:solidFill>
                <a:schemeClr val="bg1"/>
              </a:solidFill>
            </a:endParaRPr>
          </a:p>
          <a:p>
            <a:pPr marL="0" indent="0">
              <a:buNone/>
            </a:pPr>
            <a:r>
              <a:rPr lang="ru-RU" dirty="0" smtClean="0">
                <a:solidFill>
                  <a:schemeClr val="bg1"/>
                </a:solidFill>
              </a:rPr>
              <a:t>Примеры </a:t>
            </a:r>
            <a:r>
              <a:rPr lang="ru-RU" dirty="0" smtClean="0">
                <a:solidFill>
                  <a:schemeClr val="bg1"/>
                </a:solidFill>
              </a:rPr>
              <a:t>шаблонов:</a:t>
            </a:r>
          </a:p>
          <a:p>
            <a:r>
              <a:rPr lang="en-US" dirty="0">
                <a:solidFill>
                  <a:schemeClr val="bg1"/>
                </a:solidFill>
              </a:rPr>
              <a:t>*.* </a:t>
            </a:r>
            <a:r>
              <a:rPr lang="ru-RU" dirty="0" smtClean="0">
                <a:solidFill>
                  <a:schemeClr val="bg1"/>
                </a:solidFill>
              </a:rPr>
              <a:t>- любой </a:t>
            </a:r>
            <a:r>
              <a:rPr lang="ru-RU" dirty="0">
                <a:solidFill>
                  <a:schemeClr val="bg1"/>
                </a:solidFill>
              </a:rPr>
              <a:t>файл с любым расширением </a:t>
            </a:r>
            <a:endParaRPr lang="ru-RU" dirty="0" smtClean="0">
              <a:solidFill>
                <a:schemeClr val="bg1"/>
              </a:solidFill>
            </a:endParaRPr>
          </a:p>
          <a:p>
            <a:r>
              <a:rPr lang="en-US" dirty="0" smtClean="0">
                <a:solidFill>
                  <a:schemeClr val="bg1"/>
                </a:solidFill>
              </a:rPr>
              <a:t>*.txt </a:t>
            </a:r>
            <a:r>
              <a:rPr lang="ru-RU" dirty="0" smtClean="0">
                <a:solidFill>
                  <a:schemeClr val="bg1"/>
                </a:solidFill>
              </a:rPr>
              <a:t>- все файлы с расширением </a:t>
            </a:r>
            <a:r>
              <a:rPr lang="en-US" dirty="0" smtClean="0">
                <a:solidFill>
                  <a:schemeClr val="bg1"/>
                </a:solidFill>
              </a:rPr>
              <a:t>txt</a:t>
            </a:r>
            <a:endParaRPr lang="ru-RU" dirty="0" smtClean="0">
              <a:solidFill>
                <a:schemeClr val="bg1"/>
              </a:solidFill>
            </a:endParaRPr>
          </a:p>
          <a:p>
            <a:r>
              <a:rPr lang="en-US" dirty="0" smtClean="0">
                <a:solidFill>
                  <a:schemeClr val="bg1"/>
                </a:solidFill>
              </a:rPr>
              <a:t>???.jpg </a:t>
            </a:r>
            <a:r>
              <a:rPr lang="ru-RU" dirty="0" smtClean="0">
                <a:solidFill>
                  <a:schemeClr val="bg1"/>
                </a:solidFill>
              </a:rPr>
              <a:t>– файл с </a:t>
            </a:r>
            <a:r>
              <a:rPr lang="ru-RU" dirty="0">
                <a:solidFill>
                  <a:schemeClr val="bg1"/>
                </a:solidFill>
              </a:rPr>
              <a:t>именем </a:t>
            </a:r>
            <a:r>
              <a:rPr lang="ru-RU" dirty="0" smtClean="0">
                <a:solidFill>
                  <a:schemeClr val="bg1"/>
                </a:solidFill>
              </a:rPr>
              <a:t>из трех символов и расширением </a:t>
            </a:r>
            <a:r>
              <a:rPr lang="en-US" dirty="0" smtClean="0">
                <a:solidFill>
                  <a:schemeClr val="bg1"/>
                </a:solidFill>
              </a:rPr>
              <a:t>jpg</a:t>
            </a:r>
          </a:p>
          <a:p>
            <a:pPr marL="0" indent="0">
              <a:buNone/>
            </a:pPr>
            <a:endParaRPr lang="en-US" dirty="0">
              <a:solidFill>
                <a:schemeClr val="bg1"/>
              </a:solidFill>
            </a:endParaRPr>
          </a:p>
          <a:p>
            <a:pPr marL="0" indent="0">
              <a:buNone/>
            </a:pPr>
            <a:r>
              <a:rPr lang="ru-RU" dirty="0">
                <a:solidFill>
                  <a:schemeClr val="bg1"/>
                </a:solidFill>
              </a:rPr>
              <a:t>Шаблоны поиска можно передать в </a:t>
            </a:r>
            <a:r>
              <a:rPr lang="ru-RU" dirty="0" smtClean="0">
                <a:solidFill>
                  <a:schemeClr val="bg1"/>
                </a:solidFill>
              </a:rPr>
              <a:t>ряд функций классов </a:t>
            </a:r>
            <a:r>
              <a:rPr lang="en-US" dirty="0" smtClean="0"/>
              <a:t>Directory </a:t>
            </a:r>
            <a:r>
              <a:rPr lang="ru-RU" dirty="0" smtClean="0"/>
              <a:t>и </a:t>
            </a:r>
            <a:r>
              <a:rPr lang="en-US" dirty="0" err="1" smtClean="0"/>
              <a:t>DirectoryInfo</a:t>
            </a:r>
            <a:r>
              <a:rPr lang="en-US" dirty="0" smtClean="0"/>
              <a:t>.</a:t>
            </a: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24129556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ru-RU" sz="3200" dirty="0" smtClean="0">
                <a:solidFill>
                  <a:schemeClr val="bg1"/>
                </a:solidFill>
              </a:rPr>
              <a:t>Список каталогов/файлов</a:t>
            </a:r>
            <a:r>
              <a:rPr lang="en-US" sz="3200" dirty="0" smtClean="0">
                <a:solidFill>
                  <a:schemeClr val="bg1"/>
                </a:solidFill>
              </a:rPr>
              <a:t/>
            </a:r>
            <a:br>
              <a:rPr lang="en-US" sz="3200" dirty="0" smtClean="0">
                <a:solidFill>
                  <a:schemeClr val="bg1"/>
                </a:solidFill>
              </a:rPr>
            </a:br>
            <a:r>
              <a:rPr lang="en-US" sz="3200" dirty="0" smtClean="0">
                <a:solidFill>
                  <a:schemeClr val="bg1"/>
                </a:solidFill>
              </a:rPr>
              <a:t>(</a:t>
            </a:r>
            <a:r>
              <a:rPr lang="ru-RU" sz="3200" dirty="0" smtClean="0">
                <a:solidFill>
                  <a:schemeClr val="bg1"/>
                </a:solidFill>
              </a:rPr>
              <a:t>класс </a:t>
            </a:r>
            <a:r>
              <a:rPr lang="en-US" sz="3200" dirty="0" smtClean="0">
                <a:solidFill>
                  <a:schemeClr val="bg1"/>
                </a:solidFill>
              </a:rPr>
              <a:t>Directory)</a:t>
            </a:r>
            <a:endParaRPr lang="en-US" sz="3200" dirty="0">
              <a:solidFill>
                <a:schemeClr val="bg1"/>
              </a:solidFill>
            </a:endParaRPr>
          </a:p>
        </p:txBody>
      </p:sp>
      <p:sp>
        <p:nvSpPr>
          <p:cNvPr id="3" name="Content Placeholder 2"/>
          <p:cNvSpPr>
            <a:spLocks noGrp="1"/>
          </p:cNvSpPr>
          <p:nvPr>
            <p:ph idx="1"/>
          </p:nvPr>
        </p:nvSpPr>
        <p:spPr>
          <a:xfrm>
            <a:off x="457200" y="1268760"/>
            <a:ext cx="8229600" cy="4896544"/>
          </a:xfrm>
          <a:solidFill>
            <a:schemeClr val="bg1"/>
          </a:solidFill>
        </p:spPr>
        <p:txBody>
          <a:bodyPr>
            <a:normAutofit fontScale="85000" lnSpcReduction="20000"/>
          </a:bodyPr>
          <a:lstStyle/>
          <a:p>
            <a:pPr marL="0" indent="0">
              <a:buNone/>
            </a:pPr>
            <a:r>
              <a:rPr lang="en-US" sz="1400" dirty="0">
                <a:solidFill>
                  <a:srgbClr val="0000FF"/>
                </a:solidFill>
                <a:latin typeface="Consolas"/>
              </a:rPr>
              <a:t>string</a:t>
            </a:r>
            <a:r>
              <a:rPr lang="en-US" sz="1400" dirty="0">
                <a:solidFill>
                  <a:prstClr val="black"/>
                </a:solidFill>
                <a:latin typeface="Consolas"/>
              </a:rPr>
              <a:t> folder = </a:t>
            </a:r>
            <a:r>
              <a:rPr lang="en-US" sz="1400" dirty="0" err="1">
                <a:solidFill>
                  <a:srgbClr val="2B91AF"/>
                </a:solidFill>
                <a:latin typeface="Consolas"/>
              </a:rPr>
              <a:t>Environment</a:t>
            </a:r>
            <a:r>
              <a:rPr lang="en-US" sz="1400" dirty="0" err="1">
                <a:solidFill>
                  <a:prstClr val="black"/>
                </a:solidFill>
                <a:latin typeface="Consolas"/>
              </a:rPr>
              <a:t>.GetFolderPath</a:t>
            </a:r>
            <a:r>
              <a:rPr lang="en-US" sz="1400" dirty="0">
                <a:solidFill>
                  <a:prstClr val="black"/>
                </a:solidFill>
                <a:latin typeface="Consolas"/>
              </a:rPr>
              <a:t>(</a:t>
            </a:r>
            <a:r>
              <a:rPr lang="en-US" sz="1400" dirty="0" err="1">
                <a:solidFill>
                  <a:srgbClr val="2B91AF"/>
                </a:solidFill>
                <a:latin typeface="Consolas"/>
              </a:rPr>
              <a:t>Environment</a:t>
            </a:r>
            <a:r>
              <a:rPr lang="en-US" sz="1400" dirty="0" err="1">
                <a:solidFill>
                  <a:prstClr val="black"/>
                </a:solidFill>
                <a:latin typeface="Consolas"/>
              </a:rPr>
              <a:t>.</a:t>
            </a:r>
            <a:r>
              <a:rPr lang="en-US" sz="1400" dirty="0" err="1">
                <a:solidFill>
                  <a:srgbClr val="2B91AF"/>
                </a:solidFill>
                <a:latin typeface="Consolas"/>
              </a:rPr>
              <a:t>SpecialFolder</a:t>
            </a:r>
            <a:r>
              <a:rPr lang="en-US" sz="1400" dirty="0" err="1">
                <a:solidFill>
                  <a:prstClr val="black"/>
                </a:solidFill>
                <a:latin typeface="Consolas"/>
              </a:rPr>
              <a:t>.Programs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GetDirectories</a:t>
            </a:r>
            <a:r>
              <a:rPr lang="en-US" sz="1400" dirty="0" smtClean="0">
                <a:solidFill>
                  <a:srgbClr val="008000"/>
                </a:solidFill>
                <a:latin typeface="Consolas"/>
              </a:rPr>
              <a:t>()</a:t>
            </a:r>
            <a:r>
              <a:rPr lang="ru-RU" sz="1400" dirty="0" smtClean="0">
                <a:solidFill>
                  <a:srgbClr val="008000"/>
                </a:solidFill>
                <a:latin typeface="Consolas"/>
              </a:rPr>
              <a:t> – поиск каталогов</a:t>
            </a:r>
          </a:p>
          <a:p>
            <a:pPr marL="0" indent="0">
              <a:buNone/>
            </a:pPr>
            <a:r>
              <a:rPr lang="en-US" sz="1400" dirty="0" smtClean="0">
                <a:solidFill>
                  <a:srgbClr val="008000"/>
                </a:solidFill>
                <a:latin typeface="Consolas"/>
              </a:rPr>
              <a:t>// </a:t>
            </a:r>
            <a:r>
              <a:rPr lang="ru-RU" sz="1400" dirty="0" smtClean="0">
                <a:solidFill>
                  <a:srgbClr val="008000"/>
                </a:solidFill>
                <a:latin typeface="Consolas"/>
              </a:rPr>
              <a:t>Все подкаталоги указанного каталога</a:t>
            </a:r>
          </a:p>
          <a:p>
            <a:pPr marL="0" indent="0">
              <a:buNone/>
            </a:pPr>
            <a:r>
              <a:rPr lang="en-US" sz="1400" dirty="0" smtClean="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smtClean="0">
                <a:solidFill>
                  <a:srgbClr val="008000"/>
                </a:solidFill>
                <a:latin typeface="Consolas"/>
              </a:rPr>
              <a:t>Подкаталоги по маске «</a:t>
            </a:r>
            <a:r>
              <a:rPr lang="en-US" sz="1400" dirty="0" smtClean="0">
                <a:solidFill>
                  <a:srgbClr val="008000"/>
                </a:solidFill>
                <a:latin typeface="Consolas"/>
              </a:rPr>
              <a:t>s*</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указанного </a:t>
            </a:r>
            <a:r>
              <a:rPr lang="ru-RU" sz="1400" dirty="0">
                <a:solidFill>
                  <a:srgbClr val="008000"/>
                </a:solidFill>
                <a:latin typeface="Consolas"/>
              </a:rPr>
              <a:t>каталога</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dirsByMask</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 </a:t>
            </a:r>
            <a:r>
              <a:rPr lang="en-US" sz="1400" dirty="0">
                <a:solidFill>
                  <a:srgbClr val="A31515"/>
                </a:solidFill>
                <a:latin typeface="Consolas"/>
              </a:rPr>
              <a:t>"s</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Подкаталоги по маске указанного </a:t>
            </a:r>
            <a:r>
              <a:rPr lang="ru-RU" sz="1400" dirty="0" smtClean="0">
                <a:solidFill>
                  <a:srgbClr val="008000"/>
                </a:solidFill>
                <a:latin typeface="Consolas"/>
              </a:rPr>
              <a:t>каталога включая </a:t>
            </a:r>
            <a:r>
              <a:rPr lang="ru-RU" sz="1400" dirty="0">
                <a:solidFill>
                  <a:srgbClr val="008000"/>
                </a:solidFill>
                <a:latin typeface="Consolas"/>
              </a:rPr>
              <a:t>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allDirs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 </a:t>
            </a:r>
            <a:r>
              <a:rPr lang="en-US" sz="1400" dirty="0">
                <a:solidFill>
                  <a:srgbClr val="A31515"/>
                </a:solidFill>
                <a:latin typeface="Consolas"/>
              </a:rPr>
              <a:t>"s*"</a:t>
            </a:r>
            <a:r>
              <a:rPr lang="en-US" sz="1400" dirty="0">
                <a:solidFill>
                  <a:prstClr val="black"/>
                </a:solidFill>
                <a:latin typeface="Consolas"/>
              </a:rPr>
              <a:t>, </a:t>
            </a:r>
            <a:r>
              <a:rPr lang="en-US" sz="1400" dirty="0" err="1">
                <a:solidFill>
                  <a:srgbClr val="2B91AF"/>
                </a:solidFill>
                <a:latin typeface="Consolas"/>
              </a:rPr>
              <a:t>SearchOption</a:t>
            </a:r>
            <a:r>
              <a:rPr lang="en-US" sz="1400" dirty="0" err="1">
                <a:solidFill>
                  <a:prstClr val="black"/>
                </a:solidFill>
                <a:latin typeface="Consolas"/>
              </a:rPr>
              <a:t>.AllDirectories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GetFiles</a:t>
            </a:r>
            <a:r>
              <a:rPr lang="en-US" sz="1400" dirty="0" smtClean="0">
                <a:solidFill>
                  <a:srgbClr val="008000"/>
                </a:solidFill>
                <a:latin typeface="Consolas"/>
              </a:rPr>
              <a:t>()</a:t>
            </a:r>
            <a:r>
              <a:rPr lang="ru-RU" sz="1400" dirty="0">
                <a:solidFill>
                  <a:srgbClr val="008000"/>
                </a:solidFill>
                <a:latin typeface="Consolas"/>
              </a:rPr>
              <a:t> – поиск </a:t>
            </a:r>
            <a:r>
              <a:rPr lang="ru-RU" sz="1400" dirty="0" smtClean="0">
                <a:solidFill>
                  <a:srgbClr val="008000"/>
                </a:solidFill>
                <a:latin typeface="Consolas"/>
              </a:rPr>
              <a:t>файлов</a:t>
            </a:r>
          </a:p>
          <a:p>
            <a:pPr marL="0" indent="0">
              <a:buNone/>
            </a:pPr>
            <a:r>
              <a:rPr lang="en-US" sz="1400" dirty="0">
                <a:solidFill>
                  <a:srgbClr val="008000"/>
                </a:solidFill>
                <a:latin typeface="Consolas"/>
              </a:rPr>
              <a:t>// </a:t>
            </a:r>
            <a:r>
              <a:rPr lang="ru-RU" sz="1400" dirty="0" smtClean="0">
                <a:solidFill>
                  <a:srgbClr val="008000"/>
                </a:solidFill>
                <a:latin typeface="Consolas"/>
              </a:rPr>
              <a:t>Все файлы 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files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Все файлы </a:t>
            </a:r>
            <a:r>
              <a:rPr lang="ru-RU" sz="1400" dirty="0" smtClean="0">
                <a:solidFill>
                  <a:srgbClr val="008000"/>
                </a:solidFill>
                <a:latin typeface="Consolas"/>
              </a:rPr>
              <a:t>по маске «</a:t>
            </a:r>
            <a:r>
              <a:rPr lang="en-US" sz="1400" dirty="0" smtClean="0">
                <a:solidFill>
                  <a:srgbClr val="008000"/>
                </a:solidFill>
                <a:latin typeface="Consolas"/>
              </a:rPr>
              <a:t>*.</a:t>
            </a:r>
            <a:r>
              <a:rPr lang="en-US" sz="1400" dirty="0" err="1" smtClean="0">
                <a:solidFill>
                  <a:srgbClr val="008000"/>
                </a:solidFill>
                <a:latin typeface="Consolas"/>
              </a:rPr>
              <a:t>lnk</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в </a:t>
            </a:r>
            <a:r>
              <a:rPr lang="ru-RU" sz="1400" dirty="0">
                <a:solidFill>
                  <a:srgbClr val="008000"/>
                </a:solidFill>
                <a:latin typeface="Consolas"/>
              </a:rPr>
              <a:t>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lnkFiles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 </a:t>
            </a:r>
            <a:r>
              <a:rPr lang="en-US" sz="1400" dirty="0">
                <a:solidFill>
                  <a:srgbClr val="A31515"/>
                </a:solidFill>
                <a:latin typeface="Consolas"/>
              </a:rPr>
              <a:t>"*.</a:t>
            </a:r>
            <a:r>
              <a:rPr lang="en-US" sz="1400" dirty="0" err="1">
                <a:solidFill>
                  <a:srgbClr val="A31515"/>
                </a:solidFill>
                <a:latin typeface="Consolas"/>
              </a:rPr>
              <a:t>lnk</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Все файлы по маске </a:t>
            </a:r>
            <a:r>
              <a:rPr lang="en-US" sz="1400" dirty="0">
                <a:solidFill>
                  <a:srgbClr val="008000"/>
                </a:solidFill>
                <a:latin typeface="Consolas"/>
              </a:rPr>
              <a:t>*.</a:t>
            </a:r>
            <a:r>
              <a:rPr lang="en-US" sz="1400" dirty="0" err="1">
                <a:solidFill>
                  <a:srgbClr val="008000"/>
                </a:solidFill>
                <a:latin typeface="Consolas"/>
              </a:rPr>
              <a:t>lnk</a:t>
            </a:r>
            <a:r>
              <a:rPr lang="en-US" sz="1400" dirty="0">
                <a:solidFill>
                  <a:srgbClr val="008000"/>
                </a:solidFill>
                <a:latin typeface="Consolas"/>
              </a:rPr>
              <a:t> </a:t>
            </a:r>
            <a:r>
              <a:rPr lang="ru-RU" sz="1400" dirty="0">
                <a:solidFill>
                  <a:srgbClr val="008000"/>
                </a:solidFill>
                <a:latin typeface="Consolas"/>
              </a:rPr>
              <a:t>в указанном </a:t>
            </a:r>
            <a:r>
              <a:rPr lang="ru-RU" sz="1400" dirty="0" smtClean="0">
                <a:solidFill>
                  <a:srgbClr val="008000"/>
                </a:solidFill>
                <a:latin typeface="Consolas"/>
              </a:rPr>
              <a:t>каталоге включая 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allLnkFiles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 </a:t>
            </a:r>
            <a:r>
              <a:rPr lang="en-US" sz="1400" dirty="0">
                <a:solidFill>
                  <a:srgbClr val="A31515"/>
                </a:solidFill>
                <a:latin typeface="Consolas"/>
              </a:rPr>
              <a:t>"*.</a:t>
            </a:r>
            <a:r>
              <a:rPr lang="en-US" sz="1400" dirty="0" err="1">
                <a:solidFill>
                  <a:srgbClr val="A31515"/>
                </a:solidFill>
                <a:latin typeface="Consolas"/>
              </a:rPr>
              <a:t>lnk</a:t>
            </a:r>
            <a:r>
              <a:rPr lang="en-US" sz="1400" dirty="0">
                <a:solidFill>
                  <a:srgbClr val="A31515"/>
                </a:solidFill>
                <a:latin typeface="Consolas"/>
              </a:rPr>
              <a:t>"</a:t>
            </a:r>
            <a:r>
              <a:rPr lang="en-US" sz="1400" dirty="0">
                <a:solidFill>
                  <a:prstClr val="black"/>
                </a:solidFill>
                <a:latin typeface="Consolas"/>
              </a:rPr>
              <a:t>, </a:t>
            </a:r>
            <a:r>
              <a:rPr lang="en-US" sz="1400" dirty="0" err="1">
                <a:solidFill>
                  <a:srgbClr val="2B91AF"/>
                </a:solidFill>
                <a:latin typeface="Consolas"/>
              </a:rPr>
              <a:t>SearchOption</a:t>
            </a:r>
            <a:r>
              <a:rPr lang="en-US" sz="1400" dirty="0" err="1">
                <a:solidFill>
                  <a:prstClr val="black"/>
                </a:solidFill>
                <a:latin typeface="Consolas"/>
              </a:rPr>
              <a:t>.AllDirectories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GetFileSystemEntries</a:t>
            </a:r>
            <a:r>
              <a:rPr lang="en-US" sz="1400" dirty="0" smtClean="0">
                <a:solidFill>
                  <a:srgbClr val="008000"/>
                </a:solidFill>
                <a:latin typeface="Consolas"/>
              </a:rPr>
              <a:t>()</a:t>
            </a:r>
            <a:r>
              <a:rPr lang="ru-RU" sz="1400" dirty="0">
                <a:solidFill>
                  <a:srgbClr val="008000"/>
                </a:solidFill>
                <a:latin typeface="Consolas"/>
              </a:rPr>
              <a:t> – поиск </a:t>
            </a:r>
            <a:r>
              <a:rPr lang="ru-RU" sz="1400" dirty="0" smtClean="0">
                <a:solidFill>
                  <a:srgbClr val="008000"/>
                </a:solidFill>
                <a:latin typeface="Consolas"/>
              </a:rPr>
              <a:t>каталогов и файлов одновременно</a:t>
            </a:r>
          </a:p>
          <a:p>
            <a:pPr marL="0" indent="0">
              <a:buNone/>
            </a:pPr>
            <a:r>
              <a:rPr lang="ru-RU" sz="1400" dirty="0">
                <a:solidFill>
                  <a:srgbClr val="008000"/>
                </a:solidFill>
                <a:latin typeface="Consolas"/>
              </a:rPr>
              <a:t>// </a:t>
            </a:r>
            <a:r>
              <a:rPr lang="ru-RU" sz="1400" dirty="0" smtClean="0">
                <a:solidFill>
                  <a:srgbClr val="008000"/>
                </a:solidFill>
                <a:latin typeface="Consolas"/>
              </a:rPr>
              <a:t>Все каталоги м файлы 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a:t>
            </a:r>
            <a:r>
              <a:rPr lang="en-US" sz="1400" dirty="0" smtClean="0">
                <a:solidFill>
                  <a:prstClr val="black"/>
                </a:solidFill>
                <a:latin typeface="Consolas"/>
              </a:rPr>
              <a:t> </a:t>
            </a:r>
            <a:r>
              <a:rPr lang="en-US" sz="1400" dirty="0" err="1">
                <a:solidFill>
                  <a:prstClr val="black"/>
                </a:solidFill>
                <a:latin typeface="Consolas"/>
              </a:rPr>
              <a:t>filesAndDirs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ru-RU" sz="1400" dirty="0">
                <a:solidFill>
                  <a:srgbClr val="008000"/>
                </a:solidFill>
                <a:latin typeface="Consolas"/>
              </a:rPr>
              <a:t>// </a:t>
            </a:r>
            <a:r>
              <a:rPr lang="ru-RU" sz="1400" dirty="0" smtClean="0">
                <a:solidFill>
                  <a:srgbClr val="008000"/>
                </a:solidFill>
                <a:latin typeface="Consolas"/>
              </a:rPr>
              <a:t>Все файлы и каталоги по маске «</a:t>
            </a:r>
            <a:r>
              <a:rPr lang="en-US" sz="1400" dirty="0" smtClean="0">
                <a:solidFill>
                  <a:srgbClr val="008000"/>
                </a:solidFill>
                <a:latin typeface="Consolas"/>
              </a:rPr>
              <a:t>*t*</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smtClean="0">
                <a:solidFill>
                  <a:prstClr val="black"/>
                </a:solidFill>
                <a:latin typeface="Consolas"/>
              </a:rPr>
              <a:t>filesAndDirsByMask</a:t>
            </a:r>
            <a:r>
              <a:rPr lang="en-US" sz="1400" dirty="0" smtClean="0">
                <a:solidFill>
                  <a:prstClr val="black"/>
                </a:solidFill>
                <a:latin typeface="Consolas"/>
              </a:rPr>
              <a:t> </a:t>
            </a:r>
            <a:r>
              <a:rPr lang="en-US" sz="1400" dirty="0">
                <a:solidFill>
                  <a:prstClr val="black"/>
                </a:solidFill>
                <a:latin typeface="Consolas"/>
              </a:rPr>
              <a:t>=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 </a:t>
            </a:r>
            <a:r>
              <a:rPr lang="en-US" sz="1400" dirty="0">
                <a:solidFill>
                  <a:srgbClr val="A31515"/>
                </a:solidFill>
                <a:latin typeface="Consolas"/>
              </a:rPr>
              <a:t>"*t</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ru-RU" sz="1400" dirty="0">
                <a:solidFill>
                  <a:srgbClr val="008000"/>
                </a:solidFill>
                <a:latin typeface="Consolas"/>
              </a:rPr>
              <a:t>// Все </a:t>
            </a:r>
            <a:r>
              <a:rPr lang="ru-RU" sz="1400" dirty="0" smtClean="0">
                <a:solidFill>
                  <a:srgbClr val="008000"/>
                </a:solidFill>
                <a:latin typeface="Consolas"/>
              </a:rPr>
              <a:t>файлы </a:t>
            </a:r>
            <a:r>
              <a:rPr lang="ru-RU" sz="1400" dirty="0">
                <a:solidFill>
                  <a:srgbClr val="008000"/>
                </a:solidFill>
                <a:latin typeface="Consolas"/>
              </a:rPr>
              <a:t>и каталоги по маске «</a:t>
            </a:r>
            <a:r>
              <a:rPr lang="en-US" sz="1400" dirty="0">
                <a:solidFill>
                  <a:srgbClr val="008000"/>
                </a:solidFill>
                <a:latin typeface="Consolas"/>
              </a:rPr>
              <a:t>*t*</a:t>
            </a:r>
            <a:r>
              <a:rPr lang="ru-RU" sz="1400" dirty="0">
                <a:solidFill>
                  <a:srgbClr val="008000"/>
                </a:solidFill>
                <a:latin typeface="Consolas"/>
              </a:rPr>
              <a:t>»</a:t>
            </a:r>
            <a:r>
              <a:rPr lang="en-US" sz="1400" dirty="0">
                <a:solidFill>
                  <a:srgbClr val="008000"/>
                </a:solidFill>
                <a:latin typeface="Consolas"/>
              </a:rPr>
              <a:t> </a:t>
            </a:r>
            <a:r>
              <a:rPr lang="ru-RU" sz="1400" dirty="0">
                <a:solidFill>
                  <a:srgbClr val="008000"/>
                </a:solidFill>
                <a:latin typeface="Consolas"/>
              </a:rPr>
              <a:t>в указанном </a:t>
            </a:r>
            <a:r>
              <a:rPr lang="ru-RU" sz="1400" dirty="0" smtClean="0">
                <a:solidFill>
                  <a:srgbClr val="008000"/>
                </a:solidFill>
                <a:latin typeface="Consolas"/>
              </a:rPr>
              <a:t>каталоге включая 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a:t>
            </a:r>
            <a:r>
              <a:rPr lang="en-US" sz="1400" dirty="0" smtClean="0">
                <a:solidFill>
                  <a:prstClr val="black"/>
                </a:solidFill>
                <a:latin typeface="Consolas"/>
              </a:rPr>
              <a:t> </a:t>
            </a:r>
            <a:r>
              <a:rPr lang="en-US" sz="1400" dirty="0" err="1">
                <a:solidFill>
                  <a:prstClr val="black"/>
                </a:solidFill>
                <a:latin typeface="Consolas"/>
              </a:rPr>
              <a:t>allFilesAndDirs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 </a:t>
            </a:r>
            <a:r>
              <a:rPr lang="en-US" sz="1400" dirty="0">
                <a:solidFill>
                  <a:srgbClr val="A31515"/>
                </a:solidFill>
                <a:latin typeface="Consolas"/>
              </a:rPr>
              <a:t>"*t</a:t>
            </a:r>
            <a:r>
              <a:rPr lang="en-US" sz="1400" dirty="0" smtClean="0">
                <a:solidFill>
                  <a:srgbClr val="A31515"/>
                </a:solidFill>
                <a:latin typeface="Consolas"/>
              </a:rPr>
              <a:t>*"</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SearchOption</a:t>
            </a:r>
            <a:r>
              <a:rPr lang="en-US" sz="1400" dirty="0" err="1" smtClean="0">
                <a:solidFill>
                  <a:prstClr val="black"/>
                </a:solidFill>
                <a:latin typeface="Consolas"/>
              </a:rPr>
              <a:t>.AllDirectories</a:t>
            </a:r>
            <a:r>
              <a:rPr lang="en-US" sz="1400" dirty="0" smtClean="0">
                <a:solidFill>
                  <a:prstClr val="black"/>
                </a:solidFill>
                <a:latin typeface="Consolas"/>
              </a:rPr>
              <a:t>);</a:t>
            </a:r>
            <a:endParaRPr lang="en-US" sz="1400" dirty="0"/>
          </a:p>
        </p:txBody>
      </p:sp>
      <p:sp>
        <p:nvSpPr>
          <p:cNvPr id="4" name="Rectangle 3"/>
          <p:cNvSpPr/>
          <p:nvPr/>
        </p:nvSpPr>
        <p:spPr>
          <a:xfrm>
            <a:off x="457200" y="6207695"/>
            <a:ext cx="5191614" cy="461665"/>
          </a:xfrm>
          <a:prstGeom prst="rect">
            <a:avLst/>
          </a:prstGeom>
        </p:spPr>
        <p:txBody>
          <a:bodyPr wrap="none">
            <a:spAutoFit/>
          </a:bodyPr>
          <a:lstStyle/>
          <a:p>
            <a:r>
              <a:rPr lang="ru-RU" sz="2400" dirty="0">
                <a:solidFill>
                  <a:srgbClr val="FFC000"/>
                </a:solidFill>
                <a:sym typeface="Wingdings"/>
              </a:rPr>
              <a:t></a:t>
            </a:r>
            <a:r>
              <a:rPr lang="ru-RU" dirty="0">
                <a:sym typeface="Wingdings"/>
              </a:rPr>
              <a:t> </a:t>
            </a:r>
            <a:r>
              <a:rPr lang="ru-RU" dirty="0"/>
              <a:t>См. также пример </a:t>
            </a:r>
            <a:r>
              <a:rPr lang="en-US" dirty="0"/>
              <a:t>L04-S03-IO</a:t>
            </a:r>
            <a:r>
              <a:rPr lang="ru-RU" dirty="0" smtClean="0"/>
              <a:t>\</a:t>
            </a:r>
            <a:r>
              <a:rPr lang="en-US" dirty="0"/>
              <a:t> </a:t>
            </a:r>
            <a:r>
              <a:rPr lang="en-US" dirty="0" err="1"/>
              <a:t>DrivesFoldersFiles</a:t>
            </a:r>
            <a:endParaRPr lang="ru-RU" dirty="0"/>
          </a:p>
        </p:txBody>
      </p:sp>
    </p:spTree>
    <p:extLst>
      <p:ext uri="{BB962C8B-B14F-4D97-AF65-F5344CB8AC3E}">
        <p14:creationId xmlns:p14="http://schemas.microsoft.com/office/powerpoint/2010/main" val="8715319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ru-RU" sz="3200" dirty="0" smtClean="0">
                <a:solidFill>
                  <a:schemeClr val="bg1"/>
                </a:solidFill>
              </a:rPr>
              <a:t>Список каталогов/файлов</a:t>
            </a:r>
            <a:br>
              <a:rPr lang="ru-RU" sz="3200" dirty="0" smtClean="0">
                <a:solidFill>
                  <a:schemeClr val="bg1"/>
                </a:solidFill>
              </a:rPr>
            </a:br>
            <a:r>
              <a:rPr lang="ru-RU" sz="3200" dirty="0" smtClean="0">
                <a:solidFill>
                  <a:schemeClr val="bg1"/>
                </a:solidFill>
              </a:rPr>
              <a:t>(класс </a:t>
            </a:r>
            <a:r>
              <a:rPr lang="en-US" sz="3200" dirty="0" err="1" smtClean="0">
                <a:solidFill>
                  <a:schemeClr val="bg1"/>
                </a:solidFill>
              </a:rPr>
              <a:t>DirectoryInfo</a:t>
            </a:r>
            <a:r>
              <a:rPr lang="en-US" sz="3200" dirty="0" smtClean="0">
                <a:solidFill>
                  <a:schemeClr val="bg1"/>
                </a:solidFill>
              </a:rPr>
              <a:t>)</a:t>
            </a:r>
            <a:endParaRPr lang="en-US" sz="3200" dirty="0">
              <a:solidFill>
                <a:schemeClr val="bg1"/>
              </a:solidFill>
            </a:endParaRPr>
          </a:p>
        </p:txBody>
      </p:sp>
      <p:sp>
        <p:nvSpPr>
          <p:cNvPr id="3" name="Content Placeholder 2"/>
          <p:cNvSpPr>
            <a:spLocks noGrp="1"/>
          </p:cNvSpPr>
          <p:nvPr>
            <p:ph idx="1"/>
          </p:nvPr>
        </p:nvSpPr>
        <p:spPr>
          <a:xfrm>
            <a:off x="457200" y="1196752"/>
            <a:ext cx="8229600" cy="4896544"/>
          </a:xfrm>
          <a:solidFill>
            <a:schemeClr val="bg1"/>
          </a:solidFill>
        </p:spPr>
        <p:txBody>
          <a:bodyPr>
            <a:normAutofit/>
          </a:bodyPr>
          <a:lstStyle/>
          <a:p>
            <a:pPr marL="0" indent="0">
              <a:buNone/>
            </a:pPr>
            <a:r>
              <a:rPr lang="ru-RU" sz="1200" dirty="0" smtClean="0">
                <a:solidFill>
                  <a:srgbClr val="008000"/>
                </a:solidFill>
                <a:latin typeface="Consolas"/>
              </a:rPr>
              <a:t>// Примеры аналогичные примерам с предыдущего слайда</a:t>
            </a:r>
          </a:p>
          <a:p>
            <a:pPr marL="0" indent="0">
              <a:buNone/>
            </a:pPr>
            <a:r>
              <a:rPr lang="ru-RU" sz="1200" dirty="0" smtClean="0">
                <a:solidFill>
                  <a:srgbClr val="008000"/>
                </a:solidFill>
                <a:latin typeface="Consolas"/>
              </a:rPr>
              <a:t>// Обратие внимание что функции теперь возвращают не строки,</a:t>
            </a:r>
            <a:endParaRPr lang="en-US" sz="1200" dirty="0" smtClean="0">
              <a:solidFill>
                <a:srgbClr val="008000"/>
              </a:solidFill>
              <a:latin typeface="Consolas"/>
            </a:endParaRPr>
          </a:p>
          <a:p>
            <a:pPr marL="0" indent="0">
              <a:buNone/>
            </a:pPr>
            <a:r>
              <a:rPr lang="ru-RU" sz="1200" dirty="0">
                <a:solidFill>
                  <a:srgbClr val="008000"/>
                </a:solidFill>
                <a:latin typeface="Consolas"/>
              </a:rPr>
              <a:t>// </a:t>
            </a:r>
            <a:r>
              <a:rPr lang="en-US" sz="1200" dirty="0" smtClean="0">
                <a:solidFill>
                  <a:srgbClr val="008000"/>
                </a:solidFill>
                <a:latin typeface="Consolas"/>
              </a:rPr>
              <a:t>    </a:t>
            </a:r>
            <a:r>
              <a:rPr lang="ru-RU" sz="1200" dirty="0" smtClean="0">
                <a:solidFill>
                  <a:srgbClr val="008000"/>
                </a:solidFill>
                <a:latin typeface="Consolas"/>
              </a:rPr>
              <a:t>а экземпляры </a:t>
            </a:r>
            <a:r>
              <a:rPr lang="en-US" sz="1200" dirty="0" err="1" smtClean="0">
                <a:solidFill>
                  <a:srgbClr val="008000"/>
                </a:solidFill>
                <a:latin typeface="Consolas"/>
              </a:rPr>
              <a:t>DirectoryInfo</a:t>
            </a:r>
            <a:r>
              <a:rPr lang="en-US" sz="1200" dirty="0" smtClean="0">
                <a:solidFill>
                  <a:srgbClr val="008000"/>
                </a:solidFill>
                <a:latin typeface="Consolas"/>
              </a:rPr>
              <a:t>, </a:t>
            </a:r>
            <a:r>
              <a:rPr lang="en-US" sz="1200" dirty="0" err="1" smtClean="0">
                <a:solidFill>
                  <a:srgbClr val="008000"/>
                </a:solidFill>
                <a:latin typeface="Consolas"/>
              </a:rPr>
              <a:t>FileInfo</a:t>
            </a:r>
            <a:r>
              <a:rPr lang="en-US" sz="1200" dirty="0" smtClean="0">
                <a:solidFill>
                  <a:srgbClr val="008000"/>
                </a:solidFill>
                <a:latin typeface="Consolas"/>
              </a:rPr>
              <a:t> </a:t>
            </a:r>
            <a:r>
              <a:rPr lang="ru-RU" sz="1200" dirty="0" smtClean="0">
                <a:solidFill>
                  <a:srgbClr val="008000"/>
                </a:solidFill>
                <a:latin typeface="Consolas"/>
              </a:rPr>
              <a:t>и </a:t>
            </a:r>
            <a:r>
              <a:rPr lang="en-US" sz="1200" dirty="0" err="1">
                <a:solidFill>
                  <a:srgbClr val="008000"/>
                </a:solidFill>
                <a:latin typeface="Consolas"/>
              </a:rPr>
              <a:t>FileSystemInfo</a:t>
            </a:r>
            <a:endParaRPr lang="ru-RU" sz="1200" dirty="0" smtClean="0">
              <a:solidFill>
                <a:srgbClr val="008000"/>
              </a:solidFill>
              <a:latin typeface="Consolas"/>
            </a:endParaRPr>
          </a:p>
          <a:p>
            <a:pPr marL="0" indent="0">
              <a:buNone/>
            </a:pPr>
            <a:endParaRPr lang="ru-RU" sz="1200" dirty="0" smtClean="0">
              <a:solidFill>
                <a:srgbClr val="0000FF"/>
              </a:solidFill>
              <a:latin typeface="Consolas"/>
            </a:endParaRPr>
          </a:p>
          <a:p>
            <a:pPr marL="0" indent="0">
              <a:buNone/>
            </a:pPr>
            <a:r>
              <a:rPr lang="en-US" sz="1200" dirty="0" smtClean="0">
                <a:solidFill>
                  <a:srgbClr val="0000FF"/>
                </a:solidFill>
                <a:latin typeface="Consolas"/>
              </a:rPr>
              <a:t>string</a:t>
            </a:r>
            <a:r>
              <a:rPr lang="en-US" sz="1200" dirty="0" smtClean="0">
                <a:solidFill>
                  <a:prstClr val="black"/>
                </a:solidFill>
                <a:latin typeface="Consolas"/>
              </a:rPr>
              <a:t> </a:t>
            </a:r>
            <a:r>
              <a:rPr lang="en-US" sz="1200" dirty="0">
                <a:solidFill>
                  <a:prstClr val="black"/>
                </a:solidFill>
                <a:latin typeface="Consolas"/>
              </a:rPr>
              <a:t>folder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.Programs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dirInfo</a:t>
            </a:r>
            <a:r>
              <a:rPr lang="en-US" sz="1200" dirty="0">
                <a:solidFill>
                  <a:prstClr val="black"/>
                </a:solidFill>
                <a:latin typeface="Consolas"/>
              </a:rPr>
              <a:t> = </a:t>
            </a:r>
            <a:r>
              <a:rPr lang="en-US" sz="1200" dirty="0">
                <a:solidFill>
                  <a:srgbClr val="0000FF"/>
                </a:solidFill>
                <a:latin typeface="Consolas"/>
              </a:rPr>
              <a:t>new</a:t>
            </a:r>
            <a:r>
              <a:rPr lang="en-US" sz="1200" dirty="0">
                <a:solidFill>
                  <a:prstClr val="black"/>
                </a:solidFill>
                <a:latin typeface="Consolas"/>
              </a:rPr>
              <a:t> </a:t>
            </a:r>
            <a:r>
              <a:rPr lang="en-US" sz="1200" dirty="0" err="1">
                <a:solidFill>
                  <a:srgbClr val="2B91AF"/>
                </a:solidFill>
                <a:latin typeface="Consolas"/>
              </a:rPr>
              <a:t>DirectoryInfo</a:t>
            </a:r>
            <a:r>
              <a:rPr lang="en-US" sz="1200" dirty="0">
                <a:solidFill>
                  <a:prstClr val="black"/>
                </a:solidFill>
                <a:latin typeface="Consolas"/>
              </a:rPr>
              <a:t>(folder);</a:t>
            </a:r>
          </a:p>
          <a:p>
            <a:pPr marL="0" indent="0">
              <a:buNone/>
            </a:pPr>
            <a:endParaRPr lang="ru-RU" sz="1200" dirty="0" smtClean="0">
              <a:solidFill>
                <a:prstClr val="black"/>
              </a:solidFill>
              <a:latin typeface="Consolas"/>
            </a:endParaRPr>
          </a:p>
          <a:p>
            <a:pPr marL="0" indent="0">
              <a:buNone/>
            </a:pPr>
            <a:r>
              <a:rPr lang="ru-RU" sz="1200" dirty="0">
                <a:solidFill>
                  <a:srgbClr val="008000"/>
                </a:solidFill>
                <a:latin typeface="Consolas"/>
              </a:rPr>
              <a:t>// </a:t>
            </a:r>
            <a:r>
              <a:rPr lang="ru-RU" sz="1200" dirty="0" smtClean="0">
                <a:solidFill>
                  <a:srgbClr val="008000"/>
                </a:solidFill>
                <a:latin typeface="Consolas"/>
              </a:rPr>
              <a:t>Каталоги</a:t>
            </a:r>
            <a:endParaRPr lang="ru-RU" sz="1200" dirty="0">
              <a:solidFill>
                <a:prstClr val="black"/>
              </a:solidFill>
              <a:latin typeface="Consolas"/>
            </a:endParaRPr>
          </a:p>
          <a:p>
            <a:pPr marL="0" indent="0">
              <a:buNone/>
            </a:pPr>
            <a:r>
              <a:rPr lang="en-US" sz="1200" dirty="0" err="1" smtClean="0">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dirs</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dirsByMask</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r>
              <a:rPr lang="en-US" sz="1200" dirty="0">
                <a:solidFill>
                  <a:srgbClr val="A31515"/>
                </a:solidFill>
                <a:latin typeface="Consolas"/>
              </a:rPr>
              <a:t>"s*"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allDirs</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r>
              <a:rPr lang="en-US" sz="1200" dirty="0">
                <a:solidFill>
                  <a:srgbClr val="A31515"/>
                </a:solidFill>
                <a:latin typeface="Consolas"/>
              </a:rPr>
              <a:t>"s*"</a:t>
            </a:r>
            <a:r>
              <a:rPr lang="en-US" sz="1200" dirty="0">
                <a:solidFill>
                  <a:prstClr val="black"/>
                </a:solidFill>
                <a:latin typeface="Consolas"/>
              </a:rPr>
              <a:t>, </a:t>
            </a:r>
            <a:r>
              <a:rPr lang="en-US" sz="1200" dirty="0" err="1">
                <a:solidFill>
                  <a:srgbClr val="2B91AF"/>
                </a:solidFill>
                <a:latin typeface="Consolas"/>
              </a:rPr>
              <a:t>SearchOption</a:t>
            </a:r>
            <a:r>
              <a:rPr lang="en-US" sz="1200" dirty="0" err="1">
                <a:solidFill>
                  <a:prstClr val="black"/>
                </a:solidFill>
                <a:latin typeface="Consolas"/>
              </a:rPr>
              <a:t>.AllDirectories</a:t>
            </a:r>
            <a:r>
              <a:rPr lang="en-US" sz="1200" dirty="0">
                <a:solidFill>
                  <a:prstClr val="black"/>
                </a:solidFill>
                <a:latin typeface="Consolas"/>
              </a:rPr>
              <a:t>);</a:t>
            </a:r>
          </a:p>
          <a:p>
            <a:pPr marL="0" indent="0">
              <a:buNone/>
            </a:pPr>
            <a:endParaRPr lang="ru-RU" sz="1200" dirty="0" smtClean="0">
              <a:solidFill>
                <a:prstClr val="black"/>
              </a:solidFill>
              <a:latin typeface="Consolas"/>
            </a:endParaRPr>
          </a:p>
          <a:p>
            <a:pPr marL="0" indent="0">
              <a:buNone/>
            </a:pPr>
            <a:r>
              <a:rPr lang="ru-RU" sz="1200" dirty="0">
                <a:solidFill>
                  <a:srgbClr val="008000"/>
                </a:solidFill>
                <a:latin typeface="Consolas"/>
              </a:rPr>
              <a:t>// </a:t>
            </a:r>
            <a:r>
              <a:rPr lang="ru-RU" sz="1200" dirty="0" smtClean="0">
                <a:solidFill>
                  <a:srgbClr val="008000"/>
                </a:solidFill>
                <a:latin typeface="Consolas"/>
              </a:rPr>
              <a:t>Файлы</a:t>
            </a:r>
            <a:endParaRPr lang="ru-RU" sz="1200" dirty="0">
              <a:solidFill>
                <a:prstClr val="black"/>
              </a:solidFill>
              <a:latin typeface="Consolas"/>
            </a:endParaRPr>
          </a:p>
          <a:p>
            <a:pPr marL="0" indent="0">
              <a:buNone/>
            </a:pPr>
            <a:r>
              <a:rPr lang="en-US" sz="1200" dirty="0" err="1" smtClean="0">
                <a:solidFill>
                  <a:srgbClr val="2B91AF"/>
                </a:solidFill>
                <a:latin typeface="Consolas"/>
              </a:rPr>
              <a:t>FileInfo</a:t>
            </a:r>
            <a:r>
              <a:rPr lang="en-US" sz="1200" dirty="0">
                <a:solidFill>
                  <a:prstClr val="black"/>
                </a:solidFill>
                <a:latin typeface="Consolas"/>
              </a:rPr>
              <a:t>[] files = </a:t>
            </a:r>
            <a:r>
              <a:rPr lang="en-US" sz="1200" dirty="0" err="1">
                <a:solidFill>
                  <a:prstClr val="black"/>
                </a:solidFill>
                <a:latin typeface="Consolas"/>
              </a:rPr>
              <a:t>dirInfo.GetFiles</a:t>
            </a:r>
            <a:r>
              <a:rPr lang="en-US" sz="1200" dirty="0" smtClean="0">
                <a:solidFill>
                  <a:prstClr val="black"/>
                </a:solidFill>
                <a:latin typeface="Consolas"/>
              </a:rPr>
              <a:t>();</a:t>
            </a:r>
            <a:endParaRPr lang="en-US" sz="1200" dirty="0">
              <a:solidFill>
                <a:prstClr val="black"/>
              </a:solidFill>
              <a:latin typeface="Consolas"/>
            </a:endParaRPr>
          </a:p>
          <a:p>
            <a:pPr marL="0" indent="0">
              <a:buNone/>
            </a:pPr>
            <a:r>
              <a:rPr lang="en-US" sz="1200" dirty="0" err="1">
                <a:solidFill>
                  <a:srgbClr val="2B91AF"/>
                </a:solidFill>
                <a:latin typeface="Consolas"/>
              </a:rPr>
              <a:t>FileInfo</a:t>
            </a:r>
            <a:r>
              <a:rPr lang="en-US" sz="1200" dirty="0">
                <a:solidFill>
                  <a:prstClr val="black"/>
                </a:solidFill>
                <a:latin typeface="Consolas"/>
              </a:rPr>
              <a:t>[] </a:t>
            </a:r>
            <a:r>
              <a:rPr lang="en-US" sz="1200" dirty="0" err="1">
                <a:solidFill>
                  <a:prstClr val="black"/>
                </a:solidFill>
                <a:latin typeface="Consolas"/>
              </a:rPr>
              <a:t>lnkFiles</a:t>
            </a:r>
            <a:r>
              <a:rPr lang="en-US" sz="1200" dirty="0">
                <a:solidFill>
                  <a:prstClr val="black"/>
                </a:solidFill>
                <a:latin typeface="Consolas"/>
              </a:rPr>
              <a:t> = </a:t>
            </a:r>
            <a:r>
              <a:rPr lang="en-US" sz="1200" dirty="0" err="1">
                <a:solidFill>
                  <a:prstClr val="black"/>
                </a:solidFill>
                <a:latin typeface="Consolas"/>
              </a:rPr>
              <a:t>dirInfo.GetFiles</a:t>
            </a:r>
            <a:r>
              <a:rPr lang="en-US" sz="1200" dirty="0">
                <a:solidFill>
                  <a:prstClr val="black"/>
                </a:solidFill>
                <a:latin typeface="Consolas"/>
              </a:rPr>
              <a:t>(</a:t>
            </a:r>
            <a:r>
              <a:rPr lang="en-US" sz="1200" dirty="0">
                <a:solidFill>
                  <a:srgbClr val="A31515"/>
                </a:solidFill>
                <a:latin typeface="Consolas"/>
              </a:rPr>
              <a:t>"*.</a:t>
            </a:r>
            <a:r>
              <a:rPr lang="en-US" sz="1200" dirty="0" err="1">
                <a:solidFill>
                  <a:srgbClr val="A31515"/>
                </a:solidFill>
                <a:latin typeface="Consolas"/>
              </a:rPr>
              <a:t>lnk</a:t>
            </a:r>
            <a:r>
              <a:rPr lang="en-US" sz="1200" dirty="0">
                <a:solidFill>
                  <a:srgbClr val="A31515"/>
                </a:solidFill>
                <a:latin typeface="Consolas"/>
              </a:rPr>
              <a:t>"</a:t>
            </a:r>
            <a:r>
              <a:rPr lang="en-US" sz="1200" dirty="0">
                <a:solidFill>
                  <a:prstClr val="black"/>
                </a:solidFill>
                <a:latin typeface="Consolas"/>
              </a:rPr>
              <a:t>);</a:t>
            </a:r>
          </a:p>
          <a:p>
            <a:pPr marL="0" indent="0">
              <a:buNone/>
            </a:pPr>
            <a:r>
              <a:rPr lang="en-US" sz="1200" dirty="0" err="1">
                <a:solidFill>
                  <a:srgbClr val="2B91AF"/>
                </a:solidFill>
                <a:latin typeface="Consolas"/>
              </a:rPr>
              <a:t>FileInfo</a:t>
            </a:r>
            <a:r>
              <a:rPr lang="en-US" sz="1200" dirty="0">
                <a:solidFill>
                  <a:prstClr val="black"/>
                </a:solidFill>
                <a:latin typeface="Consolas"/>
              </a:rPr>
              <a:t>[] </a:t>
            </a:r>
            <a:r>
              <a:rPr lang="en-US" sz="1200" dirty="0" err="1">
                <a:solidFill>
                  <a:prstClr val="black"/>
                </a:solidFill>
                <a:latin typeface="Consolas"/>
              </a:rPr>
              <a:t>allLnkFiles</a:t>
            </a:r>
            <a:r>
              <a:rPr lang="en-US" sz="1200" dirty="0">
                <a:solidFill>
                  <a:prstClr val="black"/>
                </a:solidFill>
                <a:latin typeface="Consolas"/>
              </a:rPr>
              <a:t> = </a:t>
            </a:r>
            <a:r>
              <a:rPr lang="en-US" sz="1200" dirty="0" err="1">
                <a:solidFill>
                  <a:prstClr val="black"/>
                </a:solidFill>
                <a:latin typeface="Consolas"/>
              </a:rPr>
              <a:t>dirInfo.GetFiles</a:t>
            </a:r>
            <a:r>
              <a:rPr lang="en-US" sz="1200" dirty="0">
                <a:solidFill>
                  <a:prstClr val="black"/>
                </a:solidFill>
                <a:latin typeface="Consolas"/>
              </a:rPr>
              <a:t>(</a:t>
            </a:r>
            <a:r>
              <a:rPr lang="en-US" sz="1200" dirty="0">
                <a:solidFill>
                  <a:srgbClr val="A31515"/>
                </a:solidFill>
                <a:latin typeface="Consolas"/>
              </a:rPr>
              <a:t>"*.</a:t>
            </a:r>
            <a:r>
              <a:rPr lang="en-US" sz="1200" dirty="0" err="1">
                <a:solidFill>
                  <a:srgbClr val="A31515"/>
                </a:solidFill>
                <a:latin typeface="Consolas"/>
              </a:rPr>
              <a:t>lnk</a:t>
            </a:r>
            <a:r>
              <a:rPr lang="en-US" sz="1200" dirty="0">
                <a:solidFill>
                  <a:srgbClr val="A31515"/>
                </a:solidFill>
                <a:latin typeface="Consolas"/>
              </a:rPr>
              <a:t>"</a:t>
            </a:r>
            <a:r>
              <a:rPr lang="en-US" sz="1200" dirty="0">
                <a:solidFill>
                  <a:prstClr val="black"/>
                </a:solidFill>
                <a:latin typeface="Consolas"/>
              </a:rPr>
              <a:t>, </a:t>
            </a:r>
            <a:r>
              <a:rPr lang="en-US" sz="1200" dirty="0" err="1">
                <a:solidFill>
                  <a:srgbClr val="2B91AF"/>
                </a:solidFill>
                <a:latin typeface="Consolas"/>
              </a:rPr>
              <a:t>SearchOption</a:t>
            </a:r>
            <a:r>
              <a:rPr lang="en-US" sz="1200" dirty="0" err="1">
                <a:solidFill>
                  <a:prstClr val="black"/>
                </a:solidFill>
                <a:latin typeface="Consolas"/>
              </a:rPr>
              <a:t>.AllDirectories</a:t>
            </a:r>
            <a:r>
              <a:rPr lang="en-US" sz="1200" dirty="0">
                <a:solidFill>
                  <a:prstClr val="black"/>
                </a:solidFill>
                <a:latin typeface="Consolas"/>
              </a:rPr>
              <a:t>);</a:t>
            </a:r>
          </a:p>
          <a:p>
            <a:pPr marL="0" indent="0">
              <a:buNone/>
            </a:pPr>
            <a:endParaRPr lang="ru-RU" sz="1200" dirty="0">
              <a:solidFill>
                <a:prstClr val="black"/>
              </a:solidFill>
              <a:latin typeface="Consolas"/>
            </a:endParaRPr>
          </a:p>
          <a:p>
            <a:pPr marL="0" indent="0">
              <a:buNone/>
            </a:pPr>
            <a:r>
              <a:rPr lang="ru-RU" sz="1200" dirty="0" smtClean="0">
                <a:solidFill>
                  <a:srgbClr val="008000"/>
                </a:solidFill>
                <a:latin typeface="Consolas"/>
              </a:rPr>
              <a:t>// Каталоги и файлы</a:t>
            </a:r>
            <a:endParaRPr lang="en-US" sz="1200" dirty="0" smtClean="0">
              <a:solidFill>
                <a:prstClr val="black"/>
              </a:solidFill>
              <a:latin typeface="Consolas"/>
            </a:endParaRPr>
          </a:p>
          <a:p>
            <a:pPr marL="0" indent="0">
              <a:buNone/>
            </a:pPr>
            <a:r>
              <a:rPr lang="en-US" sz="1200" dirty="0" err="1" smtClean="0">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filesAndDirs</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p>
          <a:p>
            <a:pPr marL="0" indent="0">
              <a:buNone/>
            </a:pPr>
            <a:r>
              <a:rPr lang="en-US" sz="1200" dirty="0" err="1">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filesAndDirsByMask</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r>
              <a:rPr lang="en-US" sz="1200" dirty="0">
                <a:solidFill>
                  <a:srgbClr val="A31515"/>
                </a:solidFill>
                <a:latin typeface="Consolas"/>
              </a:rPr>
              <a:t>"*t*"</a:t>
            </a:r>
            <a:r>
              <a:rPr lang="en-US" sz="1200" dirty="0">
                <a:solidFill>
                  <a:prstClr val="black"/>
                </a:solidFill>
                <a:latin typeface="Consolas"/>
              </a:rPr>
              <a:t>);</a:t>
            </a:r>
          </a:p>
          <a:p>
            <a:pPr marL="0" indent="0">
              <a:buNone/>
            </a:pPr>
            <a:r>
              <a:rPr lang="en-US" sz="1200" dirty="0" err="1">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allFilesAndDirs</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r>
              <a:rPr lang="en-US" sz="1200" dirty="0">
                <a:solidFill>
                  <a:srgbClr val="A31515"/>
                </a:solidFill>
                <a:latin typeface="Consolas"/>
              </a:rPr>
              <a:t>"*t</a:t>
            </a:r>
            <a:r>
              <a:rPr lang="en-US" sz="1200" dirty="0" smtClean="0">
                <a:solidFill>
                  <a:srgbClr val="A31515"/>
                </a:solidFill>
                <a:latin typeface="Consolas"/>
              </a:rPr>
              <a:t>*"</a:t>
            </a:r>
            <a:r>
              <a:rPr lang="en-U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dirty="0" smtClean="0">
                <a:solidFill>
                  <a:prstClr val="black"/>
                </a:solidFill>
                <a:latin typeface="Consolas"/>
              </a:rPr>
              <a:t>                                                    </a:t>
            </a:r>
            <a:r>
              <a:rPr lang="en-US" sz="1200" dirty="0" err="1" smtClean="0">
                <a:solidFill>
                  <a:srgbClr val="2B91AF"/>
                </a:solidFill>
                <a:latin typeface="Consolas"/>
              </a:rPr>
              <a:t>SearchOption</a:t>
            </a:r>
            <a:r>
              <a:rPr lang="en-US" sz="1200" dirty="0" err="1" smtClean="0">
                <a:solidFill>
                  <a:prstClr val="black"/>
                </a:solidFill>
                <a:latin typeface="Consolas"/>
              </a:rPr>
              <a:t>.AllDirectories</a:t>
            </a:r>
            <a:r>
              <a:rPr lang="en-US" sz="1200" dirty="0" smtClean="0">
                <a:solidFill>
                  <a:prstClr val="black"/>
                </a:solidFill>
                <a:latin typeface="Consolas"/>
              </a:rPr>
              <a:t>);</a:t>
            </a:r>
            <a:endParaRPr lang="ru-RU" sz="1200" dirty="0">
              <a:solidFill>
                <a:prstClr val="black"/>
              </a:solidFill>
              <a:latin typeface="Consolas"/>
            </a:endParaRPr>
          </a:p>
        </p:txBody>
      </p:sp>
      <p:sp>
        <p:nvSpPr>
          <p:cNvPr id="4" name="Rectangle 3"/>
          <p:cNvSpPr/>
          <p:nvPr/>
        </p:nvSpPr>
        <p:spPr>
          <a:xfrm>
            <a:off x="457200" y="6207695"/>
            <a:ext cx="5191614" cy="461665"/>
          </a:xfrm>
          <a:prstGeom prst="rect">
            <a:avLst/>
          </a:prstGeom>
        </p:spPr>
        <p:txBody>
          <a:bodyPr wrap="none">
            <a:spAutoFit/>
          </a:bodyPr>
          <a:lstStyle/>
          <a:p>
            <a:r>
              <a:rPr lang="ru-RU" sz="2400" dirty="0">
                <a:solidFill>
                  <a:srgbClr val="FFC000"/>
                </a:solidFill>
                <a:sym typeface="Wingdings"/>
              </a:rPr>
              <a:t></a:t>
            </a:r>
            <a:r>
              <a:rPr lang="ru-RU" dirty="0">
                <a:sym typeface="Wingdings"/>
              </a:rPr>
              <a:t> </a:t>
            </a:r>
            <a:r>
              <a:rPr lang="ru-RU" dirty="0"/>
              <a:t>См. также пример </a:t>
            </a:r>
            <a:r>
              <a:rPr lang="en-US" dirty="0"/>
              <a:t>L04-S03-IO</a:t>
            </a:r>
            <a:r>
              <a:rPr lang="ru-RU" dirty="0" smtClean="0"/>
              <a:t>\</a:t>
            </a:r>
            <a:r>
              <a:rPr lang="en-US" dirty="0"/>
              <a:t> </a:t>
            </a:r>
            <a:r>
              <a:rPr lang="en-US" dirty="0" err="1"/>
              <a:t>DrivesFoldersFiles</a:t>
            </a:r>
            <a:endParaRPr lang="ru-RU" dirty="0"/>
          </a:p>
        </p:txBody>
      </p:sp>
    </p:spTree>
    <p:extLst>
      <p:ext uri="{BB962C8B-B14F-4D97-AF65-F5344CB8AC3E}">
        <p14:creationId xmlns:p14="http://schemas.microsoft.com/office/powerpoint/2010/main" val="37387773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Список </a:t>
            </a:r>
            <a:r>
              <a:rPr lang="ru-RU" dirty="0" smtClean="0">
                <a:solidFill>
                  <a:schemeClr val="bg1"/>
                </a:solidFill>
              </a:rPr>
              <a:t>каталогов/файлов.</a:t>
            </a:r>
            <a:br>
              <a:rPr lang="ru-RU" dirty="0" smtClean="0">
                <a:solidFill>
                  <a:schemeClr val="bg1"/>
                </a:solidFill>
              </a:rPr>
            </a:br>
            <a:r>
              <a:rPr lang="ru-RU" dirty="0" smtClean="0">
                <a:solidFill>
                  <a:schemeClr val="bg1"/>
                </a:solidFill>
              </a:rPr>
              <a:t>Методы </a:t>
            </a:r>
            <a:r>
              <a:rPr lang="en-US" dirty="0" err="1" smtClean="0">
                <a:solidFill>
                  <a:schemeClr val="bg1"/>
                </a:solidFill>
              </a:rPr>
              <a:t>EnumerateXYZ</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p:txBody>
          <a:bodyPr>
            <a:normAutofit fontScale="92500"/>
          </a:bodyPr>
          <a:lstStyle/>
          <a:p>
            <a:pPr marL="0" indent="0">
              <a:buNone/>
            </a:pPr>
            <a:r>
              <a:rPr lang="ru-RU" dirty="0" smtClean="0">
                <a:solidFill>
                  <a:schemeClr val="bg1"/>
                </a:solidFill>
              </a:rPr>
              <a:t>Кроме методам </a:t>
            </a:r>
            <a:r>
              <a:rPr lang="en-US" dirty="0" err="1" smtClean="0">
                <a:solidFill>
                  <a:schemeClr val="bg1"/>
                </a:solidFill>
              </a:rPr>
              <a:t>GetDirectories</a:t>
            </a:r>
            <a:r>
              <a:rPr lang="en-US" dirty="0" smtClean="0">
                <a:solidFill>
                  <a:schemeClr val="bg1"/>
                </a:solidFill>
              </a:rPr>
              <a:t>/</a:t>
            </a:r>
            <a:r>
              <a:rPr lang="en-US" dirty="0" err="1" smtClean="0">
                <a:solidFill>
                  <a:schemeClr val="bg1"/>
                </a:solidFill>
              </a:rPr>
              <a:t>GetFiles</a:t>
            </a:r>
            <a:r>
              <a:rPr lang="en-US" dirty="0" smtClean="0">
                <a:solidFill>
                  <a:schemeClr val="bg1"/>
                </a:solidFill>
              </a:rPr>
              <a:t> </a:t>
            </a:r>
            <a:r>
              <a:rPr lang="ru-RU" dirty="0" smtClean="0">
                <a:solidFill>
                  <a:schemeClr val="bg1"/>
                </a:solidFill>
              </a:rPr>
              <a:t>классы </a:t>
            </a:r>
            <a:r>
              <a:rPr lang="en-US" dirty="0" smtClean="0"/>
              <a:t>Directory </a:t>
            </a:r>
            <a:r>
              <a:rPr lang="ru-RU" dirty="0" smtClean="0"/>
              <a:t>и </a:t>
            </a:r>
            <a:r>
              <a:rPr lang="en-US" dirty="0" err="1" smtClean="0"/>
              <a:t>DirectoryInfo</a:t>
            </a:r>
            <a:r>
              <a:rPr lang="ru-RU" dirty="0"/>
              <a:t> </a:t>
            </a:r>
            <a:r>
              <a:rPr lang="ru-RU" dirty="0" smtClean="0"/>
              <a:t>содержат методы вида </a:t>
            </a:r>
            <a:r>
              <a:rPr lang="en-US" dirty="0" err="1" smtClean="0"/>
              <a:t>EnumerateXYZ</a:t>
            </a:r>
            <a:r>
              <a:rPr lang="en-US" dirty="0" smtClean="0"/>
              <a:t>() </a:t>
            </a:r>
            <a:r>
              <a:rPr lang="ru-RU" dirty="0" smtClean="0"/>
              <a:t>возвращающие </a:t>
            </a:r>
            <a:r>
              <a:rPr lang="en-US" dirty="0" err="1" smtClean="0"/>
              <a:t>IEnumerable</a:t>
            </a:r>
            <a:r>
              <a:rPr lang="en-US" dirty="0" smtClean="0"/>
              <a:t>. </a:t>
            </a:r>
            <a:r>
              <a:rPr lang="ru-RU" dirty="0"/>
              <a:t>Достоинство этих методов что они не </a:t>
            </a:r>
            <a:r>
              <a:rPr lang="ru-RU" dirty="0" smtClean="0"/>
              <a:t>требуют </a:t>
            </a:r>
            <a:r>
              <a:rPr lang="ru-RU" dirty="0"/>
              <a:t>выделения памяти под все имена файлов </a:t>
            </a:r>
            <a:r>
              <a:rPr lang="ru-RU" dirty="0" smtClean="0"/>
              <a:t>сразу и </a:t>
            </a:r>
            <a:r>
              <a:rPr lang="ru-RU" dirty="0"/>
              <a:t>поэтому могут оказаться более эффективными для больших </a:t>
            </a:r>
            <a:r>
              <a:rPr lang="ru-RU" dirty="0" smtClean="0"/>
              <a:t>списков</a:t>
            </a:r>
          </a:p>
          <a:p>
            <a:endParaRPr lang="ru-RU" dirty="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a:t>\</a:t>
            </a:r>
            <a:r>
              <a:rPr lang="en-US" dirty="0"/>
              <a:t> </a:t>
            </a:r>
            <a:r>
              <a:rPr lang="en-US" dirty="0" err="1"/>
              <a:t>DrivesFoldersFiles</a:t>
            </a:r>
            <a:endParaRPr lang="ru-RU" dirty="0"/>
          </a:p>
          <a:p>
            <a:pPr marL="0" indent="0">
              <a:buNone/>
            </a:pP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19734409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Список </a:t>
            </a:r>
            <a:r>
              <a:rPr lang="ru-RU" dirty="0" smtClean="0">
                <a:solidFill>
                  <a:schemeClr val="bg1"/>
                </a:solidFill>
              </a:rPr>
              <a:t>каталогов/файлов</a:t>
            </a:r>
            <a:r>
              <a:rPr lang="en-US" dirty="0" smtClean="0">
                <a:solidFill>
                  <a:schemeClr val="bg1"/>
                </a:solidFill>
              </a:rPr>
              <a:t> </a:t>
            </a:r>
            <a:r>
              <a:rPr lang="ru-RU" dirty="0" smtClean="0">
                <a:solidFill>
                  <a:schemeClr val="bg1"/>
                </a:solidFill>
              </a:rPr>
              <a:t>по нескольким шаблонам</a:t>
            </a:r>
            <a:endParaRPr lang="en-US"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ru-RU" dirty="0" smtClean="0">
                <a:solidFill>
                  <a:schemeClr val="bg1"/>
                </a:solidFill>
              </a:rPr>
              <a:t>Методы классов </a:t>
            </a:r>
            <a:r>
              <a:rPr lang="en-US" dirty="0" smtClean="0">
                <a:solidFill>
                  <a:schemeClr val="bg1"/>
                </a:solidFill>
              </a:rPr>
              <a:t>Directory/</a:t>
            </a:r>
            <a:r>
              <a:rPr lang="en-US" dirty="0" err="1" smtClean="0">
                <a:solidFill>
                  <a:schemeClr val="bg1"/>
                </a:solidFill>
              </a:rPr>
              <a:t>DirectoryInfo</a:t>
            </a:r>
            <a:r>
              <a:rPr lang="en-US" dirty="0" smtClean="0">
                <a:solidFill>
                  <a:schemeClr val="bg1"/>
                </a:solidFill>
              </a:rPr>
              <a:t> </a:t>
            </a:r>
            <a:r>
              <a:rPr lang="ru-RU" dirty="0" smtClean="0">
                <a:solidFill>
                  <a:schemeClr val="bg1"/>
                </a:solidFill>
              </a:rPr>
              <a:t>принимают только один шаблон поиска. Если необходимо организовать поиск по нескольким шаблонам, то можно:</a:t>
            </a:r>
          </a:p>
          <a:p>
            <a:pPr marL="514350" indent="-514350">
              <a:buFont typeface="+mj-lt"/>
              <a:buAutoNum type="alphaLcParenR"/>
            </a:pPr>
            <a:r>
              <a:rPr lang="ru-RU" dirty="0" smtClean="0">
                <a:solidFill>
                  <a:schemeClr val="bg1"/>
                </a:solidFill>
              </a:rPr>
              <a:t>Написать свою функцию;</a:t>
            </a:r>
          </a:p>
          <a:p>
            <a:pPr marL="514350" indent="-514350">
              <a:buFont typeface="+mj-lt"/>
              <a:buAutoNum type="alphaLcParenR"/>
            </a:pPr>
            <a:r>
              <a:rPr lang="ru-RU" dirty="0" smtClean="0">
                <a:solidFill>
                  <a:schemeClr val="bg1"/>
                </a:solidFill>
              </a:rPr>
              <a:t>Использовать класс </a:t>
            </a:r>
            <a:r>
              <a:rPr lang="en-US" dirty="0" err="1" smtClean="0">
                <a:solidFill>
                  <a:schemeClr val="bg1"/>
                </a:solidFill>
              </a:rPr>
              <a:t>FileSystem</a:t>
            </a:r>
            <a:r>
              <a:rPr lang="ru-RU" dirty="0" smtClean="0">
                <a:solidFill>
                  <a:schemeClr val="bg1"/>
                </a:solidFill>
              </a:rPr>
              <a:t> из пространства имен </a:t>
            </a:r>
            <a:r>
              <a:rPr lang="en-US" dirty="0" err="1" smtClean="0">
                <a:solidFill>
                  <a:schemeClr val="bg1"/>
                </a:solidFill>
              </a:rPr>
              <a:t>Microsoft.VisualBasic.FileIO</a:t>
            </a:r>
            <a:r>
              <a:rPr lang="ru-RU" dirty="0" smtClean="0">
                <a:solidFill>
                  <a:schemeClr val="bg1"/>
                </a:solidFill>
              </a:rPr>
              <a:t> из сборки </a:t>
            </a:r>
            <a:r>
              <a:rPr lang="en-US" dirty="0" err="1" smtClean="0">
                <a:solidFill>
                  <a:schemeClr val="bg1"/>
                </a:solidFill>
              </a:rPr>
              <a:t>Microsoft.VisualBasic</a:t>
            </a:r>
            <a:r>
              <a:rPr lang="ru-RU" dirty="0">
                <a:solidFill>
                  <a:schemeClr val="bg1"/>
                </a:solidFill>
              </a:rPr>
              <a:t>.</a:t>
            </a:r>
            <a:endParaRPr lang="ru-RU" dirty="0" smtClean="0">
              <a:solidFill>
                <a:schemeClr val="bg1"/>
              </a:solidFill>
            </a:endParaRPr>
          </a:p>
          <a:p>
            <a:pPr marL="514350" indent="-514350">
              <a:buFont typeface="+mj-lt"/>
              <a:buAutoNum type="alphaLcParenR"/>
            </a:pPr>
            <a:endParaRPr lang="ru-RU" dirty="0" smtClean="0"/>
          </a:p>
          <a:p>
            <a:endParaRPr lang="ru-RU" dirty="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a:t>\</a:t>
            </a:r>
            <a:r>
              <a:rPr lang="en-US" dirty="0"/>
              <a:t> </a:t>
            </a:r>
            <a:r>
              <a:rPr lang="en-US" dirty="0" err="1"/>
              <a:t>DrivesFoldersFiles</a:t>
            </a:r>
            <a:endParaRPr lang="ru-RU" dirty="0"/>
          </a:p>
          <a:p>
            <a:pPr marL="0" indent="0">
              <a:buNone/>
            </a:pP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17188714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Общеизвестные каталоги</a:t>
            </a:r>
            <a:endParaRPr lang="ru-RU" sz="2400" b="1" dirty="0"/>
          </a:p>
        </p:txBody>
      </p:sp>
      <p:sp>
        <p:nvSpPr>
          <p:cNvPr id="7171" name="TextBox 6"/>
          <p:cNvSpPr txBox="1">
            <a:spLocks noChangeArrowheads="1"/>
          </p:cNvSpPr>
          <p:nvPr/>
        </p:nvSpPr>
        <p:spPr bwMode="auto">
          <a:xfrm>
            <a:off x="152400" y="692696"/>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Путь к специальным каталогам, такие </a:t>
            </a:r>
            <a:r>
              <a:rPr lang="ru-RU" sz="1600" dirty="0">
                <a:solidFill>
                  <a:schemeClr val="bg1"/>
                </a:solidFill>
                <a:latin typeface="Arial" panose="020B0604020202020204" pitchFamily="34" charset="0"/>
                <a:cs typeface="Arial" panose="020B0604020202020204" pitchFamily="34" charset="0"/>
              </a:rPr>
              <a:t>как </a:t>
            </a:r>
            <a:r>
              <a:rPr lang="en-US" sz="1600" dirty="0">
                <a:solidFill>
                  <a:schemeClr val="bg1"/>
                </a:solidFill>
                <a:latin typeface="Arial" panose="020B0604020202020204" pitchFamily="34" charset="0"/>
                <a:cs typeface="Arial" panose="020B0604020202020204" pitchFamily="34" charset="0"/>
              </a:rPr>
              <a:t>Windows, My Documents, </a:t>
            </a:r>
            <a:r>
              <a:rPr lang="en-US" sz="1600" dirty="0" smtClean="0">
                <a:solidFill>
                  <a:schemeClr val="bg1"/>
                </a:solidFill>
                <a:latin typeface="Arial" panose="020B0604020202020204" pitchFamily="34" charset="0"/>
                <a:cs typeface="Arial" panose="020B0604020202020204" pitchFamily="34" charset="0"/>
              </a:rPr>
              <a:t>Application Data </a:t>
            </a:r>
            <a:r>
              <a:rPr lang="ru-RU" sz="1600" dirty="0" smtClean="0">
                <a:solidFill>
                  <a:schemeClr val="bg1"/>
                </a:solidFill>
                <a:latin typeface="Arial" panose="020B0604020202020204" pitchFamily="34" charset="0"/>
                <a:cs typeface="Arial" panose="020B0604020202020204" pitchFamily="34" charset="0"/>
              </a:rPr>
              <a:t>и </a:t>
            </a:r>
            <a:r>
              <a:rPr lang="ru-RU" sz="1600" dirty="0">
                <a:solidFill>
                  <a:schemeClr val="bg1"/>
                </a:solidFill>
                <a:latin typeface="Arial" panose="020B0604020202020204" pitchFamily="34" charset="0"/>
                <a:cs typeface="Arial" panose="020B0604020202020204" pitchFamily="34" charset="0"/>
              </a:rPr>
              <a:t>т.д. можно получить, используя класс </a:t>
            </a:r>
            <a:r>
              <a:rPr lang="be-BY" sz="1600" dirty="0">
                <a:solidFill>
                  <a:schemeClr val="bg1"/>
                </a:solidFill>
                <a:latin typeface="Arial" panose="020B0604020202020204" pitchFamily="34" charset="0"/>
                <a:ea typeface="Calibri" pitchFamily="34" charset="0"/>
                <a:cs typeface="Arial" panose="020B0604020202020204" pitchFamily="34" charset="0"/>
              </a:rPr>
              <a:t>Environment</a:t>
            </a:r>
            <a:r>
              <a:rPr lang="ru-RU" sz="1600" dirty="0">
                <a:solidFill>
                  <a:schemeClr val="bg1"/>
                </a:solidFill>
                <a:latin typeface="Arial" panose="020B0604020202020204" pitchFamily="34" charset="0"/>
                <a:cs typeface="Arial" panose="020B0604020202020204" pitchFamily="34" charset="0"/>
              </a:rPr>
              <a:t>.</a:t>
            </a:r>
            <a:endParaRPr lang="be-BY" sz="1600" dirty="0">
              <a:solidFill>
                <a:schemeClr val="bg1"/>
              </a:solidFill>
              <a:latin typeface="Arial" panose="020B0604020202020204" pitchFamily="34" charset="0"/>
              <a:cs typeface="Arial" panose="020B0604020202020204" pitchFamily="34" charset="0"/>
            </a:endParaRPr>
          </a:p>
        </p:txBody>
      </p:sp>
      <p:sp>
        <p:nvSpPr>
          <p:cNvPr id="7172" name="Rectangle 1"/>
          <p:cNvSpPr>
            <a:spLocks noChangeArrowheads="1"/>
          </p:cNvSpPr>
          <p:nvPr/>
        </p:nvSpPr>
        <p:spPr bwMode="auto">
          <a:xfrm>
            <a:off x="228600" y="1343527"/>
            <a:ext cx="8686800" cy="276999"/>
          </a:xfrm>
          <a:prstGeom prst="rect">
            <a:avLst/>
          </a:prstGeom>
          <a:solidFill>
            <a:schemeClr val="bg1"/>
          </a:solidFill>
          <a:ln>
            <a:noFill/>
          </a:ln>
          <a:extLst/>
        </p:spPr>
        <p:txBody>
          <a:bodyPr wrap="square" anchor="ctr">
            <a:spAutoFit/>
          </a:bodyPr>
          <a:lstStyle/>
          <a:p>
            <a:pPr algn="ctr"/>
            <a:r>
              <a:rPr lang="en-US" sz="1200" dirty="0">
                <a:solidFill>
                  <a:srgbClr val="0000FF"/>
                </a:solidFill>
                <a:latin typeface="Consolas"/>
              </a:rPr>
              <a:t>string</a:t>
            </a:r>
            <a:r>
              <a:rPr lang="en-US" sz="1200" dirty="0">
                <a:solidFill>
                  <a:prstClr val="black"/>
                </a:solidFill>
                <a:latin typeface="Consolas"/>
              </a:rPr>
              <a:t> path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.CommonApplicationData</a:t>
            </a:r>
            <a:r>
              <a:rPr lang="en-US" sz="1200" dirty="0" smtClean="0">
                <a:solidFill>
                  <a:prstClr val="black"/>
                </a:solidFill>
                <a:latin typeface="Consolas"/>
              </a:rPr>
              <a:t>);</a:t>
            </a:r>
            <a:endParaRPr lang="be-BY" sz="1200" dirty="0">
              <a:ea typeface="Calibri" pitchFamily="34" charset="0"/>
              <a:cs typeface="Courier New" pitchFamily="49" charset="0"/>
            </a:endParaRPr>
          </a:p>
        </p:txBody>
      </p:sp>
      <p:sp>
        <p:nvSpPr>
          <p:cNvPr id="7173" name="TextBox 6"/>
          <p:cNvSpPr txBox="1">
            <a:spLocks noChangeArrowheads="1"/>
          </p:cNvSpPr>
          <p:nvPr/>
        </p:nvSpPr>
        <p:spPr bwMode="auto">
          <a:xfrm>
            <a:off x="152400" y="1676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Также, с помощью класса </a:t>
            </a:r>
            <a:r>
              <a:rPr lang="be-BY" sz="1600" dirty="0">
                <a:solidFill>
                  <a:schemeClr val="bg1"/>
                </a:solidFill>
                <a:latin typeface="Courier New" pitchFamily="49" charset="0"/>
                <a:ea typeface="Calibri" pitchFamily="34" charset="0"/>
                <a:cs typeface="Courier New" pitchFamily="49" charset="0"/>
              </a:rPr>
              <a:t>Environment</a:t>
            </a:r>
            <a:r>
              <a:rPr lang="en-US" sz="1600" dirty="0"/>
              <a:t> </a:t>
            </a:r>
            <a:r>
              <a:rPr lang="ru-RU" sz="1600" dirty="0"/>
              <a:t>можно получить другую полезную информацию о системе.</a:t>
            </a:r>
            <a:endParaRPr lang="be-BY" sz="1600" dirty="0">
              <a:solidFill>
                <a:srgbClr val="008080"/>
              </a:solidFill>
              <a:latin typeface="Courier New" pitchFamily="49" charset="0"/>
              <a:cs typeface="Calibri" pitchFamily="34" charset="0"/>
            </a:endParaRPr>
          </a:p>
        </p:txBody>
      </p:sp>
      <p:sp>
        <p:nvSpPr>
          <p:cNvPr id="39938" name="Rectangle 2"/>
          <p:cNvSpPr>
            <a:spLocks noChangeArrowheads="1"/>
          </p:cNvSpPr>
          <p:nvPr/>
        </p:nvSpPr>
        <p:spPr bwMode="auto">
          <a:xfrm>
            <a:off x="228600" y="2420888"/>
            <a:ext cx="8686800" cy="138499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Имя компьютера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.MachineName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ОС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.OSVersion</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Кол-во процессоров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.ProcessorCount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Полное имя пользователя: </a:t>
            </a:r>
            <a:r>
              <a:rPr lang="ru-RU" sz="1200" dirty="0">
                <a:solidFill>
                  <a:srgbClr val="3CB371"/>
                </a:solidFill>
                <a:latin typeface="Consolas"/>
              </a:rPr>
              <a:t>{0}</a:t>
            </a:r>
            <a:r>
              <a:rPr lang="ru-RU" sz="1200" dirty="0">
                <a:solidFill>
                  <a:srgbClr val="A31515"/>
                </a:solidFill>
                <a:latin typeface="Consolas"/>
              </a:rPr>
              <a:t>\\</a:t>
            </a:r>
            <a:r>
              <a:rPr lang="ru-RU" sz="1200" dirty="0">
                <a:solidFill>
                  <a:srgbClr val="3CB371"/>
                </a:solidFill>
                <a:latin typeface="Consolas"/>
              </a:rPr>
              <a:t>{1</a:t>
            </a:r>
            <a:r>
              <a:rPr lang="ru-RU" sz="1200" dirty="0" smtClean="0">
                <a:solidFill>
                  <a:srgbClr val="3CB371"/>
                </a:solidFill>
                <a:latin typeface="Consolas"/>
              </a:rPr>
              <a:t>}</a:t>
            </a:r>
            <a:r>
              <a:rPr lang="ru-RU" sz="1200" dirty="0" smtClean="0">
                <a:solidFill>
                  <a:srgbClr val="A31515"/>
                </a:solidFill>
                <a:latin typeface="Consolas"/>
              </a:rPr>
              <a:t>"</a:t>
            </a:r>
            <a:r>
              <a:rPr lang="ru-RU" sz="1200" dirty="0" smtClean="0">
                <a:solidFill>
                  <a:prstClr val="black"/>
                </a:solidFill>
                <a:latin typeface="Consolas"/>
              </a:rPr>
              <a:t>, </a:t>
            </a:r>
            <a:r>
              <a:rPr lang="en-US" sz="1200" dirty="0" err="1" smtClean="0">
                <a:solidFill>
                  <a:srgbClr val="2B91AF"/>
                </a:solidFill>
                <a:latin typeface="Consolas"/>
              </a:rPr>
              <a:t>Environment</a:t>
            </a:r>
            <a:r>
              <a:rPr lang="en-US" sz="1200" dirty="0" err="1" smtClean="0">
                <a:solidFill>
                  <a:prstClr val="black"/>
                </a:solidFill>
                <a:latin typeface="Consolas"/>
              </a:rPr>
              <a:t>.UserDomainName</a:t>
            </a:r>
            <a:r>
              <a:rPr lang="en-US" sz="1200" dirty="0" smtClean="0">
                <a:solidFill>
                  <a:prstClr val="black"/>
                </a:solidFill>
                <a:latin typeface="Consolas"/>
              </a:rPr>
              <a:t>,</a:t>
            </a:r>
            <a:r>
              <a:rPr lang="ru-RU" sz="1200" dirty="0" smtClean="0">
                <a:solidFill>
                  <a:prstClr val="black"/>
                </a:solidFill>
                <a:latin typeface="Consolas"/>
              </a:rPr>
              <a:t> </a:t>
            </a:r>
            <a:r>
              <a:rPr lang="en-US" sz="1200" dirty="0" err="1" smtClean="0">
                <a:solidFill>
                  <a:srgbClr val="2B91AF"/>
                </a:solidFill>
                <a:latin typeface="Consolas"/>
              </a:rPr>
              <a:t>Environment</a:t>
            </a:r>
            <a:r>
              <a:rPr lang="en-US" sz="1200" dirty="0" err="1" smtClean="0">
                <a:solidFill>
                  <a:prstClr val="black"/>
                </a:solidFill>
                <a:latin typeface="Consolas"/>
              </a:rPr>
              <a:t>.UserName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Системный каталог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.SystemDirectory</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Рабочий набор (байты)  : </a:t>
            </a:r>
            <a:r>
              <a:rPr lang="ru-RU" sz="1200" dirty="0">
                <a:solidFill>
                  <a:srgbClr val="3CB371"/>
                </a:solidFill>
                <a:latin typeface="Consolas"/>
              </a:rPr>
              <a:t>{0:</a:t>
            </a:r>
            <a:r>
              <a:rPr lang="en-US" sz="1200" dirty="0">
                <a:solidFill>
                  <a:srgbClr val="3CB371"/>
                </a:solidFill>
                <a:latin typeface="Consolas"/>
              </a:rPr>
              <a:t>N0}</a:t>
            </a:r>
            <a:r>
              <a:rPr lang="en-US" sz="1200" dirty="0">
                <a:solidFill>
                  <a:srgbClr val="A31515"/>
                </a:solidFill>
                <a:latin typeface="Consolas"/>
              </a:rPr>
              <a:t>"</a:t>
            </a:r>
            <a:r>
              <a:rPr lang="en-US"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.WorkingSet</a:t>
            </a:r>
            <a:r>
              <a:rPr lang="en-US" sz="1200" dirty="0" smtClean="0">
                <a:solidFill>
                  <a:prstClr val="black"/>
                </a:solidFill>
                <a:latin typeface="Consolas"/>
              </a:rPr>
              <a:t>);</a:t>
            </a:r>
            <a:endParaRPr lang="ru-RU" sz="1200" dirty="0">
              <a:solidFill>
                <a:prstClr val="black"/>
              </a:solidFill>
              <a:latin typeface="Consolas"/>
            </a:endParaRPr>
          </a:p>
        </p:txBody>
      </p:sp>
    </p:spTree>
    <p:extLst>
      <p:ext uri="{BB962C8B-B14F-4D97-AF65-F5344CB8AC3E}">
        <p14:creationId xmlns:p14="http://schemas.microsoft.com/office/powerpoint/2010/main" val="18836873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Список общеизвестных каталогов</a:t>
            </a:r>
            <a:r>
              <a:rPr lang="en-US" sz="2400" b="1" dirty="0" smtClean="0"/>
              <a:t> (1 </a:t>
            </a:r>
            <a:r>
              <a:rPr lang="ru-RU" sz="2400" b="1" dirty="0" smtClean="0"/>
              <a:t>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970666737"/>
              </p:ext>
            </p:extLst>
          </p:nvPr>
        </p:nvGraphicFramePr>
        <p:xfrm>
          <a:off x="467544" y="894928"/>
          <a:ext cx="8208912" cy="5516880"/>
        </p:xfrm>
        <a:graphic>
          <a:graphicData uri="http://schemas.openxmlformats.org/drawingml/2006/table">
            <a:tbl>
              <a:tblPr/>
              <a:tblGrid>
                <a:gridCol w="1944216"/>
                <a:gridCol w="6264696"/>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414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AdminTools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9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900" b="0" i="0" u="none" strike="noStrike" dirty="0" smtClean="0">
                          <a:solidFill>
                            <a:schemeClr val="bg1"/>
                          </a:solidFill>
                          <a:effectLst/>
                          <a:latin typeface="Consolas" panose="020B0609020204030204" pitchFamily="49" charset="0"/>
                          <a:cs typeface="Consolas" panose="020B0609020204030204" pitchFamily="49" charset="0"/>
                        </a:rPr>
                        <a:t>:</a:t>
                      </a:r>
                      <a:r>
                        <a:rPr lang="en-US" sz="9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900" b="0" i="0" u="none" strike="noStrike" dirty="0" smtClean="0">
                          <a:solidFill>
                            <a:schemeClr val="bg1"/>
                          </a:solidFill>
                          <a:effectLst/>
                          <a:latin typeface="Consolas" panose="020B0609020204030204" pitchFamily="49" charset="0"/>
                          <a:cs typeface="Consolas" panose="020B0609020204030204" pitchFamily="49" charset="0"/>
                        </a:rPr>
                        <a:t>C</a:t>
                      </a:r>
                      <a:r>
                        <a:rPr lang="en-US" sz="900" b="0" i="0" u="none" strike="noStrike" dirty="0">
                          <a:solidFill>
                            <a:schemeClr val="bg1"/>
                          </a:solidFill>
                          <a:effectLst/>
                          <a:latin typeface="Consolas" panose="020B0609020204030204" pitchFamily="49" charset="0"/>
                          <a:cs typeface="Consolas" panose="020B0609020204030204" pitchFamily="49" charset="0"/>
                        </a:rPr>
                        <a:t>:\</a:t>
                      </a:r>
                      <a:r>
                        <a:rPr lang="en-US" sz="9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9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9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\AppData\Roaming\Microsoft\Windows\Start </a:t>
                      </a:r>
                      <a:r>
                        <a:rPr lang="en-US" sz="900" b="0" i="0" u="none" strike="noStrike" dirty="0">
                          <a:solidFill>
                            <a:schemeClr val="bg1"/>
                          </a:solidFill>
                          <a:effectLst/>
                          <a:latin typeface="Consolas" panose="020B0609020204030204" pitchFamily="49" charset="0"/>
                          <a:cs typeface="Consolas" panose="020B0609020204030204" pitchFamily="49" charset="0"/>
                        </a:rPr>
                        <a:t>Menu\Programs\Administrative 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ApplicationData</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699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CDBurning</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\AppData\Local\Microsoft\Windows\Burn\Burn1</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23974">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CommonAdminTools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Menu\Programs\Administrative 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CommonApplicationData</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CommonDesktopDirectory</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CommonOemLinks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CommonProgramFiles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a:t>
                      </a:r>
                      <a:r>
                        <a:rPr lang="en-US" sz="1100" b="0" i="0" u="none" strike="noStrike" dirty="0" smtClean="0">
                          <a:solidFill>
                            <a:srgbClr val="FFC000"/>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C:\Program Files\Common Files</a:t>
                      </a:r>
                    </a:p>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a:t>
                      </a:r>
                      <a:r>
                        <a:rPr lang="en-US" sz="1100" b="0" i="0" u="none" strike="noStrike" dirty="0" smtClean="0">
                          <a:solidFill>
                            <a:srgbClr val="FFC000"/>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(x86)\Common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CommonProgramFilesX86</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a:t>
                      </a:r>
                      <a:r>
                        <a:rPr lang="en-US" sz="1100" b="0" i="0" u="none" strike="noStrike" dirty="0" smtClean="0">
                          <a:solidFill>
                            <a:srgbClr val="FFC000"/>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C:\Program Files\Common Files</a:t>
                      </a:r>
                      <a:endParaRPr lang="en-US" sz="1100" b="0" i="0" u="none" strike="noStrike" dirty="0" smtClean="0">
                        <a:solidFill>
                          <a:srgbClr val="FFC000"/>
                        </a:solidFill>
                        <a:effectLst/>
                        <a:latin typeface="Consolas" panose="020B0609020204030204" pitchFamily="49" charset="0"/>
                        <a:cs typeface="Consolas" panose="020B0609020204030204" pitchFamily="49" charset="0"/>
                      </a:endParaRPr>
                    </a:p>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a:t>
                      </a:r>
                      <a:r>
                        <a:rPr lang="en-US" sz="1100" b="0" i="0" u="none" strike="noStrike" dirty="0" smtClean="0">
                          <a:solidFill>
                            <a:srgbClr val="FFC000"/>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 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(x86)\Common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41797">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CommonStartMenu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21755">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CommonStartup</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219746">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Cookies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AppData\Roaming\Microsoft\Windows\Cookies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29763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Список общеизвестных </a:t>
            </a:r>
            <a:r>
              <a:rPr lang="ru-RU" sz="2400" b="1" dirty="0" smtClean="0"/>
              <a:t>каталогов (2 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3023607693"/>
              </p:ext>
            </p:extLst>
          </p:nvPr>
        </p:nvGraphicFramePr>
        <p:xfrm>
          <a:off x="467544" y="881216"/>
          <a:ext cx="8208912" cy="5212080"/>
        </p:xfrm>
        <a:graphic>
          <a:graphicData uri="http://schemas.openxmlformats.org/drawingml/2006/table">
            <a:tbl>
              <a:tblPr/>
              <a:tblGrid>
                <a:gridCol w="1872208"/>
                <a:gridCol w="6336704"/>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\&lt;user&gt;\</a:t>
                      </a:r>
                      <a:r>
                        <a:rPr lang="en-US" sz="1100" b="0" i="0" u="none" strike="noStrike" dirty="0">
                          <a:solidFill>
                            <a:schemeClr val="bg1"/>
                          </a:solidFill>
                          <a:effectLst/>
                          <a:latin typeface="Consolas" panose="020B0609020204030204" pitchFamily="49" charset="0"/>
                          <a:cs typeface="Consolas" panose="020B0609020204030204" pitchFamily="49" charset="0"/>
                        </a:rPr>
                        <a:t>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DesktopDirectory</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Users\&lt;user&gt;\Desktop</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Favorites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Users\&lt;user&gt;\Favorites</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Fonts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:\Windows\Fonts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History</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 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\AppData\Local\Microsoft\Windows\History</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InternetCache</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\AppData\Local\Microsoft\Windows\Temporary </a:t>
                      </a:r>
                      <a:r>
                        <a:rPr lang="en-US" sz="1100" b="0" i="0" u="none" strike="noStrike" dirty="0">
                          <a:solidFill>
                            <a:schemeClr val="bg1"/>
                          </a:solidFill>
                          <a:effectLst/>
                          <a:latin typeface="Consolas" panose="020B0609020204030204" pitchFamily="49" charset="0"/>
                          <a:cs typeface="Consolas" panose="020B0609020204030204" pitchFamily="49" charset="0"/>
                        </a:rPr>
                        <a:t>Internet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LocalApplicationData</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LocalizedResources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MyComputer</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MyDocuments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MyDocuments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MyMusic</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MyPictures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MyVideos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NetworkShortcuts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AppData\Roaming\Microsoft\Windows\Network Shortcuts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PrinterShortcuts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AppData\Roaming\Microsoft\Windows\Printer Shortcuts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ProgramFiles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a:t>
                      </a:r>
                      <a:r>
                        <a:rPr lang="en-US" sz="1100" b="0" i="0" u="none" strike="noStrike" dirty="0" smtClean="0">
                          <a:solidFill>
                            <a:srgbClr val="FFC000"/>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ProgramFilesX86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a:t>
                      </a:r>
                      <a:r>
                        <a:rPr lang="en-US" sz="1100" b="0" i="0" u="none" strike="noStrike" dirty="0" smtClean="0">
                          <a:solidFill>
                            <a:srgbClr val="FFC000"/>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971655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Список общеизвестных </a:t>
            </a:r>
            <a:r>
              <a:rPr lang="ru-RU" sz="2400" b="1" dirty="0" smtClean="0"/>
              <a:t>каталогов (3 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1665603976"/>
              </p:ext>
            </p:extLst>
          </p:nvPr>
        </p:nvGraphicFramePr>
        <p:xfrm>
          <a:off x="467544" y="881216"/>
          <a:ext cx="8208912" cy="3444240"/>
        </p:xfrm>
        <a:graphic>
          <a:graphicData uri="http://schemas.openxmlformats.org/drawingml/2006/table">
            <a:tbl>
              <a:tblPr/>
              <a:tblGrid>
                <a:gridCol w="1224136"/>
                <a:gridCol w="6984776"/>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\AppData\Roaming\Microsoft\Windows\Start </a:t>
                      </a:r>
                      <a:r>
                        <a:rPr lang="en-US" sz="1100" b="0" i="0" u="none" strike="noStrike" dirty="0">
                          <a:solidFill>
                            <a:schemeClr val="bg1"/>
                          </a:solidFill>
                          <a:effectLst/>
                          <a:latin typeface="Consolas" panose="020B0609020204030204" pitchFamily="49" charset="0"/>
                          <a:cs typeface="Consolas" panose="020B0609020204030204" pitchFamily="49" charset="0"/>
                        </a:rPr>
                        <a:t>Menu\Programs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Recent</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\AppData\Roaming\Microsoft\Windows\Recent</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Resources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C:\Windows\resources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SendTo</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AppData\Roaming\Microsoft\Windows\SendTo</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StartMenu</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AppData\Roaming\Microsoft\Windows\Start 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AppData\Roaming\Microsoft\Windows\Start Menu\Programs\Startup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System</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C:\Windows\system32</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SystemX86</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a:t>
                      </a:r>
                      <a:r>
                        <a:rPr lang="en-US" sz="1100" b="0" i="0" u="none" strike="noStrike" dirty="0" smtClean="0">
                          <a:solidFill>
                            <a:srgbClr val="FFC000"/>
                          </a:solidFill>
                          <a:effectLst/>
                          <a:latin typeface="Consolas" panose="020B0609020204030204" pitchFamily="49" charset="0"/>
                          <a:cs typeface="Consolas" panose="020B0609020204030204" pitchFamily="49" charset="0"/>
                        </a:rPr>
                        <a:t>:</a:t>
                      </a:r>
                      <a:r>
                        <a:rPr lang="en-US" sz="1100" dirty="0" smtClean="0">
                          <a:effectLst/>
                          <a:latin typeface="Verdana"/>
                        </a:rPr>
                        <a:t> </a:t>
                      </a:r>
                      <a:r>
                        <a:rPr lang="en-US" sz="1100" dirty="0" smtClean="0">
                          <a:effectLst/>
                          <a:latin typeface="Consolas" panose="020B0609020204030204" pitchFamily="49" charset="0"/>
                          <a:cs typeface="Consolas" panose="020B0609020204030204" pitchFamily="49" charset="0"/>
                        </a:rPr>
                        <a:t>C:\Windows\system32</a:t>
                      </a:r>
                      <a:endParaRPr lang="en-US" sz="1100" b="0" i="0" u="none" strike="noStrike" dirty="0" smtClean="0">
                        <a:solidFill>
                          <a:schemeClr val="bg1"/>
                        </a:solidFill>
                        <a:effectLst/>
                        <a:latin typeface="Consolas" panose="020B0609020204030204" pitchFamily="49" charset="0"/>
                        <a:cs typeface="Consolas" panose="020B0609020204030204" pitchFamily="49" charset="0"/>
                      </a:endParaRPr>
                    </a:p>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a:t>
                      </a:r>
                      <a:r>
                        <a:rPr lang="en-US" sz="1100" b="0" i="0" u="none" strike="noStrike" dirty="0" smtClean="0">
                          <a:solidFill>
                            <a:srgbClr val="FFC000"/>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C:\Windows\SysWOW64</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UserProfile</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Windows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83355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478347" y="159023"/>
            <a:ext cx="81873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3600" b="1" dirty="0"/>
              <a:t>Исключительные </a:t>
            </a:r>
            <a:r>
              <a:rPr lang="be-BY" sz="3600" b="1" dirty="0" smtClean="0"/>
              <a:t>ситуации</a:t>
            </a:r>
            <a:r>
              <a:rPr lang="en-US" sz="3600" b="1" dirty="0" smtClean="0"/>
              <a:t> (exceptions)</a:t>
            </a:r>
            <a:r>
              <a:rPr lang="ru-RU" sz="3600" b="1" dirty="0" smtClean="0"/>
              <a:t>.</a:t>
            </a:r>
            <a:endParaRPr lang="ru-RU" sz="3600" b="1" dirty="0"/>
          </a:p>
        </p:txBody>
      </p:sp>
      <p:sp>
        <p:nvSpPr>
          <p:cNvPr id="2" name="TextBox 1"/>
          <p:cNvSpPr txBox="1"/>
          <p:nvPr/>
        </p:nvSpPr>
        <p:spPr>
          <a:xfrm>
            <a:off x="293233" y="1192543"/>
            <a:ext cx="8557535" cy="4154984"/>
          </a:xfrm>
          <a:prstGeom prst="rect">
            <a:avLst/>
          </a:prstGeom>
          <a:noFill/>
        </p:spPr>
        <p:txBody>
          <a:bodyPr wrap="square" rtlCol="0">
            <a:spAutoFit/>
          </a:bodyPr>
          <a:lstStyle/>
          <a:p>
            <a:r>
              <a:rPr lang="ru-RU" sz="2400" dirty="0" smtClean="0"/>
              <a:t>Исключительные ситуации это механизм работы с ошибками в среде </a:t>
            </a:r>
            <a:r>
              <a:rPr lang="en-US" sz="2400" dirty="0" smtClean="0"/>
              <a:t>.NET. </a:t>
            </a:r>
            <a:r>
              <a:rPr lang="ru-RU" sz="2400" dirty="0" smtClean="0"/>
              <a:t>Под ошибкой понимается отклонение программы от маршрута заложенном в коде. Причиной может быть реальная ошибка</a:t>
            </a:r>
            <a:r>
              <a:rPr lang="en-US" sz="2400" dirty="0" smtClean="0"/>
              <a:t> </a:t>
            </a:r>
            <a:r>
              <a:rPr lang="ru-RU" sz="2400" dirty="0" smtClean="0"/>
              <a:t>программиста. </a:t>
            </a:r>
            <a:r>
              <a:rPr lang="ru-RU" sz="2400" dirty="0"/>
              <a:t>Н</a:t>
            </a:r>
            <a:r>
              <a:rPr lang="ru-RU" sz="2400" dirty="0" smtClean="0"/>
              <a:t>апример, выход за пределы массива или обращение к неициализированной ссылочной переменной. Другой причиной может стать среда исполнения программы. Например, при попытке записи в файл может выясниться что у пользователя нет на это прав.</a:t>
            </a:r>
          </a:p>
          <a:p>
            <a:endParaRPr lang="ru-RU" sz="2400" dirty="0"/>
          </a:p>
          <a:p>
            <a:r>
              <a:rPr lang="ru-RU" sz="2400" dirty="0" smtClean="0"/>
              <a:t>Необработанные исключения приводят к аварийному завершению программы.</a:t>
            </a:r>
            <a:endParaRPr lang="ru-RU" sz="2400" dirty="0"/>
          </a:p>
        </p:txBody>
      </p:sp>
    </p:spTree>
    <p:extLst>
      <p:ext uri="{BB962C8B-B14F-4D97-AF65-F5344CB8AC3E}">
        <p14:creationId xmlns:p14="http://schemas.microsoft.com/office/powerpoint/2010/main" val="7829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Класс </a:t>
            </a:r>
            <a:r>
              <a:rPr lang="en-US" sz="2400" b="1" dirty="0"/>
              <a:t>Path </a:t>
            </a:r>
            <a:r>
              <a:rPr lang="en-US" sz="2400" b="1" dirty="0" smtClean="0"/>
              <a:t>. </a:t>
            </a:r>
            <a:r>
              <a:rPr lang="ru-RU" sz="2400" b="1" dirty="0" smtClean="0"/>
              <a:t>Конструирование пути и </a:t>
            </a:r>
            <a:r>
              <a:rPr lang="ru-RU" sz="2400" b="1" dirty="0"/>
              <a:t>его </a:t>
            </a:r>
            <a:r>
              <a:rPr lang="ru-RU" sz="2400" b="1" dirty="0" smtClean="0"/>
              <a:t>разбор на части.</a:t>
            </a:r>
            <a:endParaRPr lang="ru-RU" sz="2400" b="1" dirty="0"/>
          </a:p>
        </p:txBody>
      </p:sp>
      <p:sp>
        <p:nvSpPr>
          <p:cNvPr id="7175" name="Rectangle 7"/>
          <p:cNvSpPr>
            <a:spLocks noChangeArrowheads="1"/>
          </p:cNvSpPr>
          <p:nvPr/>
        </p:nvSpPr>
        <p:spPr bwMode="auto">
          <a:xfrm>
            <a:off x="228600" y="1273984"/>
            <a:ext cx="8686800" cy="1938992"/>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myDocuments</a:t>
            </a:r>
            <a:r>
              <a:rPr lang="en-US" sz="1200" dirty="0">
                <a:solidFill>
                  <a:prstClr val="black"/>
                </a:solidFill>
                <a:latin typeface="Consolas"/>
              </a:rPr>
              <a:t>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.MyDocuments</a:t>
            </a:r>
            <a:r>
              <a:rPr lang="en-US" sz="1200" dirty="0">
                <a:solidFill>
                  <a:prstClr val="black"/>
                </a:solidFill>
                <a:latin typeface="Consolas"/>
              </a:rPr>
              <a:t>);</a:t>
            </a:r>
          </a:p>
          <a:p>
            <a:endParaRPr lang="ru-RU" sz="1200" dirty="0" smtClean="0">
              <a:solidFill>
                <a:srgbClr val="0000FF"/>
              </a:solidFill>
              <a:latin typeface="Consolas"/>
            </a:endParaRPr>
          </a:p>
          <a:p>
            <a:r>
              <a:rPr lang="en-US" sz="1200" dirty="0" smtClean="0">
                <a:solidFill>
                  <a:srgbClr val="0000FF"/>
                </a:solidFill>
                <a:latin typeface="Consolas"/>
              </a:rPr>
              <a:t>string</a:t>
            </a:r>
            <a:r>
              <a:rPr lang="en-US" sz="1200" dirty="0" smtClean="0">
                <a:solidFill>
                  <a:prstClr val="black"/>
                </a:solidFill>
                <a:latin typeface="Consolas"/>
              </a:rPr>
              <a:t> </a:t>
            </a:r>
            <a:r>
              <a:rPr lang="en-US" sz="1200" dirty="0" err="1">
                <a:solidFill>
                  <a:prstClr val="black"/>
                </a:solidFill>
                <a:latin typeface="Consolas"/>
              </a:rPr>
              <a:t>fileName</a:t>
            </a:r>
            <a:r>
              <a:rPr lang="en-US" sz="1200" dirty="0">
                <a:solidFill>
                  <a:prstClr val="black"/>
                </a:solidFill>
                <a:latin typeface="Consolas"/>
              </a:rPr>
              <a:t> = </a:t>
            </a:r>
            <a:r>
              <a:rPr lang="en-US" sz="1200" dirty="0" err="1">
                <a:solidFill>
                  <a:srgbClr val="2B91AF"/>
                </a:solidFill>
                <a:latin typeface="Consolas"/>
              </a:rPr>
              <a:t>Path</a:t>
            </a:r>
            <a:r>
              <a:rPr lang="en-US" sz="1200" dirty="0" err="1">
                <a:solidFill>
                  <a:prstClr val="black"/>
                </a:solidFill>
                <a:latin typeface="Consolas"/>
              </a:rPr>
              <a:t>.Combine</a:t>
            </a:r>
            <a:r>
              <a:rPr lang="en-US" sz="1200" dirty="0">
                <a:solidFill>
                  <a:prstClr val="black"/>
                </a:solidFill>
                <a:latin typeface="Consolas"/>
              </a:rPr>
              <a:t>(</a:t>
            </a:r>
            <a:r>
              <a:rPr lang="en-US" sz="1200" dirty="0" err="1">
                <a:solidFill>
                  <a:prstClr val="black"/>
                </a:solidFill>
                <a:latin typeface="Consolas"/>
              </a:rPr>
              <a:t>myDocuments</a:t>
            </a:r>
            <a:r>
              <a:rPr lang="en-US" sz="1200" dirty="0">
                <a:solidFill>
                  <a:prstClr val="black"/>
                </a:solidFill>
                <a:latin typeface="Consolas"/>
              </a:rPr>
              <a:t>, </a:t>
            </a:r>
            <a:r>
              <a:rPr lang="en-US" sz="1200" dirty="0">
                <a:solidFill>
                  <a:srgbClr val="A31515"/>
                </a:solidFill>
                <a:latin typeface="Consolas"/>
              </a:rPr>
              <a:t>"test.txt"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prstClr val="black"/>
                </a:solidFill>
                <a:latin typeface="Consolas"/>
              </a:rPr>
              <a:t>fileName</a:t>
            </a:r>
            <a:r>
              <a:rPr lang="en-US" sz="1200" dirty="0" smtClean="0">
                <a:solidFill>
                  <a:prstClr val="black"/>
                </a:solidFill>
                <a:latin typeface="Consolas"/>
              </a:rPr>
              <a:t>);</a:t>
            </a:r>
            <a:endParaRPr lang="ru-RU" sz="1200" dirty="0" smtClean="0">
              <a:solidFill>
                <a:prstClr val="black"/>
              </a:solidFill>
              <a:latin typeface="Consolas"/>
            </a:endParaRPr>
          </a:p>
          <a:p>
            <a:endParaRPr lang="en-US" sz="1200" dirty="0">
              <a:solidFill>
                <a:prstClr val="black"/>
              </a:solidFill>
              <a:latin typeface="Consolas"/>
            </a:endParaRP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.GetDirectoryName</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.GetFileName</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.GetFullPath</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.GetPathRoot</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.GetFileNameWithoutExtension</a:t>
            </a:r>
            <a:r>
              <a:rPr lang="en-US" sz="1200" dirty="0">
                <a:solidFill>
                  <a:prstClr val="black"/>
                </a:solidFill>
                <a:latin typeface="Consolas"/>
              </a:rPr>
              <a:t>(</a:t>
            </a:r>
            <a:r>
              <a:rPr lang="en-US" sz="1200" dirty="0" err="1">
                <a:solidFill>
                  <a:prstClr val="black"/>
                </a:solidFill>
                <a:latin typeface="Consolas"/>
              </a:rPr>
              <a:t>fileName</a:t>
            </a:r>
            <a:r>
              <a:rPr lang="en-US" sz="1200" dirty="0" smtClean="0">
                <a:solidFill>
                  <a:prstClr val="black"/>
                </a:solidFill>
                <a:latin typeface="Consolas"/>
              </a:rPr>
              <a:t>));</a:t>
            </a:r>
            <a:endParaRPr lang="ru-RU" sz="1200" dirty="0">
              <a:solidFill>
                <a:prstClr val="black"/>
              </a:solidFill>
              <a:latin typeface="Consolas"/>
            </a:endParaRPr>
          </a:p>
        </p:txBody>
      </p:sp>
      <p:sp>
        <p:nvSpPr>
          <p:cNvPr id="7176" name="TextBox 6"/>
          <p:cNvSpPr txBox="1">
            <a:spLocks noChangeArrowheads="1"/>
          </p:cNvSpPr>
          <p:nvPr/>
        </p:nvSpPr>
        <p:spPr bwMode="auto">
          <a:xfrm>
            <a:off x="152400" y="779220"/>
            <a:ext cx="8839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Для работы с </a:t>
            </a:r>
            <a:r>
              <a:rPr lang="ru-RU" sz="1600" dirty="0" smtClean="0"/>
              <a:t>путями</a:t>
            </a:r>
            <a:r>
              <a:rPr lang="en-US" sz="1600" dirty="0" smtClean="0"/>
              <a:t> </a:t>
            </a:r>
            <a:r>
              <a:rPr lang="ru-RU" sz="1600" dirty="0" smtClean="0"/>
              <a:t>файлов </a:t>
            </a:r>
            <a:r>
              <a:rPr lang="ru-RU" sz="1600" dirty="0"/>
              <a:t>и папок </a:t>
            </a:r>
            <a:r>
              <a:rPr lang="ru-RU" sz="1600" dirty="0" smtClean="0"/>
              <a:t>следует </a:t>
            </a:r>
            <a:r>
              <a:rPr lang="ru-RU" sz="1600" dirty="0"/>
              <a:t>применять </a:t>
            </a:r>
            <a:r>
              <a:rPr lang="ru-RU" sz="1600" dirty="0" smtClean="0"/>
              <a:t>клас</a:t>
            </a:r>
            <a:r>
              <a:rPr lang="en-US" sz="1600" dirty="0" smtClean="0"/>
              <a:t>c </a:t>
            </a:r>
            <a:r>
              <a:rPr lang="en-US" sz="1600" dirty="0" err="1" smtClean="0"/>
              <a:t>System.IO.Path</a:t>
            </a:r>
            <a:r>
              <a:rPr lang="ru-RU" sz="1600" dirty="0" smtClean="0"/>
              <a:t>.</a:t>
            </a:r>
            <a:endParaRPr lang="be-BY" sz="1600" dirty="0">
              <a:solidFill>
                <a:srgbClr val="008080"/>
              </a:solidFill>
              <a:latin typeface="Courier New" pitchFamily="49" charset="0"/>
              <a:cs typeface="Calibri" pitchFamily="34" charset="0"/>
            </a:endParaRPr>
          </a:p>
        </p:txBody>
      </p:sp>
    </p:spTree>
    <p:extLst>
      <p:ext uri="{BB962C8B-B14F-4D97-AF65-F5344CB8AC3E}">
        <p14:creationId xmlns:p14="http://schemas.microsoft.com/office/powerpoint/2010/main" val="5307080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Определение каталога где находится наш </a:t>
            </a:r>
            <a:r>
              <a:rPr lang="en-US" sz="2400" b="1" dirty="0" smtClean="0"/>
              <a:t>exe </a:t>
            </a:r>
            <a:r>
              <a:rPr lang="ru-RU" sz="2400" b="1" dirty="0" smtClean="0"/>
              <a:t>файл</a:t>
            </a:r>
            <a:endParaRPr lang="ru-RU" sz="2400" b="1" dirty="0"/>
          </a:p>
        </p:txBody>
      </p:sp>
      <p:sp>
        <p:nvSpPr>
          <p:cNvPr id="3" name="Прямоугольник 2"/>
          <p:cNvSpPr/>
          <p:nvPr/>
        </p:nvSpPr>
        <p:spPr>
          <a:xfrm>
            <a:off x="287524" y="1052736"/>
            <a:ext cx="8568952" cy="3539430"/>
          </a:xfrm>
          <a:prstGeom prst="rect">
            <a:avLst/>
          </a:prstGeom>
          <a:solidFill>
            <a:schemeClr val="bg1"/>
          </a:solidFill>
        </p:spPr>
        <p:txBody>
          <a:bodyPr wrap="square">
            <a:spAutoFit/>
          </a:bodyPr>
          <a:lstStyle/>
          <a:p>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GetExeDirectory</a:t>
            </a:r>
            <a:r>
              <a:rPr lang="en-US" sz="1400" dirty="0">
                <a:solidFill>
                  <a:prstClr val="black"/>
                </a:solidFill>
                <a:latin typeface="Consolas"/>
              </a:rPr>
              <a:t>()</a:t>
            </a:r>
          </a:p>
          <a:p>
            <a:r>
              <a:rPr lang="ru-RU" sz="1400" dirty="0">
                <a:solidFill>
                  <a:prstClr val="black"/>
                </a:solidFill>
                <a:latin typeface="Consolas"/>
              </a:rPr>
              <a:t>{</a:t>
            </a:r>
          </a:p>
          <a:p>
            <a:r>
              <a:rPr lang="en-US" sz="1400" dirty="0">
                <a:solidFill>
                  <a:prstClr val="black"/>
                </a:solidFill>
                <a:latin typeface="Consolas"/>
              </a:rPr>
              <a:t>    </a:t>
            </a:r>
            <a:r>
              <a:rPr lang="en-US" sz="1400" dirty="0">
                <a:solidFill>
                  <a:srgbClr val="2B91AF"/>
                </a:solidFill>
                <a:latin typeface="Consolas"/>
              </a:rPr>
              <a:t>Assembly</a:t>
            </a:r>
            <a:r>
              <a:rPr lang="en-US" sz="1400" dirty="0">
                <a:solidFill>
                  <a:prstClr val="black"/>
                </a:solidFill>
                <a:latin typeface="Consolas"/>
              </a:rPr>
              <a:t> </a:t>
            </a:r>
            <a:r>
              <a:rPr lang="en-US" sz="1400" dirty="0" err="1">
                <a:solidFill>
                  <a:prstClr val="black"/>
                </a:solidFill>
                <a:latin typeface="Consolas"/>
              </a:rPr>
              <a:t>asm</a:t>
            </a:r>
            <a:r>
              <a:rPr lang="en-US" sz="1400" dirty="0">
                <a:solidFill>
                  <a:prstClr val="black"/>
                </a:solidFill>
                <a:latin typeface="Consolas"/>
              </a:rPr>
              <a:t> = </a:t>
            </a:r>
            <a:r>
              <a:rPr lang="en-US" sz="1400" dirty="0" err="1">
                <a:solidFill>
                  <a:srgbClr val="2B91AF"/>
                </a:solidFill>
                <a:latin typeface="Consolas"/>
              </a:rPr>
              <a:t>Assembly</a:t>
            </a:r>
            <a:r>
              <a:rPr lang="en-US" sz="1400" dirty="0" err="1">
                <a:solidFill>
                  <a:prstClr val="black"/>
                </a:solidFill>
                <a:latin typeface="Consolas"/>
              </a:rPr>
              <a:t>.GetExecutingAssembly</a:t>
            </a:r>
            <a:r>
              <a:rPr lang="en-US" sz="1400" dirty="0">
                <a:solidFill>
                  <a:prstClr val="black"/>
                </a:solidFill>
                <a:latin typeface="Consolas"/>
              </a:rPr>
              <a:t>();</a:t>
            </a:r>
          </a:p>
          <a:p>
            <a:endParaRPr lang="ru-RU" sz="1400" dirty="0">
              <a:solidFill>
                <a:prstClr val="black"/>
              </a:solidFill>
              <a:latin typeface="Consolas"/>
            </a:endParaRPr>
          </a:p>
          <a:p>
            <a:r>
              <a:rPr lang="en-US" sz="1400" dirty="0">
                <a:solidFill>
                  <a:prstClr val="black"/>
                </a:solidFill>
                <a:latin typeface="Consolas"/>
              </a:rPr>
              <a:t>    </a:t>
            </a:r>
            <a:r>
              <a:rPr lang="en-US" sz="1400" dirty="0">
                <a:solidFill>
                  <a:srgbClr val="008000"/>
                </a:solidFill>
                <a:latin typeface="Consolas"/>
              </a:rPr>
              <a:t>// Assembly. </a:t>
            </a:r>
            <a:r>
              <a:rPr lang="en-US" sz="1400" dirty="0" err="1">
                <a:solidFill>
                  <a:srgbClr val="008000"/>
                </a:solidFill>
                <a:latin typeface="Consolas"/>
              </a:rPr>
              <a:t>EscapedCodeBase</a:t>
            </a:r>
            <a:r>
              <a:rPr lang="en-US" sz="1400" dirty="0">
                <a:solidFill>
                  <a:srgbClr val="008000"/>
                </a:solidFill>
                <a:latin typeface="Consolas"/>
              </a:rPr>
              <a:t> </a:t>
            </a:r>
            <a:r>
              <a:rPr lang="ru-RU" sz="1400" dirty="0">
                <a:solidFill>
                  <a:srgbClr val="008000"/>
                </a:solidFill>
                <a:latin typeface="Consolas"/>
              </a:rPr>
              <a:t>имеет вид </a:t>
            </a:r>
            <a:r>
              <a:rPr lang="en-US" sz="1400" dirty="0">
                <a:solidFill>
                  <a:srgbClr val="008000"/>
                </a:solidFill>
                <a:latin typeface="Consolas"/>
              </a:rPr>
              <a:t>file://c:\SomeFolder\Assembly.dll</a:t>
            </a:r>
            <a:endParaRPr lang="en-US"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Используем свойство </a:t>
            </a:r>
            <a:r>
              <a:rPr lang="ru-RU" sz="1400" dirty="0" err="1">
                <a:solidFill>
                  <a:srgbClr val="008000"/>
                </a:solidFill>
                <a:latin typeface="Consolas"/>
              </a:rPr>
              <a:t>EscapedCodeBase</a:t>
            </a:r>
            <a:r>
              <a:rPr lang="ru-RU" sz="1400" dirty="0">
                <a:solidFill>
                  <a:srgbClr val="008000"/>
                </a:solidFill>
                <a:latin typeface="Consolas"/>
              </a:rPr>
              <a:t> вместо свойства </a:t>
            </a:r>
            <a:r>
              <a:rPr lang="ru-RU" sz="1400" dirty="0" err="1">
                <a:solidFill>
                  <a:srgbClr val="008000"/>
                </a:solidFill>
                <a:latin typeface="Consolas"/>
              </a:rPr>
              <a:t>CodeBase</a:t>
            </a:r>
            <a:r>
              <a:rPr lang="ru-RU" sz="1400" dirty="0">
                <a:solidFill>
                  <a:srgbClr val="008000"/>
                </a:solidFill>
                <a:latin typeface="Consolas"/>
              </a:rPr>
              <a:t> чтобы</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символ # (и подобные ему) был бы представлен как %23 и не приводил</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к исключению в конструкторе </a:t>
            </a:r>
            <a:r>
              <a:rPr lang="ru-RU" sz="1400" dirty="0" err="1">
                <a:solidFill>
                  <a:srgbClr val="008000"/>
                </a:solidFill>
                <a:latin typeface="Consolas"/>
              </a:rPr>
              <a:t>Uri</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Класс </a:t>
            </a:r>
            <a:r>
              <a:rPr lang="ru-RU" sz="1400" dirty="0" err="1">
                <a:solidFill>
                  <a:srgbClr val="008000"/>
                </a:solidFill>
                <a:latin typeface="Consolas"/>
              </a:rPr>
              <a:t>Url</a:t>
            </a:r>
            <a:r>
              <a:rPr lang="ru-RU" sz="1400" dirty="0">
                <a:solidFill>
                  <a:srgbClr val="008000"/>
                </a:solidFill>
                <a:latin typeface="Consolas"/>
              </a:rPr>
              <a:t> позволяет преобразовывать file:// ссылки в локальный путь</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с помощью свойства </a:t>
            </a:r>
            <a:r>
              <a:rPr lang="en-US" sz="1400" dirty="0" err="1">
                <a:solidFill>
                  <a:srgbClr val="008000"/>
                </a:solidFill>
                <a:latin typeface="Consolas"/>
              </a:rPr>
              <a:t>LocalPath</a:t>
            </a:r>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assemblyPath</a:t>
            </a:r>
            <a:r>
              <a:rPr lang="en-US" sz="1400" dirty="0">
                <a:solidFill>
                  <a:prstClr val="black"/>
                </a:solidFill>
                <a:latin typeface="Consolas"/>
              </a:rPr>
              <a:t> = </a:t>
            </a:r>
            <a:r>
              <a:rPr lang="en-US" sz="1400" dirty="0">
                <a:solidFill>
                  <a:srgbClr val="0000FF"/>
                </a:solidFill>
                <a:latin typeface="Consolas"/>
              </a:rPr>
              <a:t>new</a:t>
            </a:r>
            <a:r>
              <a:rPr lang="en-US" sz="1400" dirty="0">
                <a:solidFill>
                  <a:prstClr val="black"/>
                </a:solidFill>
                <a:latin typeface="Consolas"/>
              </a:rPr>
              <a:t> </a:t>
            </a:r>
            <a:r>
              <a:rPr lang="en-US" sz="1400" dirty="0">
                <a:solidFill>
                  <a:srgbClr val="2B91AF"/>
                </a:solidFill>
                <a:latin typeface="Consolas"/>
              </a:rPr>
              <a:t>Uri</a:t>
            </a:r>
            <a:r>
              <a:rPr lang="en-US" sz="1400" dirty="0">
                <a:solidFill>
                  <a:prstClr val="black"/>
                </a:solidFill>
                <a:latin typeface="Consolas"/>
              </a:rPr>
              <a:t>(</a:t>
            </a:r>
            <a:r>
              <a:rPr lang="en-US" sz="1400" dirty="0" err="1">
                <a:solidFill>
                  <a:prstClr val="black"/>
                </a:solidFill>
                <a:latin typeface="Consolas"/>
              </a:rPr>
              <a:t>asm.EscapedCodeBase</a:t>
            </a:r>
            <a:r>
              <a:rPr lang="en-US" sz="1400" dirty="0">
                <a:solidFill>
                  <a:prstClr val="black"/>
                </a:solidFill>
                <a:latin typeface="Consolas"/>
              </a:rPr>
              <a:t>).</a:t>
            </a:r>
            <a:r>
              <a:rPr lang="en-US" sz="1400" dirty="0" err="1">
                <a:solidFill>
                  <a:prstClr val="black"/>
                </a:solidFill>
                <a:latin typeface="Consolas"/>
              </a:rPr>
              <a:t>LocalPath</a:t>
            </a:r>
            <a:r>
              <a:rPr lang="en-US" sz="1400" dirty="0">
                <a:solidFill>
                  <a:prstClr val="black"/>
                </a:solidFill>
                <a:latin typeface="Consolas"/>
              </a:rPr>
              <a:t>;</a:t>
            </a:r>
          </a:p>
          <a:p>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Переменная </a:t>
            </a:r>
            <a:r>
              <a:rPr lang="ru-RU" sz="1400" dirty="0" err="1">
                <a:solidFill>
                  <a:srgbClr val="008000"/>
                </a:solidFill>
                <a:latin typeface="Consolas"/>
              </a:rPr>
              <a:t>assemblyPath</a:t>
            </a:r>
            <a:r>
              <a:rPr lang="ru-RU" sz="1400" dirty="0">
                <a:solidFill>
                  <a:srgbClr val="008000"/>
                </a:solidFill>
                <a:latin typeface="Consolas"/>
              </a:rPr>
              <a:t> содержит полный путь к EXE файлу</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Получаем из него только имя каталога и возвращаем его</a:t>
            </a:r>
            <a:endParaRPr lang="ru-RU"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a:t>
            </a:r>
            <a:r>
              <a:rPr lang="en-US" sz="1400" dirty="0" err="1">
                <a:solidFill>
                  <a:srgbClr val="2B91AF"/>
                </a:solidFill>
                <a:latin typeface="Consolas"/>
              </a:rPr>
              <a:t>Path</a:t>
            </a:r>
            <a:r>
              <a:rPr lang="en-US" sz="1400" dirty="0" err="1">
                <a:solidFill>
                  <a:prstClr val="black"/>
                </a:solidFill>
                <a:latin typeface="Consolas"/>
              </a:rPr>
              <a:t>.GetDirectoryName</a:t>
            </a:r>
            <a:r>
              <a:rPr lang="en-US" sz="1400" dirty="0">
                <a:solidFill>
                  <a:prstClr val="black"/>
                </a:solidFill>
                <a:latin typeface="Consolas"/>
              </a:rPr>
              <a:t>(</a:t>
            </a:r>
            <a:r>
              <a:rPr lang="en-US" sz="1400" dirty="0" err="1">
                <a:solidFill>
                  <a:prstClr val="black"/>
                </a:solidFill>
                <a:latin typeface="Consolas"/>
              </a:rPr>
              <a:t>assemblyPath</a:t>
            </a:r>
            <a:r>
              <a:rPr lang="en-US" sz="1400" dirty="0">
                <a:solidFill>
                  <a:prstClr val="black"/>
                </a:solidFill>
                <a:latin typeface="Consolas"/>
              </a:rPr>
              <a:t>);</a:t>
            </a:r>
          </a:p>
          <a:p>
            <a:r>
              <a:rPr lang="ru-RU" sz="1400" dirty="0" smtClean="0">
                <a:solidFill>
                  <a:prstClr val="black"/>
                </a:solidFill>
                <a:latin typeface="Consolas"/>
              </a:rPr>
              <a:t>}</a:t>
            </a:r>
            <a:endParaRPr lang="ru-RU" sz="1400" dirty="0">
              <a:solidFill>
                <a:prstClr val="black"/>
              </a:solidFill>
              <a:latin typeface="Consolas"/>
            </a:endParaRPr>
          </a:p>
        </p:txBody>
      </p:sp>
    </p:spTree>
    <p:extLst>
      <p:ext uri="{BB962C8B-B14F-4D97-AF65-F5344CB8AC3E}">
        <p14:creationId xmlns:p14="http://schemas.microsoft.com/office/powerpoint/2010/main" val="8752445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Временные файлы</a:t>
            </a:r>
            <a:endParaRPr lang="ru-RU" sz="2400" b="1" dirty="0"/>
          </a:p>
        </p:txBody>
      </p:sp>
      <p:sp>
        <p:nvSpPr>
          <p:cNvPr id="4" name="TextBox 6"/>
          <p:cNvSpPr txBox="1">
            <a:spLocks noChangeArrowheads="1"/>
          </p:cNvSpPr>
          <p:nvPr/>
        </p:nvSpPr>
        <p:spPr bwMode="auto">
          <a:xfrm>
            <a:off x="152400" y="838200"/>
            <a:ext cx="8839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latin typeface="Arial" panose="020B0604020202020204" pitchFamily="34" charset="0"/>
                <a:cs typeface="Arial" panose="020B0604020202020204" pitchFamily="34" charset="0"/>
              </a:rPr>
              <a:t>Используйте расширение </a:t>
            </a:r>
            <a:r>
              <a:rPr lang="en-US" sz="1600" dirty="0" err="1" smtClean="0">
                <a:solidFill>
                  <a:schemeClr val="bg1"/>
                </a:solidFill>
                <a:latin typeface="Arial" panose="020B0604020202020204" pitchFamily="34" charset="0"/>
                <a:cs typeface="Arial" panose="020B0604020202020204" pitchFamily="34" charset="0"/>
              </a:rPr>
              <a:t>tmp</a:t>
            </a:r>
            <a:r>
              <a:rPr lang="en-US" sz="1600" dirty="0" smtClean="0">
                <a:solidFill>
                  <a:schemeClr val="bg1"/>
                </a:solidFill>
                <a:latin typeface="Arial" panose="020B0604020202020204" pitchFamily="34" charset="0"/>
                <a:cs typeface="Arial" panose="020B0604020202020204" pitchFamily="34" charset="0"/>
              </a:rPr>
              <a:t>!</a:t>
            </a:r>
          </a:p>
          <a:p>
            <a:pPr eaLnBrk="1" hangingPunct="1"/>
            <a:endParaRPr lang="ru-RU" sz="1600" dirty="0" smtClean="0">
              <a:solidFill>
                <a:schemeClr val="bg1"/>
              </a:solidFill>
              <a:latin typeface="Arial" panose="020B0604020202020204" pitchFamily="34" charset="0"/>
              <a:cs typeface="Arial" panose="020B0604020202020204" pitchFamily="34" charset="0"/>
            </a:endParaRPr>
          </a:p>
          <a:p>
            <a:pPr eaLnBrk="1" hangingPunct="1"/>
            <a:r>
              <a:rPr lang="en-US" sz="1600" dirty="0" err="1" smtClean="0">
                <a:solidFill>
                  <a:schemeClr val="bg1"/>
                </a:solidFill>
                <a:latin typeface="Arial" panose="020B0604020202020204" pitchFamily="34" charset="0"/>
                <a:cs typeface="Arial" panose="020B0604020202020204" pitchFamily="34" charset="0"/>
              </a:rPr>
              <a:t>Path.GetTempPath</a:t>
            </a:r>
            <a:r>
              <a:rPr lang="en-US" sz="1600" dirty="0" smtClean="0">
                <a:solidFill>
                  <a:schemeClr val="bg1"/>
                </a:solidFill>
                <a:latin typeface="Arial" panose="020B0604020202020204" pitchFamily="34" charset="0"/>
                <a:cs typeface="Arial" panose="020B0604020202020204" pitchFamily="34" charset="0"/>
              </a:rPr>
              <a:t>() – </a:t>
            </a:r>
            <a:r>
              <a:rPr lang="ru-RU" sz="1600" dirty="0" smtClean="0">
                <a:solidFill>
                  <a:schemeClr val="bg1"/>
                </a:solidFill>
                <a:latin typeface="Arial" panose="020B0604020202020204" pitchFamily="34" charset="0"/>
                <a:cs typeface="Arial" panose="020B0604020202020204" pitchFamily="34" charset="0"/>
              </a:rPr>
              <a:t>возвращает путь к временному каталогу текущего пользователя</a:t>
            </a:r>
          </a:p>
          <a:p>
            <a:pPr eaLnBrk="1" hangingPunct="1"/>
            <a:endParaRPr lang="en-US" sz="1600" dirty="0" smtClean="0">
              <a:solidFill>
                <a:schemeClr val="bg1"/>
              </a:solidFill>
              <a:latin typeface="Arial" panose="020B0604020202020204" pitchFamily="34" charset="0"/>
              <a:cs typeface="Arial" panose="020B0604020202020204" pitchFamily="34" charset="0"/>
            </a:endParaRPr>
          </a:p>
          <a:p>
            <a:pPr eaLnBrk="1" hangingPunct="1"/>
            <a:r>
              <a:rPr lang="en-US" sz="1600" dirty="0" err="1" smtClean="0">
                <a:solidFill>
                  <a:schemeClr val="bg1"/>
                </a:solidFill>
                <a:latin typeface="Arial" panose="020B0604020202020204" pitchFamily="34" charset="0"/>
                <a:cs typeface="Arial" panose="020B0604020202020204" pitchFamily="34" charset="0"/>
              </a:rPr>
              <a:t>Path.GetTempFileName</a:t>
            </a:r>
            <a:r>
              <a:rPr lang="en-US" sz="1600" dirty="0" smtClean="0">
                <a:solidFill>
                  <a:schemeClr val="bg1"/>
                </a:solidFill>
                <a:latin typeface="Arial" panose="020B0604020202020204" pitchFamily="34" charset="0"/>
                <a:cs typeface="Arial" panose="020B0604020202020204" pitchFamily="34" charset="0"/>
              </a:rPr>
              <a:t>()</a:t>
            </a:r>
            <a:r>
              <a:rPr lang="ru-RU" sz="1600" dirty="0" smtClean="0">
                <a:solidFill>
                  <a:schemeClr val="bg1"/>
                </a:solidFill>
                <a:latin typeface="Arial" panose="020B0604020202020204" pitchFamily="34" charset="0"/>
                <a:cs typeface="Arial" panose="020B0604020202020204" pitchFamily="34" charset="0"/>
              </a:rPr>
              <a:t> – создает файл нулевой длины с уникальным именем внутри </a:t>
            </a:r>
            <a:r>
              <a:rPr lang="ru-RU" sz="1600" dirty="0">
                <a:solidFill>
                  <a:schemeClr val="bg1"/>
                </a:solidFill>
                <a:latin typeface="Arial" panose="020B0604020202020204" pitchFamily="34" charset="0"/>
                <a:cs typeface="Arial" panose="020B0604020202020204" pitchFamily="34" charset="0"/>
              </a:rPr>
              <a:t>временного каталога текущего </a:t>
            </a:r>
            <a:r>
              <a:rPr lang="ru-RU" sz="1600" dirty="0" smtClean="0">
                <a:solidFill>
                  <a:schemeClr val="bg1"/>
                </a:solidFill>
                <a:latin typeface="Arial" panose="020B0604020202020204" pitchFamily="34" charset="0"/>
                <a:cs typeface="Arial" panose="020B0604020202020204" pitchFamily="34" charset="0"/>
              </a:rPr>
              <a:t>пользователя и возвращает полный путь к нему</a:t>
            </a:r>
            <a:endParaRPr lang="be-BY" sz="1600" dirty="0">
              <a:solidFill>
                <a:schemeClr val="bg1"/>
              </a:solidFill>
              <a:latin typeface="Arial" panose="020B0604020202020204" pitchFamily="34" charset="0"/>
              <a:cs typeface="Arial" panose="020B0604020202020204" pitchFamily="34" charset="0"/>
            </a:endParaRPr>
          </a:p>
        </p:txBody>
      </p:sp>
      <p:sp>
        <p:nvSpPr>
          <p:cNvPr id="5" name="Прямоугольник 6"/>
          <p:cNvSpPr>
            <a:spLocks noChangeArrowheads="1"/>
          </p:cNvSpPr>
          <p:nvPr/>
        </p:nvSpPr>
        <p:spPr bwMode="auto">
          <a:xfrm>
            <a:off x="395536" y="2780928"/>
            <a:ext cx="83529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«Текущий» каталог.</a:t>
            </a:r>
            <a:endParaRPr lang="ru-RU" sz="2400" b="1" dirty="0"/>
          </a:p>
        </p:txBody>
      </p:sp>
      <p:sp>
        <p:nvSpPr>
          <p:cNvPr id="6" name="TextBox 6"/>
          <p:cNvSpPr txBox="1">
            <a:spLocks noChangeArrowheads="1"/>
          </p:cNvSpPr>
          <p:nvPr/>
        </p:nvSpPr>
        <p:spPr bwMode="auto">
          <a:xfrm>
            <a:off x="152400" y="3314899"/>
            <a:ext cx="88392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latin typeface="Arial" panose="020B0604020202020204" pitchFamily="34" charset="0"/>
                <a:cs typeface="Arial" panose="020B0604020202020204" pitchFamily="34" charset="0"/>
              </a:rPr>
              <a:t>Не полагайтесь на </a:t>
            </a:r>
            <a:r>
              <a:rPr lang="ru-RU" sz="1600" dirty="0">
                <a:solidFill>
                  <a:schemeClr val="bg1"/>
                </a:solidFill>
                <a:latin typeface="Arial" panose="020B0604020202020204" pitchFamily="34" charset="0"/>
                <a:cs typeface="Arial" panose="020B0604020202020204" pitchFamily="34" charset="0"/>
              </a:rPr>
              <a:t>свойство </a:t>
            </a:r>
            <a:r>
              <a:rPr lang="en-US" sz="1600" dirty="0" err="1" smtClean="0">
                <a:solidFill>
                  <a:schemeClr val="bg1"/>
                </a:solidFill>
                <a:latin typeface="Arial" panose="020B0604020202020204" pitchFamily="34" charset="0"/>
                <a:cs typeface="Arial" panose="020B0604020202020204" pitchFamily="34" charset="0"/>
              </a:rPr>
              <a:t>Environment.CurrentDirectory</a:t>
            </a:r>
            <a:r>
              <a:rPr lang="en-US" sz="1600" dirty="0" smtClean="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и метод </a:t>
            </a:r>
            <a:r>
              <a:rPr lang="en-US" sz="1600" dirty="0" err="1">
                <a:solidFill>
                  <a:schemeClr val="bg1"/>
                </a:solidFill>
                <a:latin typeface="Arial" panose="020B0604020202020204" pitchFamily="34" charset="0"/>
                <a:cs typeface="Arial" panose="020B0604020202020204" pitchFamily="34" charset="0"/>
              </a:rPr>
              <a:t>Directory.SetCurrentDirectory</a:t>
            </a:r>
            <a:r>
              <a:rPr lang="en-US" sz="1600" dirty="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т.к. </a:t>
            </a:r>
            <a:r>
              <a:rPr lang="ru-RU" sz="1600" dirty="0">
                <a:solidFill>
                  <a:schemeClr val="bg1"/>
                </a:solidFill>
                <a:latin typeface="Arial" panose="020B0604020202020204" pitchFamily="34" charset="0"/>
                <a:cs typeface="Arial" panose="020B0604020202020204" pitchFamily="34" charset="0"/>
              </a:rPr>
              <a:t>и</a:t>
            </a:r>
            <a:r>
              <a:rPr lang="ru-RU" sz="1600" dirty="0" smtClean="0">
                <a:solidFill>
                  <a:schemeClr val="bg1"/>
                </a:solidFill>
                <a:latin typeface="Arial" panose="020B0604020202020204" pitchFamily="34" charset="0"/>
                <a:cs typeface="Arial" panose="020B0604020202020204" pitchFamily="34" charset="0"/>
              </a:rPr>
              <a:t>х значение зависит от внешней среды откуда запущена программа.</a:t>
            </a:r>
            <a:r>
              <a:rPr lang="en-US" sz="1600" dirty="0" smtClean="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Например, «текущий каталог» может быть разным в следующих ситуациях:</a:t>
            </a: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приложения через ярлык с измененным «рабочим каталогом»</a:t>
            </a: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использовании </a:t>
            </a:r>
            <a:r>
              <a:rPr lang="en-US" sz="1600" dirty="0" err="1" smtClean="0">
                <a:solidFill>
                  <a:schemeClr val="bg1"/>
                </a:solidFill>
                <a:latin typeface="Arial" panose="020B0604020202020204" pitchFamily="34" charset="0"/>
                <a:cs typeface="Arial" panose="020B0604020202020204" pitchFamily="34" charset="0"/>
              </a:rPr>
              <a:t>OpenFileDialog</a:t>
            </a:r>
            <a:r>
              <a:rPr lang="en-US" sz="1600" dirty="0" smtClean="0">
                <a:solidFill>
                  <a:schemeClr val="bg1"/>
                </a:solidFill>
                <a:latin typeface="Arial" panose="020B0604020202020204" pitchFamily="34" charset="0"/>
                <a:cs typeface="Arial" panose="020B0604020202020204" pitchFamily="34" charset="0"/>
              </a:rPr>
              <a:t>/</a:t>
            </a:r>
            <a:r>
              <a:rPr lang="en-US" sz="1600" dirty="0" err="1" smtClean="0">
                <a:solidFill>
                  <a:schemeClr val="bg1"/>
                </a:solidFill>
                <a:latin typeface="Arial" panose="020B0604020202020204" pitchFamily="34" charset="0"/>
                <a:cs typeface="Arial" panose="020B0604020202020204" pitchFamily="34" charset="0"/>
              </a:rPr>
              <a:t>SaveFileDialog</a:t>
            </a:r>
            <a:endParaRPr lang="en-US" sz="1600" dirty="0" smtClean="0">
              <a:solidFill>
                <a:schemeClr val="bg1"/>
              </a:solidFill>
              <a:latin typeface="Arial" panose="020B0604020202020204" pitchFamily="34" charset="0"/>
              <a:cs typeface="Arial" panose="020B0604020202020204" pitchFamily="34" charset="0"/>
            </a:endParaRP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приложения из под планировщика </a:t>
            </a:r>
            <a:r>
              <a:rPr lang="en-US" sz="1600" dirty="0" smtClean="0">
                <a:solidFill>
                  <a:schemeClr val="bg1"/>
                </a:solidFill>
                <a:latin typeface="Arial" panose="020B0604020202020204" pitchFamily="34" charset="0"/>
                <a:cs typeface="Arial" panose="020B0604020202020204" pitchFamily="34" charset="0"/>
              </a:rPr>
              <a:t>Windows </a:t>
            </a:r>
            <a:r>
              <a:rPr lang="ru-RU" sz="1600" dirty="0" smtClean="0">
                <a:solidFill>
                  <a:schemeClr val="bg1"/>
                </a:solidFill>
                <a:latin typeface="Arial" panose="020B0604020202020204" pitchFamily="34" charset="0"/>
                <a:cs typeface="Arial" panose="020B0604020202020204" pitchFamily="34" charset="0"/>
              </a:rPr>
              <a:t>(</a:t>
            </a:r>
            <a:r>
              <a:rPr lang="en-US" sz="1600" dirty="0" smtClean="0">
                <a:solidFill>
                  <a:schemeClr val="bg1"/>
                </a:solidFill>
                <a:latin typeface="Arial" panose="020B0604020202020204" pitchFamily="34" charset="0"/>
                <a:cs typeface="Arial" panose="020B0604020202020204" pitchFamily="34" charset="0"/>
              </a:rPr>
              <a:t>Windows Scheduler) </a:t>
            </a:r>
            <a:r>
              <a:rPr lang="ru-RU" sz="1600" dirty="0" smtClean="0">
                <a:solidFill>
                  <a:schemeClr val="bg1"/>
                </a:solidFill>
                <a:latin typeface="Arial" panose="020B0604020202020204" pitchFamily="34" charset="0"/>
                <a:cs typeface="Arial" panose="020B0604020202020204" pitchFamily="34" charset="0"/>
              </a:rPr>
              <a:t>или с помощью команды </a:t>
            </a:r>
            <a:r>
              <a:rPr lang="en-US" sz="1600" dirty="0" err="1" smtClean="0">
                <a:solidFill>
                  <a:schemeClr val="bg1"/>
                </a:solidFill>
                <a:latin typeface="Arial" panose="020B0604020202020204" pitchFamily="34" charset="0"/>
                <a:cs typeface="Arial" panose="020B0604020202020204" pitchFamily="34" charset="0"/>
              </a:rPr>
              <a:t>runas</a:t>
            </a:r>
            <a:endParaRPr lang="en-US" sz="1600" dirty="0" smtClean="0">
              <a:solidFill>
                <a:schemeClr val="bg1"/>
              </a:solidFill>
              <a:latin typeface="Arial" panose="020B0604020202020204" pitchFamily="34" charset="0"/>
              <a:cs typeface="Arial" panose="020B0604020202020204" pitchFamily="34" charset="0"/>
            </a:endParaRP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из другого приложения использующего </a:t>
            </a:r>
            <a:r>
              <a:rPr lang="en-US" sz="1600" dirty="0" err="1" smtClean="0">
                <a:solidFill>
                  <a:schemeClr val="bg1"/>
                </a:solidFill>
                <a:latin typeface="Arial" panose="020B0604020202020204" pitchFamily="34" charset="0"/>
                <a:cs typeface="Arial" panose="020B0604020202020204" pitchFamily="34" charset="0"/>
              </a:rPr>
              <a:t>ProcessStartInfo.WorkingDirectory</a:t>
            </a:r>
            <a:endParaRPr lang="ru-RU" sz="1600" dirty="0">
              <a:solidFill>
                <a:schemeClr val="bg1"/>
              </a:solidFill>
              <a:latin typeface="Arial" panose="020B0604020202020204" pitchFamily="34" charset="0"/>
              <a:cs typeface="Arial" panose="020B0604020202020204" pitchFamily="34" charset="0"/>
            </a:endParaRPr>
          </a:p>
          <a:p>
            <a:pPr eaLnBrk="1" hangingPunct="1"/>
            <a:endParaRPr lang="ru-RU" sz="1600" dirty="0">
              <a:solidFill>
                <a:schemeClr val="bg1"/>
              </a:solidFill>
              <a:latin typeface="Arial" panose="020B0604020202020204" pitchFamily="34" charset="0"/>
              <a:cs typeface="Arial" panose="020B0604020202020204" pitchFamily="34" charset="0"/>
            </a:endParaRPr>
          </a:p>
          <a:p>
            <a:pPr eaLnBrk="1" hangingPunct="1"/>
            <a:r>
              <a:rPr lang="ru-RU" sz="1600" dirty="0" smtClean="0">
                <a:solidFill>
                  <a:schemeClr val="bg1"/>
                </a:solidFill>
                <a:latin typeface="Arial" panose="020B0604020202020204" pitchFamily="34" charset="0"/>
                <a:cs typeface="Arial" panose="020B0604020202020204" pitchFamily="34" charset="0"/>
              </a:rPr>
              <a:t>Вместо этого используйте полные пути собранные с помощью методов из класса </a:t>
            </a:r>
            <a:r>
              <a:rPr lang="en-US" sz="1600" dirty="0" err="1" smtClean="0">
                <a:solidFill>
                  <a:schemeClr val="bg1"/>
                </a:solidFill>
                <a:latin typeface="Arial" panose="020B0604020202020204" pitchFamily="34" charset="0"/>
                <a:cs typeface="Arial" panose="020B0604020202020204" pitchFamily="34" charset="0"/>
              </a:rPr>
              <a:t>Systen.IO.Path</a:t>
            </a:r>
            <a:endParaRPr lang="be-BY"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40002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2595563" y="0"/>
            <a:ext cx="3368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smtClean="0"/>
              <a:t>Правила хорошего тона</a:t>
            </a:r>
            <a:endParaRPr lang="ru-RU" sz="2400" b="1" dirty="0"/>
          </a:p>
        </p:txBody>
      </p:sp>
      <p:sp>
        <p:nvSpPr>
          <p:cNvPr id="2" name="TextBox 1"/>
          <p:cNvSpPr txBox="1"/>
          <p:nvPr/>
        </p:nvSpPr>
        <p:spPr>
          <a:xfrm>
            <a:off x="323528" y="1124744"/>
            <a:ext cx="8496944" cy="2308324"/>
          </a:xfrm>
          <a:prstGeom prst="rect">
            <a:avLst/>
          </a:prstGeom>
          <a:noFill/>
        </p:spPr>
        <p:txBody>
          <a:bodyPr wrap="square" rtlCol="0">
            <a:spAutoFit/>
          </a:bodyPr>
          <a:lstStyle/>
          <a:p>
            <a:r>
              <a:rPr lang="en-US" dirty="0" smtClean="0"/>
              <a:t>Windows – </a:t>
            </a:r>
            <a:r>
              <a:rPr lang="ru-RU" dirty="0" smtClean="0"/>
              <a:t>многозадачная, многопользовательская, сетевая ОС и программы должны это учитывать.</a:t>
            </a:r>
          </a:p>
          <a:p>
            <a:endParaRPr lang="ru-RU" dirty="0"/>
          </a:p>
          <a:p>
            <a:r>
              <a:rPr lang="ru-RU" dirty="0" smtClean="0"/>
              <a:t>Реестр </a:t>
            </a:r>
            <a:r>
              <a:rPr lang="en-US" dirty="0" smtClean="0"/>
              <a:t>(registry) – HKLM, HKCU</a:t>
            </a:r>
          </a:p>
          <a:p>
            <a:endParaRPr lang="en-US" dirty="0"/>
          </a:p>
          <a:p>
            <a:r>
              <a:rPr lang="ru-RU" dirty="0" smtClean="0"/>
              <a:t>Профили пользователя. Роуминг </a:t>
            </a:r>
            <a:r>
              <a:rPr lang="en-US" dirty="0" smtClean="0"/>
              <a:t>(roaming) </a:t>
            </a:r>
            <a:r>
              <a:rPr lang="ru-RU" dirty="0" smtClean="0"/>
              <a:t>профиля</a:t>
            </a:r>
          </a:p>
          <a:p>
            <a:endParaRPr lang="ru-RU" dirty="0"/>
          </a:p>
          <a:p>
            <a:r>
              <a:rPr lang="en-US" dirty="0" smtClean="0"/>
              <a:t>%Program Files% </a:t>
            </a:r>
            <a:r>
              <a:rPr lang="ru-RU" dirty="0" smtClean="0"/>
              <a:t>- только для чтения!</a:t>
            </a:r>
            <a:endParaRPr lang="en-US" dirty="0"/>
          </a:p>
        </p:txBody>
      </p:sp>
    </p:spTree>
    <p:extLst>
      <p:ext uri="{BB962C8B-B14F-4D97-AF65-F5344CB8AC3E}">
        <p14:creationId xmlns:p14="http://schemas.microsoft.com/office/powerpoint/2010/main" val="243490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Прямоугольник 2"/>
          <p:cNvSpPr>
            <a:spLocks noChangeArrowheads="1"/>
          </p:cNvSpPr>
          <p:nvPr/>
        </p:nvSpPr>
        <p:spPr bwMode="auto">
          <a:xfrm>
            <a:off x="3048000" y="0"/>
            <a:ext cx="3090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файлами.</a:t>
            </a:r>
          </a:p>
        </p:txBody>
      </p:sp>
      <p:sp>
        <p:nvSpPr>
          <p:cNvPr id="8195" name="TextBox 6"/>
          <p:cNvSpPr txBox="1">
            <a:spLocks noChangeArrowheads="1"/>
          </p:cNvSpPr>
          <p:nvPr/>
        </p:nvSpPr>
        <p:spPr bwMode="auto">
          <a:xfrm>
            <a:off x="152400" y="457200"/>
            <a:ext cx="883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dirty="0">
                <a:solidFill>
                  <a:schemeClr val="bg1"/>
                </a:solidFill>
                <a:latin typeface="Courier New" pitchFamily="49" charset="0"/>
                <a:cs typeface="Courier New" pitchFamily="49" charset="0"/>
              </a:rPr>
              <a:t>File </a:t>
            </a:r>
            <a:r>
              <a:rPr lang="ru-RU" sz="1600" dirty="0">
                <a:solidFill>
                  <a:schemeClr val="bg1"/>
                </a:solidFill>
              </a:rPr>
              <a:t>и</a:t>
            </a:r>
            <a:r>
              <a:rPr lang="en-US" sz="1600" dirty="0">
                <a:solidFill>
                  <a:schemeClr val="bg1"/>
                </a:solidFill>
              </a:rPr>
              <a:t> </a:t>
            </a:r>
            <a:r>
              <a:rPr lang="en-US" sz="1600" dirty="0">
                <a:solidFill>
                  <a:schemeClr val="bg1"/>
                </a:solidFill>
                <a:latin typeface="Courier New" pitchFamily="49" charset="0"/>
                <a:ea typeface="Calibri" pitchFamily="34" charset="0"/>
                <a:cs typeface="Courier New" pitchFamily="49" charset="0"/>
              </a:rPr>
              <a:t>File</a:t>
            </a:r>
            <a:r>
              <a:rPr lang="be-BY" sz="1600" dirty="0">
                <a:solidFill>
                  <a:schemeClr val="bg1"/>
                </a:solidFill>
                <a:latin typeface="Courier New" pitchFamily="49" charset="0"/>
                <a:ea typeface="Calibri" pitchFamily="34" charset="0"/>
                <a:cs typeface="Courier New" pitchFamily="49" charset="0"/>
              </a:rPr>
              <a:t>Info</a:t>
            </a:r>
            <a:r>
              <a:rPr lang="ru-RU" sz="1600" dirty="0">
                <a:solidFill>
                  <a:schemeClr val="bg1"/>
                </a:solidFill>
              </a:rPr>
              <a:t>.</a:t>
            </a:r>
            <a:endParaRPr lang="be-BY" sz="1600" dirty="0">
              <a:solidFill>
                <a:schemeClr val="bg1"/>
              </a:solidFill>
              <a:latin typeface="Courier New" pitchFamily="49" charset="0"/>
              <a:cs typeface="Calibri" pitchFamily="34" charset="0"/>
            </a:endParaRPr>
          </a:p>
        </p:txBody>
      </p:sp>
      <p:sp>
        <p:nvSpPr>
          <p:cNvPr id="8196" name="TextBox 6"/>
          <p:cNvSpPr txBox="1">
            <a:spLocks noChangeArrowheads="1"/>
          </p:cNvSpPr>
          <p:nvPr/>
        </p:nvSpPr>
        <p:spPr bwMode="auto">
          <a:xfrm>
            <a:off x="152400" y="838200"/>
            <a:ext cx="8991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Данные классы позволяют производить операции с файлами. Класс </a:t>
            </a:r>
            <a:r>
              <a:rPr lang="en-US" sz="1600" dirty="0"/>
              <a:t>File </a:t>
            </a:r>
            <a:r>
              <a:rPr lang="ru-RU" sz="1600" dirty="0"/>
              <a:t>- </a:t>
            </a:r>
            <a:r>
              <a:rPr lang="ru-RU" sz="1600" dirty="0" smtClean="0"/>
              <a:t>статический. </a:t>
            </a:r>
            <a:r>
              <a:rPr lang="ru-RU" sz="1600" dirty="0"/>
              <a:t>Помимо просмотра информации о файле и операций с удалением \ перемещением, в данных классах предусмотрены различные методы для открытия файлов.</a:t>
            </a:r>
          </a:p>
          <a:p>
            <a:pPr eaLnBrk="1" hangingPunct="1"/>
            <a:endParaRPr lang="ru-RU" sz="1600" dirty="0">
              <a:solidFill>
                <a:srgbClr val="008080"/>
              </a:solidFill>
              <a:latin typeface="Courier New" pitchFamily="49" charset="0"/>
              <a:ea typeface="Calibri" pitchFamily="34" charset="0"/>
              <a:cs typeface="Courier New" pitchFamily="49" charset="0"/>
            </a:endParaRPr>
          </a:p>
          <a:p>
            <a:pPr eaLnBrk="1" hangingPunct="1"/>
            <a:r>
              <a:rPr lang="ru-RU" sz="1600" dirty="0">
                <a:solidFill>
                  <a:srgbClr val="008080"/>
                </a:solidFill>
                <a:latin typeface="Courier New" pitchFamily="49" charset="0"/>
                <a:ea typeface="Calibri" pitchFamily="34" charset="0"/>
                <a:cs typeface="Courier New" pitchFamily="49" charset="0"/>
              </a:rPr>
              <a:t>	</a:t>
            </a:r>
            <a:r>
              <a:rPr lang="ru-RU" sz="1600" dirty="0">
                <a:ea typeface="Calibri" pitchFamily="34" charset="0"/>
                <a:cs typeface="Arial" charset="0"/>
              </a:rPr>
              <a:t>Основные методы и свойства класса </a:t>
            </a:r>
            <a:r>
              <a:rPr lang="en-US" sz="1600" dirty="0" err="1">
                <a:solidFill>
                  <a:srgbClr val="008080"/>
                </a:solidFill>
                <a:latin typeface="Courier New" pitchFamily="49" charset="0"/>
                <a:ea typeface="Calibri" pitchFamily="34" charset="0"/>
                <a:cs typeface="Courier New" pitchFamily="49" charset="0"/>
              </a:rPr>
              <a:t>FileInfo</a:t>
            </a:r>
            <a:r>
              <a:rPr lang="ru-RU" sz="1600" dirty="0"/>
              <a:t>.</a:t>
            </a:r>
            <a:endParaRPr lang="be-BY" sz="1600" dirty="0">
              <a:solidFill>
                <a:srgbClr val="008080"/>
              </a:solidFill>
              <a:latin typeface="Courier New" pitchFamily="49" charset="0"/>
              <a:cs typeface="Calibri" pitchFamily="34" charset="0"/>
            </a:endParaRPr>
          </a:p>
        </p:txBody>
      </p:sp>
      <p:graphicFrame>
        <p:nvGraphicFramePr>
          <p:cNvPr id="7" name="Таблица 6"/>
          <p:cNvGraphicFramePr>
            <a:graphicFrameLocks noGrp="1"/>
          </p:cNvGraphicFramePr>
          <p:nvPr>
            <p:extLst>
              <p:ext uri="{D42A27DB-BD31-4B8C-83A1-F6EECF244321}">
                <p14:modId xmlns:p14="http://schemas.microsoft.com/office/powerpoint/2010/main" val="3590279382"/>
              </p:ext>
            </p:extLst>
          </p:nvPr>
        </p:nvGraphicFramePr>
        <p:xfrm>
          <a:off x="304800" y="2179638"/>
          <a:ext cx="8686800" cy="4221168"/>
        </p:xfrm>
        <a:graphic>
          <a:graphicData uri="http://schemas.openxmlformats.org/drawingml/2006/table">
            <a:tbl>
              <a:tblPr firstRow="1" bandRow="1">
                <a:tableStyleId>{6E25E649-3F16-4E02-A733-19D2CDBF48F0}</a:tableStyleId>
              </a:tblPr>
              <a:tblGrid>
                <a:gridCol w="1600200"/>
                <a:gridCol w="7086600"/>
              </a:tblGrid>
              <a:tr h="248304">
                <a:tc>
                  <a:txBody>
                    <a:bodyPr/>
                    <a:lstStyle/>
                    <a:p>
                      <a:pPr algn="l">
                        <a:spcAft>
                          <a:spcPts val="0"/>
                        </a:spcAft>
                      </a:pPr>
                      <a:r>
                        <a:rPr lang="ru-RU" sz="1400" dirty="0">
                          <a:solidFill>
                            <a:schemeClr val="accent1">
                              <a:lumMod val="75000"/>
                            </a:schemeClr>
                          </a:solidFill>
                        </a:rPr>
                        <a:t>Имя элемента</a:t>
                      </a:r>
                      <a:endParaRPr lang="be-BY" sz="1400" b="1" dirty="0">
                        <a:solidFill>
                          <a:schemeClr val="accent1">
                            <a:lumMod val="75000"/>
                          </a:schemeClr>
                        </a:solidFill>
                        <a:latin typeface="Times New Roman"/>
                        <a:ea typeface="Times New Roman"/>
                      </a:endParaRPr>
                    </a:p>
                  </a:txBody>
                  <a:tcPr marL="68580" marR="68580" marT="0" marB="0" anchor="ctr"/>
                </a:tc>
                <a:tc>
                  <a:txBody>
                    <a:bodyPr/>
                    <a:lstStyle/>
                    <a:p>
                      <a:pPr algn="ctr">
                        <a:spcAft>
                          <a:spcPts val="0"/>
                        </a:spcAft>
                      </a:pPr>
                      <a:r>
                        <a:rPr lang="ru-RU" sz="1400" dirty="0">
                          <a:solidFill>
                            <a:schemeClr val="accent1">
                              <a:lumMod val="75000"/>
                            </a:schemeClr>
                          </a:solidFill>
                        </a:rPr>
                        <a:t>Описание</a:t>
                      </a:r>
                      <a:endParaRPr lang="be-BY" sz="1400" b="1" dirty="0">
                        <a:solidFill>
                          <a:schemeClr val="accent1">
                            <a:lumMod val="75000"/>
                          </a:schemeClr>
                        </a:solidFill>
                        <a:latin typeface="Times New Roman"/>
                        <a:ea typeface="Times New Roman"/>
                      </a:endParaRPr>
                    </a:p>
                  </a:txBody>
                  <a:tcPr marL="68580" marR="68580" marT="0" marB="0" anchor="ctr"/>
                </a:tc>
              </a:tr>
              <a:tr h="248304">
                <a:tc>
                  <a:txBody>
                    <a:bodyPr/>
                    <a:lstStyle/>
                    <a:p>
                      <a:pPr algn="just">
                        <a:spcAft>
                          <a:spcPts val="0"/>
                        </a:spcAft>
                      </a:pPr>
                      <a:r>
                        <a:rPr lang="en-US" sz="1400" dirty="0" err="1">
                          <a:solidFill>
                            <a:schemeClr val="accent1">
                              <a:lumMod val="75000"/>
                            </a:schemeClr>
                          </a:solidFill>
                        </a:rPr>
                        <a:t>AppendText</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Создает объект </a:t>
                      </a:r>
                      <a:r>
                        <a:rPr lang="ru-RU" sz="1400" dirty="0" err="1">
                          <a:solidFill>
                            <a:schemeClr val="accent1">
                              <a:lumMod val="75000"/>
                            </a:schemeClr>
                          </a:solidFill>
                        </a:rPr>
                        <a:t>StreamWriter</a:t>
                      </a:r>
                      <a:r>
                        <a:rPr lang="ru-RU" sz="1400" dirty="0">
                          <a:solidFill>
                            <a:schemeClr val="accent1">
                              <a:lumMod val="75000"/>
                            </a:schemeClr>
                          </a:solidFill>
                        </a:rPr>
                        <a:t> для добавления текста к файлу</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dirty="0" err="1">
                          <a:solidFill>
                            <a:schemeClr val="accent1">
                              <a:lumMod val="75000"/>
                            </a:schemeClr>
                          </a:solidFill>
                        </a:rPr>
                        <a:t>CopyTo</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Копирует существующий файл в новый файл</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Create()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файл и возвращает объект FileStream для работы</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dirty="0" err="1">
                          <a:solidFill>
                            <a:schemeClr val="accent1">
                              <a:lumMod val="75000"/>
                            </a:schemeClr>
                          </a:solidFill>
                        </a:rPr>
                        <a:t>CreateText</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StreamWriter для записи текста в новый файл</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Decrypt</a:t>
                      </a:r>
                      <a:r>
                        <a:rPr lang="ru-RU" sz="1400">
                          <a:solidFill>
                            <a:schemeClr val="accent1">
                              <a:lumMod val="75000"/>
                            </a:schemeClr>
                          </a:solidFill>
                        </a:rPr>
                        <a: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Дешифрует файл зашифрованный методом </a:t>
                      </a:r>
                      <a:r>
                        <a:rPr lang="en-US" sz="1400" dirty="0">
                          <a:solidFill>
                            <a:schemeClr val="accent1">
                              <a:lumMod val="75000"/>
                            </a:schemeClr>
                          </a:solidFill>
                        </a:rPr>
                        <a:t>Encrypt</a:t>
                      </a:r>
                      <a:r>
                        <a:rPr lang="ru-RU"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Directory</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каталог файла</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DirectoryName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полный путь к файлу</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Encrypt</a:t>
                      </a:r>
                      <a:r>
                        <a:rPr lang="ru-RU" sz="1400">
                          <a:solidFill>
                            <a:schemeClr val="accent1">
                              <a:lumMod val="75000"/>
                            </a:schemeClr>
                          </a:solidFill>
                        </a:rPr>
                        <a: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Шифрует файл с учётом данных текущего пользователя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IsReadOnly</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Булево свойство; является ли файл файлом только для чтения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ru-RU" sz="1400">
                          <a:solidFill>
                            <a:schemeClr val="accent1">
                              <a:lumMod val="75000"/>
                            </a:schemeClr>
                          </a:solidFill>
                        </a:rPr>
                        <a:t>L</a:t>
                      </a:r>
                      <a:r>
                        <a:rPr lang="en-US" sz="1400">
                          <a:solidFill>
                            <a:schemeClr val="accent1">
                              <a:lumMod val="75000"/>
                            </a:schemeClr>
                          </a:solidFill>
                        </a:rPr>
                        <a:t>ength</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размер файла в байтах</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MoveTo()</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Перемещает файл (возможно, с переименованием)</a:t>
                      </a:r>
                      <a:endParaRPr lang="be-BY" sz="1400">
                        <a:solidFill>
                          <a:schemeClr val="accent1">
                            <a:lumMod val="75000"/>
                          </a:schemeClr>
                        </a:solidFill>
                        <a:latin typeface="Times New Roman"/>
                        <a:ea typeface="Times New Roman"/>
                      </a:endParaRPr>
                    </a:p>
                  </a:txBody>
                  <a:tcPr marL="68580" marR="68580" marT="0" marB="0"/>
                </a:tc>
              </a:tr>
              <a:tr h="496608">
                <a:tc>
                  <a:txBody>
                    <a:bodyPr/>
                    <a:lstStyle/>
                    <a:p>
                      <a:pPr algn="just">
                        <a:spcAft>
                          <a:spcPts val="0"/>
                        </a:spcAft>
                      </a:pPr>
                      <a:r>
                        <a:rPr lang="en-US" sz="1400">
                          <a:solidFill>
                            <a:schemeClr val="accent1">
                              <a:lumMod val="75000"/>
                            </a:schemeClr>
                          </a:solidFill>
                        </a:rPr>
                        <a:t>Open()</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Открывает файл с указанными правами доступа на чтение, запись или совместное использование</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OpenRead()</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FileStream, доступный только для чтения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OpenText()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StreamReader для чтения информации из существующего текстового файла</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OpenWrite()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Создает объект </a:t>
                      </a:r>
                      <a:r>
                        <a:rPr lang="ru-RU" sz="1400" dirty="0" err="1">
                          <a:solidFill>
                            <a:schemeClr val="accent1">
                              <a:lumMod val="75000"/>
                            </a:schemeClr>
                          </a:solidFill>
                        </a:rPr>
                        <a:t>FileStream</a:t>
                      </a:r>
                      <a:r>
                        <a:rPr lang="ru-RU" sz="1400" dirty="0">
                          <a:solidFill>
                            <a:schemeClr val="accent1">
                              <a:lumMod val="75000"/>
                            </a:schemeClr>
                          </a:solidFill>
                        </a:rPr>
                        <a:t>, доступный для чтения и записи</a:t>
                      </a:r>
                      <a:endParaRPr lang="be-BY" sz="1400" dirty="0">
                        <a:solidFill>
                          <a:schemeClr val="accent1">
                            <a:lumMod val="75000"/>
                          </a:schemeClr>
                        </a:solidFill>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1045448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ru-RU" sz="2800" dirty="0" smtClean="0"/>
              <a:t>Класс </a:t>
            </a:r>
            <a:r>
              <a:rPr lang="en-US" sz="2800" dirty="0" smtClean="0"/>
              <a:t>File. </a:t>
            </a:r>
            <a:r>
              <a:rPr lang="ru-RU" sz="2800" dirty="0" smtClean="0"/>
              <a:t>Быстрое чтение/запись файлов.</a:t>
            </a:r>
            <a:endParaRPr lang="en-US" sz="2800" dirty="0"/>
          </a:p>
        </p:txBody>
      </p:sp>
      <p:sp>
        <p:nvSpPr>
          <p:cNvPr id="3" name="Content Placeholder 2"/>
          <p:cNvSpPr>
            <a:spLocks noGrp="1"/>
          </p:cNvSpPr>
          <p:nvPr>
            <p:ph idx="1"/>
          </p:nvPr>
        </p:nvSpPr>
        <p:spPr>
          <a:xfrm>
            <a:off x="457200" y="1196752"/>
            <a:ext cx="8229600" cy="748679"/>
          </a:xfrm>
        </p:spPr>
        <p:txBody>
          <a:bodyPr>
            <a:normAutofit/>
          </a:bodyPr>
          <a:lstStyle/>
          <a:p>
            <a:pPr marL="0" indent="0">
              <a:buNone/>
            </a:pPr>
            <a:r>
              <a:rPr lang="ru-RU" sz="1600" dirty="0" smtClean="0"/>
              <a:t>Класс </a:t>
            </a:r>
            <a:r>
              <a:rPr lang="en-US" sz="1600" dirty="0" smtClean="0"/>
              <a:t>File </a:t>
            </a:r>
            <a:r>
              <a:rPr lang="ru-RU" sz="1600" dirty="0" smtClean="0"/>
              <a:t>содержит ряд статических методов позволяющих прочитать все данные из файла или записать их в него с помощью одного вызова.</a:t>
            </a:r>
          </a:p>
          <a:p>
            <a:pPr marL="0" indent="0">
              <a:buNone/>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878610965"/>
              </p:ext>
            </p:extLst>
          </p:nvPr>
        </p:nvGraphicFramePr>
        <p:xfrm>
          <a:off x="492224" y="1940807"/>
          <a:ext cx="8184232" cy="4297680"/>
        </p:xfrm>
        <a:graphic>
          <a:graphicData uri="http://schemas.openxmlformats.org/drawingml/2006/table">
            <a:tbl>
              <a:tblPr firstRow="1" bandRow="1">
                <a:tableStyleId>{073A0DAA-6AF3-43AB-8588-CEC1D06C72B9}</a:tableStyleId>
              </a:tblPr>
              <a:tblGrid>
                <a:gridCol w="4367808"/>
                <a:gridCol w="3816424"/>
              </a:tblGrid>
              <a:tr h="259433">
                <a:tc gridSpan="2">
                  <a:txBody>
                    <a:bodyPr/>
                    <a:lstStyle/>
                    <a:p>
                      <a:r>
                        <a:rPr lang="ru-RU" sz="1200" dirty="0" smtClean="0">
                          <a:solidFill>
                            <a:schemeClr val="bg1"/>
                          </a:solidFill>
                        </a:rPr>
                        <a:t>Бинарные</a:t>
                      </a:r>
                      <a:r>
                        <a:rPr lang="ru-RU" sz="1200" baseline="0" dirty="0" smtClean="0">
                          <a:solidFill>
                            <a:schemeClr val="bg1"/>
                          </a:solidFill>
                        </a:rPr>
                        <a:t> данные</a:t>
                      </a:r>
                      <a:endParaRPr lang="en-US" sz="1200"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143332">
                <a:tc>
                  <a:txBody>
                    <a:bodyPr/>
                    <a:lstStyle/>
                    <a:p>
                      <a:r>
                        <a:rPr lang="en-US" sz="1200" dirty="0" smtClean="0">
                          <a:solidFill>
                            <a:schemeClr val="accent1"/>
                          </a:solidFill>
                        </a:rPr>
                        <a:t>byte[] </a:t>
                      </a:r>
                      <a:r>
                        <a:rPr lang="en-US" sz="1200" dirty="0" err="1" smtClean="0">
                          <a:solidFill>
                            <a:schemeClr val="accent1"/>
                          </a:solidFill>
                        </a:rPr>
                        <a:t>ReadAllBytes</a:t>
                      </a:r>
                      <a:r>
                        <a:rPr lang="en-US" sz="1200" dirty="0" smtClean="0">
                          <a:solidFill>
                            <a:schemeClr val="accent1"/>
                          </a:solidFill>
                        </a:rPr>
                        <a: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массив байтов и закрывает файл.</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148660">
                <a:tc>
                  <a:txBody>
                    <a:bodyPr/>
                    <a:lstStyle/>
                    <a:p>
                      <a:r>
                        <a:rPr lang="en-US" sz="1200" dirty="0" smtClean="0">
                          <a:solidFill>
                            <a:schemeClr val="accent1"/>
                          </a:solidFill>
                        </a:rPr>
                        <a:t>void </a:t>
                      </a:r>
                      <a:r>
                        <a:rPr lang="en-US" sz="1200" dirty="0" err="1" smtClean="0">
                          <a:solidFill>
                            <a:schemeClr val="accent1"/>
                          </a:solidFill>
                        </a:rPr>
                        <a:t>WriteAllBytes</a:t>
                      </a:r>
                      <a:r>
                        <a:rPr lang="en-US" sz="1200" dirty="0" smtClean="0">
                          <a:solidFill>
                            <a:schemeClr val="accent1"/>
                          </a:solidFill>
                        </a:rPr>
                        <a:t>(string path, byte[] bytes)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ru-RU" sz="1200" dirty="0" smtClean="0">
                          <a:solidFill>
                            <a:schemeClr val="accent1"/>
                          </a:solidFill>
                        </a:rPr>
                        <a:t>Открывает файл на запись,</a:t>
                      </a:r>
                      <a:r>
                        <a:rPr lang="ru-RU" sz="1200" baseline="0" dirty="0" smtClean="0">
                          <a:solidFill>
                            <a:schemeClr val="accent1"/>
                          </a:solidFill>
                        </a:rPr>
                        <a:t> записывает массив в него и закрывает файл.</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222841">
                <a:tc gridSpan="2">
                  <a:txBody>
                    <a:bodyPr/>
                    <a:lstStyle/>
                    <a:p>
                      <a:r>
                        <a:rPr lang="ru-RU" sz="1200" b="1" dirty="0" smtClean="0">
                          <a:solidFill>
                            <a:schemeClr val="bg1"/>
                          </a:solidFill>
                        </a:rPr>
                        <a:t>Текстовые данные</a:t>
                      </a:r>
                      <a:endParaRPr lang="en-US" sz="1200" b="1"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0">
                <a:tc>
                  <a:txBody>
                    <a:bodyPr/>
                    <a:lstStyle/>
                    <a:p>
                      <a:r>
                        <a:rPr lang="en-US" sz="1200" dirty="0" smtClean="0">
                          <a:solidFill>
                            <a:schemeClr val="accent1"/>
                          </a:solidFill>
                        </a:rPr>
                        <a:t>string[] </a:t>
                      </a:r>
                      <a:r>
                        <a:rPr lang="en-US" sz="1200" dirty="0" err="1" smtClean="0">
                          <a:solidFill>
                            <a:schemeClr val="accent1"/>
                          </a:solidFill>
                        </a:rPr>
                        <a:t>ReadAllLines</a:t>
                      </a:r>
                      <a:r>
                        <a:rPr lang="en-US" sz="1200" dirty="0" smtClean="0">
                          <a:solidFill>
                            <a:schemeClr val="accent1"/>
                          </a:solidFill>
                        </a:rPr>
                        <a: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массив строк и закрывает файл. Если кодировка не указана, то используется </a:t>
                      </a:r>
                      <a:r>
                        <a:rPr lang="en-US" sz="1200" baseline="0" dirty="0" smtClean="0">
                          <a:solidFill>
                            <a:schemeClr val="accent1"/>
                          </a:solidFill>
                        </a:rPr>
                        <a:t>UTF-8. </a:t>
                      </a:r>
                      <a:r>
                        <a:rPr lang="ru-RU" sz="1200" baseline="0" dirty="0" smtClean="0">
                          <a:solidFill>
                            <a:schemeClr val="accent1"/>
                          </a:solidFill>
                        </a:rPr>
                        <a:t>Строки в массиве не содержат переводы строк.</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211892">
                <a:tc>
                  <a:txBody>
                    <a:bodyPr/>
                    <a:lstStyle/>
                    <a:p>
                      <a:r>
                        <a:rPr lang="en-US" sz="1200" dirty="0" smtClean="0">
                          <a:solidFill>
                            <a:schemeClr val="accent1"/>
                          </a:solidFill>
                        </a:rPr>
                        <a:t>string[] </a:t>
                      </a:r>
                      <a:r>
                        <a:rPr lang="en-US" sz="1200" dirty="0" err="1" smtClean="0">
                          <a:solidFill>
                            <a:schemeClr val="accent1"/>
                          </a:solidFill>
                        </a:rPr>
                        <a:t>ReadAllLines</a:t>
                      </a:r>
                      <a:r>
                        <a:rPr lang="en-US" sz="1200" dirty="0" smtClean="0">
                          <a:solidFill>
                            <a:schemeClr val="accent1"/>
                          </a:solidFill>
                        </a:rPr>
                        <a:t>(string path,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246856">
                <a:tc>
                  <a:txBody>
                    <a:bodyPr/>
                    <a:lstStyle/>
                    <a:p>
                      <a:r>
                        <a:rPr lang="en-US" sz="1200" dirty="0" smtClean="0">
                          <a:solidFill>
                            <a:schemeClr val="accent1"/>
                          </a:solidFill>
                        </a:rPr>
                        <a:t>string ReadAllText(string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строку и закрывает файл.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0">
                <a:tc>
                  <a:txBody>
                    <a:bodyPr/>
                    <a:lstStyle/>
                    <a:p>
                      <a:r>
                        <a:rPr lang="en-US" sz="1200" dirty="0" smtClean="0">
                          <a:solidFill>
                            <a:schemeClr val="accent1"/>
                          </a:solidFill>
                        </a:rPr>
                        <a:t>string ReadAllText(string path,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151224">
                <a:tc>
                  <a:txBody>
                    <a:bodyPr/>
                    <a:lstStyle/>
                    <a:p>
                      <a:r>
                        <a:rPr lang="en-US" sz="1200" dirty="0" smtClean="0">
                          <a:solidFill>
                            <a:schemeClr val="accent1"/>
                          </a:solidFill>
                        </a:rPr>
                        <a:t>void </a:t>
                      </a:r>
                      <a:r>
                        <a:rPr lang="en-US" sz="1200" dirty="0" err="1" smtClean="0">
                          <a:solidFill>
                            <a:schemeClr val="accent1"/>
                          </a:solidFill>
                        </a:rPr>
                        <a:t>AppendAllLines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запись,</a:t>
                      </a:r>
                      <a:r>
                        <a:rPr lang="ru-RU" sz="1200" baseline="0" dirty="0" smtClean="0">
                          <a:solidFill>
                            <a:schemeClr val="accent1"/>
                          </a:solidFill>
                        </a:rPr>
                        <a:t> дописывает переданные строки в конец файла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295692">
                <a:tc>
                  <a:txBody>
                    <a:bodyPr/>
                    <a:lstStyle/>
                    <a:p>
                      <a:r>
                        <a:rPr lang="en-US" sz="1200" dirty="0" smtClean="0">
                          <a:solidFill>
                            <a:schemeClr val="accent1"/>
                          </a:solidFill>
                        </a:rPr>
                        <a:t>void </a:t>
                      </a:r>
                      <a:r>
                        <a:rPr lang="en-US" sz="1200" dirty="0" err="1" smtClean="0">
                          <a:solidFill>
                            <a:schemeClr val="accent1"/>
                          </a:solidFill>
                        </a:rPr>
                        <a:t>AppendAllLines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0">
                <a:tc>
                  <a:txBody>
                    <a:bodyPr/>
                    <a:lstStyle/>
                    <a:p>
                      <a:r>
                        <a:rPr lang="en-US" sz="1200" dirty="0" smtClean="0">
                          <a:solidFill>
                            <a:schemeClr val="accent1"/>
                          </a:solidFill>
                        </a:rPr>
                        <a:t>void </a:t>
                      </a:r>
                      <a:r>
                        <a:rPr lang="en-US" sz="1200" dirty="0" err="1" smtClean="0">
                          <a:solidFill>
                            <a:schemeClr val="accent1"/>
                          </a:solidFill>
                        </a:rPr>
                        <a:t>AppendAllText</a:t>
                      </a:r>
                      <a:r>
                        <a:rPr lang="en-US" sz="1200" dirty="0" smtClean="0">
                          <a:solidFill>
                            <a:schemeClr val="accent1"/>
                          </a:solidFill>
                        </a:rPr>
                        <a:t>(string path, string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accent1"/>
                          </a:solidFill>
                        </a:rPr>
                        <a:t>Открывает файл на запись,</a:t>
                      </a:r>
                      <a:r>
                        <a:rPr lang="ru-RU" sz="1200" baseline="0" dirty="0" smtClean="0">
                          <a:solidFill>
                            <a:schemeClr val="accent1"/>
                          </a:solidFill>
                        </a:rPr>
                        <a:t> дописывает переданную строку в конец файла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3299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AppendAllText</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922851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ru-RU" sz="2800" dirty="0" smtClean="0"/>
              <a:t>Класс </a:t>
            </a:r>
            <a:r>
              <a:rPr lang="en-US" sz="2800" dirty="0" smtClean="0"/>
              <a:t>File. </a:t>
            </a:r>
            <a:r>
              <a:rPr lang="ru-RU" sz="2800" dirty="0" smtClean="0"/>
              <a:t>Быстрое чтение/запись файлов.</a:t>
            </a:r>
            <a:br>
              <a:rPr lang="ru-RU" sz="2800" dirty="0" smtClean="0"/>
            </a:br>
            <a:r>
              <a:rPr lang="ru-RU" sz="2800" dirty="0" smtClean="0"/>
              <a:t>Окончание.</a:t>
            </a:r>
            <a:endParaRPr lang="en-US" sz="2800" dirty="0"/>
          </a:p>
        </p:txBody>
      </p:sp>
      <p:sp>
        <p:nvSpPr>
          <p:cNvPr id="3" name="Content Placeholder 2"/>
          <p:cNvSpPr>
            <a:spLocks noGrp="1"/>
          </p:cNvSpPr>
          <p:nvPr>
            <p:ph idx="1"/>
          </p:nvPr>
        </p:nvSpPr>
        <p:spPr>
          <a:xfrm>
            <a:off x="457200" y="1196752"/>
            <a:ext cx="8229600" cy="748679"/>
          </a:xfrm>
        </p:spPr>
        <p:txBody>
          <a:bodyPr>
            <a:normAutofit/>
          </a:bodyPr>
          <a:lstStyle/>
          <a:p>
            <a:pPr marL="0" indent="0">
              <a:buNone/>
            </a:pPr>
            <a:r>
              <a:rPr lang="ru-RU" sz="1600" dirty="0" smtClean="0"/>
              <a:t>Класс </a:t>
            </a:r>
            <a:r>
              <a:rPr lang="en-US" sz="1600" dirty="0" smtClean="0"/>
              <a:t>File </a:t>
            </a:r>
            <a:r>
              <a:rPr lang="ru-RU" sz="1600" dirty="0" smtClean="0"/>
              <a:t>содержит ряд статических методов позволяющих прочитать все данные из файла или записать их в него с помощью одного вызова.</a:t>
            </a:r>
          </a:p>
          <a:p>
            <a:pPr marL="0" indent="0">
              <a:buNone/>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2375332885"/>
              </p:ext>
            </p:extLst>
          </p:nvPr>
        </p:nvGraphicFramePr>
        <p:xfrm>
          <a:off x="492224" y="1932424"/>
          <a:ext cx="8184232" cy="2377440"/>
        </p:xfrm>
        <a:graphic>
          <a:graphicData uri="http://schemas.openxmlformats.org/drawingml/2006/table">
            <a:tbl>
              <a:tblPr firstRow="1" bandRow="1">
                <a:tableStyleId>{073A0DAA-6AF3-43AB-8588-CEC1D06C72B9}</a:tableStyleId>
              </a:tblPr>
              <a:tblGrid>
                <a:gridCol w="4367808"/>
                <a:gridCol w="3816424"/>
              </a:tblGrid>
              <a:tr h="222841">
                <a:tc gridSpan="2">
                  <a:txBody>
                    <a:bodyPr/>
                    <a:lstStyle/>
                    <a:p>
                      <a:r>
                        <a:rPr lang="ru-RU" sz="1200" b="1" dirty="0" smtClean="0">
                          <a:solidFill>
                            <a:schemeClr val="bg1"/>
                          </a:solidFill>
                        </a:rPr>
                        <a:t>Текстовые данные</a:t>
                      </a:r>
                      <a:endParaRPr lang="en-US" sz="1200" b="1"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accent1"/>
                          </a:solidFill>
                        </a:rPr>
                        <a:t>Открывает файл на запись,</a:t>
                      </a:r>
                      <a:r>
                        <a:rPr lang="ru-RU" sz="1200" baseline="0" dirty="0" smtClean="0">
                          <a:solidFill>
                            <a:schemeClr val="accent1"/>
                          </a:solidFill>
                        </a:rPr>
                        <a:t> записывает переданные строки в файл и закрывает его. Если кодировка не указана, то используется </a:t>
                      </a:r>
                      <a:r>
                        <a:rPr lang="en-US" sz="1200" baseline="0" dirty="0" smtClean="0">
                          <a:solidFill>
                            <a:schemeClr val="accent1"/>
                          </a:solidFill>
                        </a:rPr>
                        <a:t>UTF-8.</a:t>
                      </a:r>
                      <a:r>
                        <a:rPr lang="ru-RU" sz="1200" baseline="0" dirty="0" smtClean="0">
                          <a:solidFill>
                            <a:schemeClr val="accent1"/>
                          </a:solidFill>
                        </a:rPr>
                        <a:t> Переводы строк будут добавлены автоматически.</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a:t>
                      </a:r>
                      <a:r>
                        <a:rPr lang="ru-RU" sz="1200" dirty="0" smtClean="0">
                          <a:solidFill>
                            <a:schemeClr val="accent1"/>
                          </a:solidFill>
                        </a:rPr>
                        <a:t> </a:t>
                      </a:r>
                      <a:r>
                        <a:rPr lang="en-US" sz="1200" dirty="0" smtClean="0">
                          <a:solidFill>
                            <a:schemeClr val="accent1"/>
                          </a:solidFill>
                        </a:rPr>
                        <a:t>string[] contents)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r h="1188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2971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WriteAllText</a:t>
                      </a:r>
                      <a:r>
                        <a:rPr lang="en-US" sz="1200" dirty="0" smtClean="0">
                          <a:solidFill>
                            <a:schemeClr val="accent1"/>
                          </a:solidFill>
                        </a:rPr>
                        <a:t>(string path, string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запись,</a:t>
                      </a:r>
                      <a:r>
                        <a:rPr lang="ru-RU" sz="1200" baseline="0" dirty="0" smtClean="0">
                          <a:solidFill>
                            <a:schemeClr val="accent1"/>
                          </a:solidFill>
                        </a:rPr>
                        <a:t> записывает переданную строку в файл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WriteAllText</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479381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Прямоугольник 2"/>
          <p:cNvSpPr>
            <a:spLocks noChangeArrowheads="1"/>
          </p:cNvSpPr>
          <p:nvPr/>
        </p:nvSpPr>
        <p:spPr bwMode="auto">
          <a:xfrm>
            <a:off x="3048000" y="0"/>
            <a:ext cx="3090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файлами.</a:t>
            </a:r>
          </a:p>
        </p:txBody>
      </p:sp>
      <p:sp>
        <p:nvSpPr>
          <p:cNvPr id="9219" name="TextBox 6"/>
          <p:cNvSpPr txBox="1">
            <a:spLocks noChangeArrowheads="1"/>
          </p:cNvSpPr>
          <p:nvPr/>
        </p:nvSpPr>
        <p:spPr bwMode="auto">
          <a:xfrm>
            <a:off x="152400" y="457200"/>
            <a:ext cx="8991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	Рассмотрим метод</a:t>
            </a:r>
            <a:r>
              <a:rPr lang="en-US" sz="1600"/>
              <a:t> Open() </a:t>
            </a:r>
            <a:r>
              <a:rPr lang="ru-RU" sz="1600"/>
              <a:t>класса </a:t>
            </a:r>
            <a:r>
              <a:rPr lang="en-US" sz="1600"/>
              <a:t>FileInfo.</a:t>
            </a:r>
            <a:endParaRPr lang="be-BY" sz="1600">
              <a:solidFill>
                <a:srgbClr val="008080"/>
              </a:solidFill>
              <a:latin typeface="Courier New" pitchFamily="49" charset="0"/>
              <a:ea typeface="Calibri" pitchFamily="34" charset="0"/>
              <a:cs typeface="Courier New" pitchFamily="49" charset="0"/>
            </a:endParaRPr>
          </a:p>
        </p:txBody>
      </p:sp>
      <p:sp>
        <p:nvSpPr>
          <p:cNvPr id="9220" name="Rectangle 4"/>
          <p:cNvSpPr>
            <a:spLocks noChangeArrowheads="1"/>
          </p:cNvSpPr>
          <p:nvPr/>
        </p:nvSpPr>
        <p:spPr bwMode="auto">
          <a:xfrm>
            <a:off x="0" y="838200"/>
            <a:ext cx="914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be-BY" sz="1600" dirty="0">
                <a:solidFill>
                  <a:schemeClr val="bg1"/>
                </a:solidFill>
                <a:latin typeface="Segoe UI" pitchFamily="34" charset="0"/>
                <a:ea typeface="Calibri" pitchFamily="34" charset="0"/>
                <a:cs typeface="Segoe UI" pitchFamily="34" charset="0"/>
              </a:rPr>
              <a:t>public FileStream Open(FileMode </a:t>
            </a:r>
            <a:r>
              <a:rPr lang="be-BY" sz="1600" i="1" dirty="0">
                <a:solidFill>
                  <a:schemeClr val="bg1"/>
                </a:solidFill>
                <a:latin typeface="Segoe UI" pitchFamily="34" charset="0"/>
                <a:ea typeface="Calibri" pitchFamily="34" charset="0"/>
                <a:cs typeface="Segoe UI" pitchFamily="34" charset="0"/>
              </a:rPr>
              <a:t>mode</a:t>
            </a:r>
            <a:r>
              <a:rPr lang="be-BY" sz="1600" dirty="0">
                <a:solidFill>
                  <a:schemeClr val="bg1"/>
                </a:solidFill>
                <a:latin typeface="Segoe UI" pitchFamily="34" charset="0"/>
                <a:ea typeface="Calibri" pitchFamily="34" charset="0"/>
                <a:cs typeface="Segoe UI" pitchFamily="34" charset="0"/>
              </a:rPr>
              <a:t>, FileAccess </a:t>
            </a:r>
            <a:r>
              <a:rPr lang="be-BY" sz="1600" i="1" dirty="0">
                <a:solidFill>
                  <a:schemeClr val="bg1"/>
                </a:solidFill>
                <a:latin typeface="Segoe UI" pitchFamily="34" charset="0"/>
                <a:ea typeface="Calibri" pitchFamily="34" charset="0"/>
                <a:cs typeface="Segoe UI" pitchFamily="34" charset="0"/>
              </a:rPr>
              <a:t>access</a:t>
            </a:r>
            <a:r>
              <a:rPr lang="be-BY" sz="1600" dirty="0">
                <a:solidFill>
                  <a:schemeClr val="bg1"/>
                </a:solidFill>
                <a:latin typeface="Segoe UI" pitchFamily="34" charset="0"/>
                <a:ea typeface="Calibri" pitchFamily="34" charset="0"/>
                <a:cs typeface="Segoe UI" pitchFamily="34" charset="0"/>
              </a:rPr>
              <a:t>, FileShare </a:t>
            </a:r>
            <a:r>
              <a:rPr lang="be-BY" sz="1600" i="1" dirty="0">
                <a:solidFill>
                  <a:schemeClr val="bg1"/>
                </a:solidFill>
                <a:latin typeface="Segoe UI" pitchFamily="34" charset="0"/>
                <a:ea typeface="Calibri" pitchFamily="34" charset="0"/>
                <a:cs typeface="Segoe UI" pitchFamily="34" charset="0"/>
              </a:rPr>
              <a:t>share</a:t>
            </a:r>
            <a:r>
              <a:rPr lang="be-BY" sz="1600" dirty="0">
                <a:solidFill>
                  <a:schemeClr val="bg1"/>
                </a:solidFill>
                <a:latin typeface="Segoe UI" pitchFamily="34" charset="0"/>
                <a:ea typeface="Calibri" pitchFamily="34" charset="0"/>
                <a:cs typeface="Segoe UI" pitchFamily="34" charset="0"/>
              </a:rPr>
              <a:t>)</a:t>
            </a:r>
            <a:endParaRPr lang="be-BY" sz="1600" dirty="0">
              <a:solidFill>
                <a:schemeClr val="bg1"/>
              </a:solidFill>
              <a:ea typeface="Calibri" pitchFamily="34" charset="0"/>
              <a:cs typeface="Segoe UI" pitchFamily="34" charset="0"/>
            </a:endParaRPr>
          </a:p>
        </p:txBody>
      </p:sp>
      <p:sp>
        <p:nvSpPr>
          <p:cNvPr id="9221" name="TextBox 6"/>
          <p:cNvSpPr txBox="1">
            <a:spLocks noChangeArrowheads="1"/>
          </p:cNvSpPr>
          <p:nvPr/>
        </p:nvSpPr>
        <p:spPr bwMode="auto">
          <a:xfrm>
            <a:off x="0" y="1219200"/>
            <a:ext cx="91440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Перечисление </a:t>
            </a:r>
            <a:r>
              <a:rPr lang="be-BY" sz="1600" dirty="0">
                <a:solidFill>
                  <a:schemeClr val="bg1"/>
                </a:solidFill>
                <a:latin typeface="Segoe UI" pitchFamily="34" charset="0"/>
                <a:ea typeface="Calibri" pitchFamily="34" charset="0"/>
                <a:cs typeface="Segoe UI" pitchFamily="34" charset="0"/>
              </a:rPr>
              <a:t>FileMode</a:t>
            </a:r>
            <a:r>
              <a:rPr lang="en-US" sz="1600" dirty="0">
                <a:solidFill>
                  <a:schemeClr val="bg1"/>
                </a:solidFill>
              </a:rPr>
              <a:t>:</a:t>
            </a:r>
          </a:p>
          <a:p>
            <a:pPr lvl="1" eaLnBrk="1" hangingPunct="1">
              <a:buFont typeface="Arial" charset="0"/>
              <a:buChar char="•"/>
            </a:pPr>
            <a:r>
              <a:rPr lang="en-US" sz="1600" dirty="0">
                <a:solidFill>
                  <a:schemeClr val="bg1"/>
                </a:solidFill>
              </a:rPr>
              <a:t>Append	</a:t>
            </a:r>
            <a:r>
              <a:rPr lang="ru-RU" sz="1600" dirty="0">
                <a:solidFill>
                  <a:schemeClr val="bg1"/>
                </a:solidFill>
              </a:rPr>
              <a:t>Открывает файл для записи в конец, либо создает новый файл.</a:t>
            </a:r>
            <a:endParaRPr lang="en-US" sz="1600" dirty="0">
              <a:solidFill>
                <a:schemeClr val="bg1"/>
              </a:solidFill>
            </a:endParaRPr>
          </a:p>
          <a:p>
            <a:pPr lvl="1" eaLnBrk="1" hangingPunct="1">
              <a:buFont typeface="Arial" charset="0"/>
              <a:buChar char="•"/>
            </a:pPr>
            <a:r>
              <a:rPr lang="en-US" sz="1600" dirty="0">
                <a:solidFill>
                  <a:schemeClr val="bg1"/>
                </a:solidFill>
              </a:rPr>
              <a:t>Create</a:t>
            </a:r>
            <a:r>
              <a:rPr lang="ru-RU" sz="1600" dirty="0">
                <a:solidFill>
                  <a:schemeClr val="bg1"/>
                </a:solidFill>
              </a:rPr>
              <a:t>	Создает новый файл либо перезаписывает существующий</a:t>
            </a:r>
            <a:endParaRPr lang="en-US" sz="1600" dirty="0">
              <a:solidFill>
                <a:schemeClr val="bg1"/>
              </a:solidFill>
            </a:endParaRPr>
          </a:p>
          <a:p>
            <a:pPr lvl="1" eaLnBrk="1" hangingPunct="1">
              <a:buFont typeface="Arial" charset="0"/>
              <a:buChar char="•"/>
            </a:pPr>
            <a:r>
              <a:rPr lang="en-US" sz="1600" dirty="0" err="1">
                <a:solidFill>
                  <a:schemeClr val="bg1"/>
                </a:solidFill>
              </a:rPr>
              <a:t>CreateNew</a:t>
            </a:r>
            <a:r>
              <a:rPr lang="ru-RU" sz="1600" dirty="0">
                <a:solidFill>
                  <a:schemeClr val="bg1"/>
                </a:solidFill>
              </a:rPr>
              <a:t>	Создает новый файл. Если файл существует, генерируется </a:t>
            </a:r>
            <a:r>
              <a:rPr lang="en-US" sz="1600" dirty="0" err="1">
                <a:solidFill>
                  <a:schemeClr val="bg1"/>
                </a:solidFill>
              </a:rPr>
              <a:t>IOException</a:t>
            </a:r>
            <a:endParaRPr lang="en-US" sz="1600" dirty="0">
              <a:solidFill>
                <a:schemeClr val="bg1"/>
              </a:solidFill>
            </a:endParaRPr>
          </a:p>
          <a:p>
            <a:pPr lvl="1" eaLnBrk="1" hangingPunct="1">
              <a:buFont typeface="Arial" charset="0"/>
              <a:buChar char="•"/>
            </a:pPr>
            <a:r>
              <a:rPr lang="en-US" sz="1600" dirty="0">
                <a:solidFill>
                  <a:schemeClr val="bg1"/>
                </a:solidFill>
              </a:rPr>
              <a:t>Open		</a:t>
            </a:r>
            <a:r>
              <a:rPr lang="ru-RU" sz="1600" dirty="0">
                <a:solidFill>
                  <a:schemeClr val="bg1"/>
                </a:solidFill>
              </a:rPr>
              <a:t>Открывает файл для чтения.</a:t>
            </a:r>
            <a:endParaRPr lang="en-US" sz="1600" dirty="0">
              <a:solidFill>
                <a:schemeClr val="bg1"/>
              </a:solidFill>
            </a:endParaRPr>
          </a:p>
          <a:p>
            <a:pPr lvl="1" eaLnBrk="1" hangingPunct="1">
              <a:buFont typeface="Arial" charset="0"/>
              <a:buChar char="•"/>
            </a:pPr>
            <a:r>
              <a:rPr lang="en-US" sz="1600" dirty="0" err="1">
                <a:solidFill>
                  <a:schemeClr val="bg1"/>
                </a:solidFill>
              </a:rPr>
              <a:t>OpenOrCreate</a:t>
            </a:r>
            <a:r>
              <a:rPr lang="ru-RU" sz="1600" dirty="0">
                <a:solidFill>
                  <a:schemeClr val="bg1"/>
                </a:solidFill>
              </a:rPr>
              <a:t>	Открывает файл для чтения или создает новый, если файла не существует.</a:t>
            </a:r>
            <a:endParaRPr lang="en-US" sz="1600" dirty="0">
              <a:solidFill>
                <a:schemeClr val="bg1"/>
              </a:solidFill>
            </a:endParaRPr>
          </a:p>
          <a:p>
            <a:pPr lvl="1" eaLnBrk="1" hangingPunct="1">
              <a:buFont typeface="Arial" charset="0"/>
              <a:buChar char="•"/>
            </a:pPr>
            <a:r>
              <a:rPr lang="en-US" sz="1600" dirty="0">
                <a:solidFill>
                  <a:schemeClr val="bg1"/>
                </a:solidFill>
              </a:rPr>
              <a:t>Truncate</a:t>
            </a:r>
            <a:r>
              <a:rPr lang="ru-RU" sz="1600" dirty="0">
                <a:solidFill>
                  <a:schemeClr val="bg1"/>
                </a:solidFill>
              </a:rPr>
              <a:t>	Открывает существующий файл и очищает его.</a:t>
            </a:r>
          </a:p>
        </p:txBody>
      </p:sp>
      <p:sp>
        <p:nvSpPr>
          <p:cNvPr id="9222" name="TextBox 6"/>
          <p:cNvSpPr txBox="1">
            <a:spLocks noChangeArrowheads="1"/>
          </p:cNvSpPr>
          <p:nvPr/>
        </p:nvSpPr>
        <p:spPr bwMode="auto">
          <a:xfrm>
            <a:off x="0" y="3348038"/>
            <a:ext cx="91440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Перечисления </a:t>
            </a:r>
            <a:r>
              <a:rPr lang="be-BY" sz="1600" dirty="0">
                <a:solidFill>
                  <a:schemeClr val="bg1"/>
                </a:solidFill>
                <a:latin typeface="Segoe UI" pitchFamily="34" charset="0"/>
                <a:ea typeface="Calibri" pitchFamily="34" charset="0"/>
                <a:cs typeface="Segoe UI" pitchFamily="34" charset="0"/>
              </a:rPr>
              <a:t>FileAccess </a:t>
            </a:r>
            <a:r>
              <a:rPr lang="en-US" sz="1600" dirty="0">
                <a:solidFill>
                  <a:schemeClr val="bg1"/>
                </a:solidFill>
              </a:rPr>
              <a:t>:</a:t>
            </a:r>
          </a:p>
          <a:p>
            <a:pPr lvl="1" eaLnBrk="1" hangingPunct="1">
              <a:buFont typeface="Arial" charset="0"/>
              <a:buChar char="•"/>
            </a:pPr>
            <a:r>
              <a:rPr lang="en-US" sz="1600" dirty="0">
                <a:solidFill>
                  <a:schemeClr val="bg1"/>
                </a:solidFill>
              </a:rPr>
              <a:t>Read	</a:t>
            </a:r>
            <a:r>
              <a:rPr lang="ru-RU" sz="1600" dirty="0">
                <a:solidFill>
                  <a:schemeClr val="bg1"/>
                </a:solidFill>
              </a:rPr>
              <a:t>Файл открыт только для чтения.</a:t>
            </a:r>
            <a:endParaRPr lang="en-US" sz="1600" dirty="0">
              <a:solidFill>
                <a:schemeClr val="bg1"/>
              </a:solidFill>
            </a:endParaRPr>
          </a:p>
          <a:p>
            <a:pPr lvl="1" eaLnBrk="1" hangingPunct="1">
              <a:buFont typeface="Arial" charset="0"/>
              <a:buChar char="•"/>
            </a:pPr>
            <a:r>
              <a:rPr lang="en-US" sz="1600" dirty="0" err="1">
                <a:solidFill>
                  <a:schemeClr val="bg1"/>
                </a:solidFill>
              </a:rPr>
              <a:t>ReadWrite</a:t>
            </a:r>
            <a:r>
              <a:rPr lang="ru-RU" sz="1600" dirty="0">
                <a:solidFill>
                  <a:schemeClr val="bg1"/>
                </a:solidFill>
              </a:rPr>
              <a:t>	Файл открыт как для чтения, так и для записи.</a:t>
            </a:r>
            <a:endParaRPr lang="en-US" sz="1600" dirty="0">
              <a:solidFill>
                <a:schemeClr val="bg1"/>
              </a:solidFill>
            </a:endParaRPr>
          </a:p>
          <a:p>
            <a:pPr lvl="1" eaLnBrk="1" hangingPunct="1">
              <a:buFont typeface="Arial" charset="0"/>
              <a:buChar char="•"/>
            </a:pPr>
            <a:r>
              <a:rPr lang="en-US" sz="1600" dirty="0">
                <a:solidFill>
                  <a:schemeClr val="bg1"/>
                </a:solidFill>
              </a:rPr>
              <a:t>Write</a:t>
            </a:r>
            <a:r>
              <a:rPr lang="ru-RU" sz="1600" dirty="0">
                <a:solidFill>
                  <a:schemeClr val="bg1"/>
                </a:solidFill>
              </a:rPr>
              <a:t>	Файл открыт для записи, т.е. добавления данных.</a:t>
            </a:r>
          </a:p>
        </p:txBody>
      </p:sp>
      <p:sp>
        <p:nvSpPr>
          <p:cNvPr id="9223" name="TextBox 6"/>
          <p:cNvSpPr txBox="1">
            <a:spLocks noChangeArrowheads="1"/>
          </p:cNvSpPr>
          <p:nvPr/>
        </p:nvSpPr>
        <p:spPr bwMode="auto">
          <a:xfrm>
            <a:off x="0" y="4484688"/>
            <a:ext cx="9144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Перечисления </a:t>
            </a:r>
            <a:r>
              <a:rPr lang="be-BY" sz="1600" dirty="0">
                <a:solidFill>
                  <a:schemeClr val="bg1"/>
                </a:solidFill>
                <a:latin typeface="Segoe UI" pitchFamily="34" charset="0"/>
                <a:ea typeface="Calibri" pitchFamily="34" charset="0"/>
                <a:cs typeface="Segoe UI" pitchFamily="34" charset="0"/>
              </a:rPr>
              <a:t>FileShare </a:t>
            </a:r>
            <a:r>
              <a:rPr lang="en-US" sz="1600" dirty="0">
                <a:solidFill>
                  <a:schemeClr val="bg1"/>
                </a:solidFill>
              </a:rPr>
              <a:t>:</a:t>
            </a:r>
          </a:p>
          <a:p>
            <a:pPr lvl="1" eaLnBrk="1" hangingPunct="1">
              <a:buFont typeface="Arial" charset="0"/>
              <a:buChar char="•"/>
            </a:pPr>
            <a:r>
              <a:rPr lang="en-US" sz="1600" dirty="0">
                <a:solidFill>
                  <a:schemeClr val="bg1"/>
                </a:solidFill>
              </a:rPr>
              <a:t>None</a:t>
            </a:r>
            <a:r>
              <a:rPr lang="ru-RU" sz="1600" dirty="0">
                <a:solidFill>
                  <a:schemeClr val="bg1"/>
                </a:solidFill>
              </a:rPr>
              <a:t> – совместное использование файла запрещено.</a:t>
            </a:r>
            <a:endParaRPr lang="be-BY" sz="1600" dirty="0">
              <a:solidFill>
                <a:schemeClr val="bg1"/>
              </a:solidFill>
            </a:endParaRPr>
          </a:p>
          <a:p>
            <a:pPr lvl="1" eaLnBrk="1" hangingPunct="1">
              <a:buFont typeface="Arial" charset="0"/>
              <a:buChar char="•"/>
            </a:pPr>
            <a:r>
              <a:rPr lang="en-US" sz="1600" dirty="0">
                <a:solidFill>
                  <a:schemeClr val="bg1"/>
                </a:solidFill>
              </a:rPr>
              <a:t>Read</a:t>
            </a:r>
            <a:r>
              <a:rPr lang="ru-RU" sz="1600" dirty="0">
                <a:solidFill>
                  <a:schemeClr val="bg1"/>
                </a:solidFill>
              </a:rPr>
              <a:t> – файл может быть открыт только для чтения другими пользователями.</a:t>
            </a:r>
            <a:endParaRPr lang="be-BY" sz="1600" dirty="0">
              <a:solidFill>
                <a:schemeClr val="bg1"/>
              </a:solidFill>
            </a:endParaRPr>
          </a:p>
          <a:p>
            <a:pPr lvl="1" eaLnBrk="1" hangingPunct="1">
              <a:buFont typeface="Arial" charset="0"/>
              <a:buChar char="•"/>
            </a:pPr>
            <a:r>
              <a:rPr lang="en-US" sz="1600" dirty="0" err="1">
                <a:solidFill>
                  <a:schemeClr val="bg1"/>
                </a:solidFill>
              </a:rPr>
              <a:t>ReadWrite</a:t>
            </a:r>
            <a:r>
              <a:rPr lang="ru-RU" sz="1600" dirty="0">
                <a:solidFill>
                  <a:schemeClr val="bg1"/>
                </a:solidFill>
              </a:rPr>
              <a:t> – Другие пользователи могут открыть файл для чтения и для записи.</a:t>
            </a:r>
            <a:endParaRPr lang="be-BY" sz="1600" dirty="0">
              <a:solidFill>
                <a:schemeClr val="bg1"/>
              </a:solidFill>
            </a:endParaRPr>
          </a:p>
          <a:p>
            <a:pPr lvl="1" eaLnBrk="1" hangingPunct="1">
              <a:buFont typeface="Arial" charset="0"/>
              <a:buChar char="•"/>
            </a:pPr>
            <a:r>
              <a:rPr lang="en-US" sz="1600" dirty="0">
                <a:solidFill>
                  <a:schemeClr val="bg1"/>
                </a:solidFill>
              </a:rPr>
              <a:t>Write</a:t>
            </a:r>
            <a:r>
              <a:rPr lang="ru-RU" sz="1600" dirty="0">
                <a:solidFill>
                  <a:schemeClr val="bg1"/>
                </a:solidFill>
              </a:rPr>
              <a:t> – Файл может быть открыт для записи.</a:t>
            </a:r>
            <a:endParaRPr lang="be-BY" sz="1600" dirty="0">
              <a:solidFill>
                <a:schemeClr val="bg1"/>
              </a:solidFill>
            </a:endParaRPr>
          </a:p>
        </p:txBody>
      </p:sp>
      <p:sp>
        <p:nvSpPr>
          <p:cNvPr id="9224" name="TextBox 6"/>
          <p:cNvSpPr txBox="1">
            <a:spLocks noChangeArrowheads="1"/>
          </p:cNvSpPr>
          <p:nvPr/>
        </p:nvSpPr>
        <p:spPr bwMode="auto">
          <a:xfrm>
            <a:off x="152400" y="6062663"/>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Данная функция возвращает объект потока </a:t>
            </a:r>
            <a:r>
              <a:rPr lang="en-US" sz="1600"/>
              <a:t>FileStream, </a:t>
            </a:r>
            <a:r>
              <a:rPr lang="ru-RU" sz="1600"/>
              <a:t>позволяющая работать с файлом как с потоком данных.</a:t>
            </a:r>
            <a:endParaRPr lang="be-BY" sz="1600"/>
          </a:p>
        </p:txBody>
      </p:sp>
    </p:spTree>
    <p:extLst>
      <p:ext uri="{BB962C8B-B14F-4D97-AF65-F5344CB8AC3E}">
        <p14:creationId xmlns:p14="http://schemas.microsoft.com/office/powerpoint/2010/main" val="32572462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Понятие потока</a:t>
            </a:r>
            <a:r>
              <a:rPr lang="en-US" dirty="0" smtClean="0"/>
              <a:t> (Stream)</a:t>
            </a:r>
            <a:endParaRPr lang="ru-RU" dirty="0"/>
          </a:p>
        </p:txBody>
      </p:sp>
      <p:sp>
        <p:nvSpPr>
          <p:cNvPr id="3" name="Content Placeholder 2"/>
          <p:cNvSpPr>
            <a:spLocks noGrp="1"/>
          </p:cNvSpPr>
          <p:nvPr>
            <p:ph idx="1"/>
          </p:nvPr>
        </p:nvSpPr>
        <p:spPr>
          <a:solidFill>
            <a:schemeClr val="bg1"/>
          </a:solidFill>
        </p:spPr>
        <p:txBody>
          <a:bodyPr/>
          <a:lstStyle/>
          <a:p>
            <a:pPr marL="0" indent="0">
              <a:buNone/>
            </a:pPr>
            <a:endParaRPr lang="ru-RU"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864965"/>
            <a:ext cx="6048375"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36275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Прямоугольник 2"/>
          <p:cNvSpPr>
            <a:spLocks noChangeArrowheads="1"/>
          </p:cNvSpPr>
          <p:nvPr/>
        </p:nvSpPr>
        <p:spPr bwMode="auto">
          <a:xfrm>
            <a:off x="152400" y="0"/>
            <a:ext cx="86680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Иерархия потоков</a:t>
            </a:r>
            <a:endParaRPr lang="ru-RU" sz="24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231" y="2348046"/>
            <a:ext cx="7611538" cy="2953162"/>
          </a:xfrm>
          <a:prstGeom prst="rect">
            <a:avLst/>
          </a:prstGeom>
        </p:spPr>
      </p:pic>
      <p:sp>
        <p:nvSpPr>
          <p:cNvPr id="3" name="TextBox 2"/>
          <p:cNvSpPr txBox="1"/>
          <p:nvPr/>
        </p:nvSpPr>
        <p:spPr>
          <a:xfrm>
            <a:off x="400233" y="1038672"/>
            <a:ext cx="8343535" cy="646331"/>
          </a:xfrm>
          <a:prstGeom prst="rect">
            <a:avLst/>
          </a:prstGeom>
          <a:noFill/>
        </p:spPr>
        <p:txBody>
          <a:bodyPr wrap="square" rtlCol="0">
            <a:spAutoFit/>
          </a:bodyPr>
          <a:lstStyle/>
          <a:p>
            <a:r>
              <a:rPr lang="ru-RU" dirty="0" smtClean="0"/>
              <a:t>Все потоки в </a:t>
            </a:r>
            <a:r>
              <a:rPr lang="en-US" dirty="0" smtClean="0"/>
              <a:t>.NET </a:t>
            </a:r>
            <a:r>
              <a:rPr lang="ru-RU" dirty="0" smtClean="0"/>
              <a:t>являются наследниками абстрактного класса </a:t>
            </a:r>
            <a:r>
              <a:rPr lang="en-US" dirty="0" err="1" smtClean="0"/>
              <a:t>System.IO.Stream</a:t>
            </a:r>
            <a:r>
              <a:rPr lang="en-US" dirty="0" smtClean="0"/>
              <a:t>. </a:t>
            </a:r>
            <a:r>
              <a:rPr lang="ru-RU" dirty="0" smtClean="0"/>
              <a:t> Перед вами иерархия некоторых потоков из базовой библиотеки.</a:t>
            </a:r>
            <a:endParaRPr lang="ru-RU" dirty="0"/>
          </a:p>
        </p:txBody>
      </p:sp>
    </p:spTree>
    <p:extLst>
      <p:ext uri="{BB962C8B-B14F-4D97-AF65-F5344CB8AC3E}">
        <p14:creationId xmlns:p14="http://schemas.microsoft.com/office/powerpoint/2010/main" val="3206347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362200" y="0"/>
            <a:ext cx="4471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dirty="0"/>
              <a:t>Исключительные ситуации</a:t>
            </a:r>
            <a:r>
              <a:rPr lang="ru-RU" sz="2400" b="1" dirty="0"/>
              <a:t>.</a:t>
            </a:r>
          </a:p>
        </p:txBody>
      </p:sp>
      <p:sp>
        <p:nvSpPr>
          <p:cNvPr id="3075" name="Rectangle 1"/>
          <p:cNvSpPr>
            <a:spLocks noChangeArrowheads="1"/>
          </p:cNvSpPr>
          <p:nvPr/>
        </p:nvSpPr>
        <p:spPr bwMode="auto">
          <a:xfrm>
            <a:off x="152400" y="381000"/>
            <a:ext cx="8839200" cy="19383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lvl="1" eaLnBrk="0" hangingPunct="0"/>
            <a:r>
              <a:rPr lang="en-US" sz="1000" dirty="0">
                <a:solidFill>
                  <a:schemeClr val="bg1"/>
                </a:solidFill>
                <a:latin typeface="Consolas" pitchFamily="49" charset="0"/>
                <a:ea typeface="Times New Roman" pitchFamily="18" charset="0"/>
                <a:cs typeface="Consolas" pitchFamily="49" charset="0"/>
              </a:rPr>
              <a:t>try</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способные вызвать исключительную ситуацию&gt;]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catch( [&lt;</a:t>
            </a:r>
            <a:r>
              <a:rPr lang="ru-RU" sz="1000" dirty="0">
                <a:solidFill>
                  <a:schemeClr val="bg1"/>
                </a:solidFill>
                <a:latin typeface="Consolas" pitchFamily="49" charset="0"/>
                <a:ea typeface="Times New Roman" pitchFamily="18" charset="0"/>
                <a:cs typeface="Consolas" pitchFamily="49" charset="0"/>
              </a:rPr>
              <a:t>объект исключения</a:t>
            </a:r>
            <a:r>
              <a:rPr lang="en-US" sz="1000" dirty="0">
                <a:solidFill>
                  <a:schemeClr val="bg1"/>
                </a:solidFill>
                <a:latin typeface="Consolas" pitchFamily="49" charset="0"/>
                <a:ea typeface="Times New Roman" pitchFamily="18" charset="0"/>
                <a:cs typeface="Consolas" pitchFamily="49" charset="0"/>
              </a:rPr>
              <a:t>&gt;]</a:t>
            </a:r>
            <a:r>
              <a:rPr lang="ru-RU" sz="1000" dirty="0">
                <a:solidFill>
                  <a:schemeClr val="bg1"/>
                </a:solidFill>
                <a:latin typeface="Consolas" pitchFamily="49" charset="0"/>
                <a:ea typeface="Times New Roman" pitchFamily="18" charset="0"/>
                <a:cs typeface="Consolas" pitchFamily="49" charset="0"/>
              </a:rPr>
              <a:t> )//Может повторяться неограниченное число раз.</a:t>
            </a:r>
            <a:endParaRPr lang="en-US" sz="1000" dirty="0">
              <a:solidFill>
                <a:schemeClr val="bg1"/>
              </a:solidFill>
              <a:latin typeface="Consolas" pitchFamily="49" charset="0"/>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	[</a:t>
            </a:r>
            <a:r>
              <a:rPr lang="ru-RU" sz="1000" dirty="0">
                <a:solidFill>
                  <a:schemeClr val="bg1"/>
                </a:solidFill>
                <a:latin typeface="Consolas" pitchFamily="49" charset="0"/>
                <a:ea typeface="Times New Roman" pitchFamily="18" charset="0"/>
                <a:cs typeface="Consolas" pitchFamily="49" charset="0"/>
              </a:rPr>
              <a:t>обработка исключения</a:t>
            </a:r>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finally</a:t>
            </a:r>
            <a:r>
              <a:rPr lang="ru-RU" sz="1000" dirty="0">
                <a:solidFill>
                  <a:schemeClr val="bg1"/>
                </a:solidFill>
                <a:latin typeface="Consolas" pitchFamily="49" charset="0"/>
                <a:ea typeface="Times New Roman" pitchFamily="18" charset="0"/>
                <a:cs typeface="Consolas" pitchFamily="49" charset="0"/>
              </a:rPr>
              <a:t>		</a:t>
            </a:r>
            <a:r>
              <a:rPr lang="en-US" sz="1000" dirty="0">
                <a:solidFill>
                  <a:schemeClr val="bg1"/>
                </a:solidFill>
                <a:latin typeface="Consolas" pitchFamily="49" charset="0"/>
                <a:ea typeface="Times New Roman" pitchFamily="18" charset="0"/>
                <a:cs typeface="Consolas" pitchFamily="49" charset="0"/>
              </a:rPr>
              <a:t>//</a:t>
            </a:r>
            <a:r>
              <a:rPr lang="ru-RU" sz="1000" dirty="0">
                <a:solidFill>
                  <a:schemeClr val="bg1"/>
                </a:solidFill>
                <a:latin typeface="Consolas" pitchFamily="49" charset="0"/>
                <a:ea typeface="Times New Roman" pitchFamily="18" charset="0"/>
                <a:cs typeface="Consolas" pitchFamily="49" charset="0"/>
              </a:rPr>
              <a:t>Может отсутствовать</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из секции завершения&gt;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p:txBody>
      </p:sp>
      <p:sp>
        <p:nvSpPr>
          <p:cNvPr id="3076" name="TextBox 6"/>
          <p:cNvSpPr txBox="1">
            <a:spLocks noChangeArrowheads="1"/>
          </p:cNvSpPr>
          <p:nvPr/>
        </p:nvSpPr>
        <p:spPr bwMode="auto">
          <a:xfrm>
            <a:off x="152400" y="2362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Генерация исключений происходит с использованием оператора</a:t>
            </a:r>
            <a:r>
              <a:rPr lang="en-US" sz="1600" dirty="0"/>
              <a:t> </a:t>
            </a:r>
            <a:r>
              <a:rPr lang="en-US" sz="1600" dirty="0">
                <a:solidFill>
                  <a:srgbClr val="FF0000"/>
                </a:solidFill>
                <a:latin typeface="Consolas" pitchFamily="49" charset="0"/>
                <a:ea typeface="Times New Roman" pitchFamily="18" charset="0"/>
                <a:cs typeface="Consolas" pitchFamily="49" charset="0"/>
              </a:rPr>
              <a:t>throw</a:t>
            </a:r>
            <a:r>
              <a:rPr lang="en-US" sz="1600" dirty="0"/>
              <a:t>, </a:t>
            </a:r>
            <a:r>
              <a:rPr lang="ru-RU" sz="1600" dirty="0"/>
              <a:t>после которого необходимо записать объект исключения.</a:t>
            </a:r>
            <a:r>
              <a:rPr lang="be-BY" sz="1600" dirty="0">
                <a:solidFill>
                  <a:srgbClr val="008080"/>
                </a:solidFill>
                <a:latin typeface="Courier New" pitchFamily="49" charset="0"/>
                <a:cs typeface="Courier New" pitchFamily="49" charset="0"/>
              </a:rPr>
              <a:t> </a:t>
            </a:r>
            <a:r>
              <a:rPr lang="ru-RU" sz="1600" dirty="0"/>
              <a:t>Все исключения в </a:t>
            </a:r>
            <a:r>
              <a:rPr lang="en-US" sz="1600" dirty="0"/>
              <a:t>C# </a:t>
            </a:r>
            <a:r>
              <a:rPr lang="ru-RU" sz="1600" dirty="0"/>
              <a:t>являются объектами класса, производного от </a:t>
            </a:r>
            <a:r>
              <a:rPr lang="en-US" sz="1600" dirty="0"/>
              <a:t>Exception.</a:t>
            </a:r>
            <a:endParaRPr lang="ru-RU" sz="1600" dirty="0"/>
          </a:p>
        </p:txBody>
      </p:sp>
      <p:sp>
        <p:nvSpPr>
          <p:cNvPr id="46082" name="Rectangle 2"/>
          <p:cNvSpPr>
            <a:spLocks noChangeArrowheads="1"/>
          </p:cNvSpPr>
          <p:nvPr/>
        </p:nvSpPr>
        <p:spPr bwMode="auto">
          <a:xfrm>
            <a:off x="152400" y="3200400"/>
            <a:ext cx="8763000" cy="346233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static int divide(int a, int b)</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(b == 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throw new Exception("Divide by 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a / b;</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 = int.Parse(Console.ReadLine());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b = int.Parse(Console.ReadLine());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c;</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try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 = divide(a, b);</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Console.WriteLine(c);</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catch (Exception 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Console.WriteLine(e.Message);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15348896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Прямоугольник 2"/>
          <p:cNvSpPr>
            <a:spLocks noChangeArrowheads="1"/>
          </p:cNvSpPr>
          <p:nvPr/>
        </p:nvSpPr>
        <p:spPr bwMode="auto">
          <a:xfrm>
            <a:off x="287524" y="0"/>
            <a:ext cx="85689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Члены класса </a:t>
            </a:r>
            <a:r>
              <a:rPr lang="en-US" sz="2400" b="1" dirty="0" smtClean="0"/>
              <a:t>Stream</a:t>
            </a:r>
            <a:endParaRPr lang="ru-RU" sz="2400" b="1" dirty="0"/>
          </a:p>
        </p:txBody>
      </p:sp>
      <p:sp>
        <p:nvSpPr>
          <p:cNvPr id="10243" name="TextBox 6"/>
          <p:cNvSpPr txBox="1">
            <a:spLocks noChangeArrowheads="1"/>
          </p:cNvSpPr>
          <p:nvPr/>
        </p:nvSpPr>
        <p:spPr bwMode="auto">
          <a:xfrm>
            <a:off x="76200" y="683985"/>
            <a:ext cx="8991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sz="1600" dirty="0"/>
              <a:t>	Все классы </a:t>
            </a:r>
            <a:r>
              <a:rPr lang="ru-RU" sz="1600" dirty="0" smtClean="0"/>
              <a:t>потоков </a:t>
            </a:r>
            <a:r>
              <a:rPr lang="ru-RU" sz="1600" dirty="0"/>
              <a:t>унаследованы от абстрактного класса </a:t>
            </a:r>
            <a:r>
              <a:rPr lang="en-US" sz="1600" dirty="0" smtClean="0"/>
              <a:t>Stream</a:t>
            </a:r>
            <a:r>
              <a:rPr lang="en-US" sz="1600" dirty="0"/>
              <a:t> </a:t>
            </a:r>
            <a:r>
              <a:rPr lang="ru-RU" sz="1600" dirty="0" smtClean="0"/>
              <a:t>и поэтому обладают одинаковой функциональностью.</a:t>
            </a:r>
            <a:endParaRPr lang="be-BY" sz="1600" dirty="0">
              <a:solidFill>
                <a:srgbClr val="008080"/>
              </a:solidFill>
              <a:latin typeface="Courier New" pitchFamily="49" charset="0"/>
              <a:ea typeface="Calibri" pitchFamily="34" charset="0"/>
              <a:cs typeface="Courier New" pitchFamily="49" charset="0"/>
            </a:endParaRPr>
          </a:p>
        </p:txBody>
      </p:sp>
      <p:graphicFrame>
        <p:nvGraphicFramePr>
          <p:cNvPr id="10" name="Таблица 9"/>
          <p:cNvGraphicFramePr>
            <a:graphicFrameLocks noGrp="1"/>
          </p:cNvGraphicFramePr>
          <p:nvPr>
            <p:extLst>
              <p:ext uri="{D42A27DB-BD31-4B8C-83A1-F6EECF244321}">
                <p14:modId xmlns:p14="http://schemas.microsoft.com/office/powerpoint/2010/main" val="2928235977"/>
              </p:ext>
            </p:extLst>
          </p:nvPr>
        </p:nvGraphicFramePr>
        <p:xfrm>
          <a:off x="152400" y="1412776"/>
          <a:ext cx="8839200" cy="4068908"/>
        </p:xfrm>
        <a:graphic>
          <a:graphicData uri="http://schemas.openxmlformats.org/drawingml/2006/table">
            <a:tbl>
              <a:tblPr firstRow="1" bandRow="1">
                <a:tableStyleId>{5C22544A-7EE6-4342-B048-85BDC9FD1C3A}</a:tableStyleId>
              </a:tblPr>
              <a:tblGrid>
                <a:gridCol w="1486237"/>
                <a:gridCol w="7352963"/>
              </a:tblGrid>
              <a:tr h="304783">
                <a:tc>
                  <a:txBody>
                    <a:bodyPr/>
                    <a:lstStyle/>
                    <a:p>
                      <a:pPr algn="ctr"/>
                      <a:r>
                        <a:rPr lang="ru-RU" sz="1400" dirty="0" smtClean="0"/>
                        <a:t>Название</a:t>
                      </a:r>
                      <a:endParaRPr lang="be-BY" sz="1400" dirty="0"/>
                    </a:p>
                  </a:txBody>
                  <a:tcPr marT="45717" marB="45717"/>
                </a:tc>
                <a:tc>
                  <a:txBody>
                    <a:bodyPr/>
                    <a:lstStyle/>
                    <a:p>
                      <a:pPr algn="ctr"/>
                      <a:r>
                        <a:rPr lang="ru-RU" sz="1400" dirty="0" smtClean="0"/>
                        <a:t>Описание</a:t>
                      </a:r>
                      <a:endParaRPr lang="be-BY" sz="1400" dirty="0"/>
                    </a:p>
                  </a:txBody>
                  <a:tcPr marT="45717" marB="45717"/>
                </a:tc>
              </a:tr>
              <a:tr h="731480">
                <a:tc>
                  <a:txBody>
                    <a:bodyPr/>
                    <a:lstStyle/>
                    <a:p>
                      <a:r>
                        <a:rPr lang="en-US" sz="1400" dirty="0" err="1" smtClean="0">
                          <a:solidFill>
                            <a:schemeClr val="accent1">
                              <a:lumMod val="75000"/>
                            </a:schemeClr>
                          </a:solidFill>
                        </a:rPr>
                        <a:t>CanRead</a:t>
                      </a:r>
                      <a:endParaRPr lang="en-US" sz="1400" dirty="0" smtClean="0">
                        <a:solidFill>
                          <a:schemeClr val="accent1">
                            <a:lumMod val="75000"/>
                          </a:schemeClr>
                        </a:solidFill>
                      </a:endParaRPr>
                    </a:p>
                    <a:p>
                      <a:r>
                        <a:rPr lang="en-US" sz="1400" dirty="0" smtClean="0">
                          <a:solidFill>
                            <a:schemeClr val="accent1">
                              <a:lumMod val="75000"/>
                            </a:schemeClr>
                          </a:solidFill>
                        </a:rPr>
                        <a:t>Can Seek</a:t>
                      </a:r>
                    </a:p>
                    <a:p>
                      <a:r>
                        <a:rPr lang="en-US" sz="1400" dirty="0" err="1" smtClean="0">
                          <a:solidFill>
                            <a:schemeClr val="accent1">
                              <a:lumMod val="75000"/>
                            </a:schemeClr>
                          </a:solidFill>
                        </a:rPr>
                        <a:t>CanWrite</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Поток поддерживает чтение, запись, поиск</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Close()</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Закрывает поток и освобождает ресурсы</a:t>
                      </a:r>
                      <a:endParaRPr lang="be-BY" sz="1400" dirty="0">
                        <a:solidFill>
                          <a:schemeClr val="accent1">
                            <a:lumMod val="75000"/>
                          </a:schemeClr>
                        </a:solidFill>
                      </a:endParaRPr>
                    </a:p>
                  </a:txBody>
                  <a:tcPr marT="45717" marB="45717"/>
                </a:tc>
              </a:tr>
              <a:tr h="472322">
                <a:tc>
                  <a:txBody>
                    <a:bodyPr/>
                    <a:lstStyle/>
                    <a:p>
                      <a:r>
                        <a:rPr lang="en-US" sz="1400" dirty="0" smtClean="0">
                          <a:solidFill>
                            <a:schemeClr val="accent1">
                              <a:lumMod val="75000"/>
                            </a:schemeClr>
                          </a:solidFill>
                        </a:rPr>
                        <a:t>Flush()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Очищает</a:t>
                      </a:r>
                      <a:r>
                        <a:rPr lang="ru-RU" sz="1400" baseline="0" dirty="0" smtClean="0">
                          <a:solidFill>
                            <a:schemeClr val="accent1">
                              <a:lumMod val="75000"/>
                            </a:schemeClr>
                          </a:solidFill>
                        </a:rPr>
                        <a:t> буфер потока и записывает содержимое в связанное с потоком хранилище данных</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Length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Возвращает длину</a:t>
                      </a:r>
                      <a:r>
                        <a:rPr lang="ru-RU" sz="1400" baseline="0" dirty="0" smtClean="0">
                          <a:solidFill>
                            <a:schemeClr val="accent1">
                              <a:lumMod val="75000"/>
                            </a:schemeClr>
                          </a:solidFill>
                        </a:rPr>
                        <a:t> потока в байтах</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Position</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Позиция</a:t>
                      </a:r>
                      <a:r>
                        <a:rPr lang="ru-RU" sz="1400" baseline="0" dirty="0" smtClean="0">
                          <a:solidFill>
                            <a:schemeClr val="accent1">
                              <a:lumMod val="75000"/>
                            </a:schemeClr>
                          </a:solidFill>
                        </a:rPr>
                        <a:t> указателя в потоке</a:t>
                      </a:r>
                      <a:endParaRPr lang="be-BY" sz="1400" dirty="0">
                        <a:solidFill>
                          <a:schemeClr val="accent1">
                            <a:lumMod val="75000"/>
                          </a:schemeClr>
                        </a:solidFill>
                      </a:endParaRPr>
                    </a:p>
                  </a:txBody>
                  <a:tcPr marT="45717" marB="45717"/>
                </a:tc>
              </a:tr>
              <a:tr h="518131">
                <a:tc>
                  <a:txBody>
                    <a:bodyPr/>
                    <a:lstStyle/>
                    <a:p>
                      <a:r>
                        <a:rPr lang="en-US" sz="1400" dirty="0" smtClean="0">
                          <a:solidFill>
                            <a:schemeClr val="accent1">
                              <a:lumMod val="75000"/>
                            </a:schemeClr>
                          </a:solidFill>
                        </a:rPr>
                        <a:t>Read()</a:t>
                      </a:r>
                    </a:p>
                    <a:p>
                      <a:r>
                        <a:rPr lang="en-US" sz="1400" dirty="0" err="1" smtClean="0">
                          <a:solidFill>
                            <a:schemeClr val="accent1">
                              <a:lumMod val="75000"/>
                            </a:schemeClr>
                          </a:solidFill>
                        </a:rPr>
                        <a:t>ReadByte</a:t>
                      </a:r>
                      <a:r>
                        <a:rPr lang="en-US" sz="1400" dirty="0" smtClean="0">
                          <a:solidFill>
                            <a:schemeClr val="accent1">
                              <a:lumMod val="75000"/>
                            </a:schemeClr>
                          </a:solidFill>
                        </a:rPr>
                        <a:t>()</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Считывает</a:t>
                      </a:r>
                      <a:r>
                        <a:rPr lang="ru-RU" sz="1400" baseline="0" dirty="0" smtClean="0">
                          <a:solidFill>
                            <a:schemeClr val="accent1">
                              <a:lumMod val="75000"/>
                            </a:schemeClr>
                          </a:solidFill>
                        </a:rPr>
                        <a:t> из потока последовательность байтов или один байт</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Seek</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Перемещает указатель на новую позицию</a:t>
                      </a:r>
                      <a:endParaRPr lang="be-BY" sz="1400" dirty="0">
                        <a:solidFill>
                          <a:schemeClr val="accent1">
                            <a:lumMod val="75000"/>
                          </a:schemeClr>
                        </a:solidFill>
                      </a:endParaRPr>
                    </a:p>
                  </a:txBody>
                  <a:tcPr marT="45717" marB="45717"/>
                </a:tc>
              </a:tr>
              <a:tr h="304783">
                <a:tc>
                  <a:txBody>
                    <a:bodyPr/>
                    <a:lstStyle/>
                    <a:p>
                      <a:r>
                        <a:rPr lang="en-US" sz="1400" dirty="0" err="1" smtClean="0">
                          <a:solidFill>
                            <a:schemeClr val="accent1">
                              <a:lumMod val="75000"/>
                            </a:schemeClr>
                          </a:solidFill>
                        </a:rPr>
                        <a:t>SetLength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Устанавливает длину текущего потока</a:t>
                      </a:r>
                      <a:endParaRPr lang="be-BY" sz="1400" dirty="0">
                        <a:solidFill>
                          <a:schemeClr val="accent1">
                            <a:lumMod val="75000"/>
                          </a:schemeClr>
                        </a:solidFill>
                      </a:endParaRPr>
                    </a:p>
                  </a:txBody>
                  <a:tcPr marT="45717" marB="45717"/>
                </a:tc>
              </a:tr>
              <a:tr h="518131">
                <a:tc>
                  <a:txBody>
                    <a:bodyPr/>
                    <a:lstStyle/>
                    <a:p>
                      <a:r>
                        <a:rPr lang="en-US" sz="1400" dirty="0" smtClean="0">
                          <a:solidFill>
                            <a:schemeClr val="accent1">
                              <a:lumMod val="75000"/>
                            </a:schemeClr>
                          </a:solidFill>
                        </a:rPr>
                        <a:t>Write()</a:t>
                      </a:r>
                    </a:p>
                    <a:p>
                      <a:r>
                        <a:rPr lang="en-US" sz="1400" dirty="0" err="1" smtClean="0">
                          <a:solidFill>
                            <a:schemeClr val="accent1">
                              <a:lumMod val="75000"/>
                            </a:schemeClr>
                          </a:solidFill>
                        </a:rPr>
                        <a:t>WriteByte</a:t>
                      </a:r>
                      <a:r>
                        <a:rPr lang="en-US" sz="1400" dirty="0" smtClean="0">
                          <a:solidFill>
                            <a:schemeClr val="accent1">
                              <a:lumMod val="75000"/>
                            </a:schemeClr>
                          </a:solidFill>
                        </a:rPr>
                        <a:t>()</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Записывает</a:t>
                      </a:r>
                      <a:r>
                        <a:rPr lang="ru-RU" sz="1400" baseline="0" dirty="0" smtClean="0">
                          <a:solidFill>
                            <a:schemeClr val="accent1">
                              <a:lumMod val="75000"/>
                            </a:schemeClr>
                          </a:solidFill>
                        </a:rPr>
                        <a:t> байты(байт) в поток.</a:t>
                      </a:r>
                      <a:endParaRPr lang="be-BY" sz="1400" dirty="0">
                        <a:solidFill>
                          <a:schemeClr val="accent1">
                            <a:lumMod val="75000"/>
                          </a:schemeClr>
                        </a:solidFill>
                      </a:endParaRPr>
                    </a:p>
                  </a:txBody>
                  <a:tcPr marT="45717" marB="45717"/>
                </a:tc>
              </a:tr>
            </a:tbl>
          </a:graphicData>
        </a:graphic>
      </p:graphicFrame>
    </p:spTree>
    <p:extLst>
      <p:ext uri="{BB962C8B-B14F-4D97-AF65-F5344CB8AC3E}">
        <p14:creationId xmlns:p14="http://schemas.microsoft.com/office/powerpoint/2010/main" val="12147172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266" name="Прямоугольник 2"/>
          <p:cNvSpPr>
            <a:spLocks noChangeArrowheads="1"/>
          </p:cNvSpPr>
          <p:nvPr/>
        </p:nvSpPr>
        <p:spPr bwMode="auto">
          <a:xfrm>
            <a:off x="3048000" y="0"/>
            <a:ext cx="282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a:t>Классы потоков</a:t>
            </a:r>
            <a:r>
              <a:rPr lang="ru-RU" sz="2400" b="1"/>
              <a:t>.</a:t>
            </a:r>
          </a:p>
        </p:txBody>
      </p:sp>
      <p:sp>
        <p:nvSpPr>
          <p:cNvPr id="11267" name="TextBox 6"/>
          <p:cNvSpPr txBox="1">
            <a:spLocks noChangeArrowheads="1"/>
          </p:cNvSpPr>
          <p:nvPr/>
        </p:nvSpPr>
        <p:spPr bwMode="auto">
          <a:xfrm>
            <a:off x="76200" y="347663"/>
            <a:ext cx="8991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t>FileStream.</a:t>
            </a:r>
            <a:endParaRPr lang="be-BY" sz="1600">
              <a:solidFill>
                <a:srgbClr val="008080"/>
              </a:solidFill>
              <a:latin typeface="Courier New" pitchFamily="49" charset="0"/>
              <a:ea typeface="Calibri" pitchFamily="34" charset="0"/>
              <a:cs typeface="Courier New" pitchFamily="49" charset="0"/>
            </a:endParaRPr>
          </a:p>
        </p:txBody>
      </p:sp>
      <p:sp>
        <p:nvSpPr>
          <p:cNvPr id="40961" name="Rectangle 1"/>
          <p:cNvSpPr>
            <a:spLocks noChangeArrowheads="1"/>
          </p:cNvSpPr>
          <p:nvPr/>
        </p:nvSpPr>
        <p:spPr bwMode="auto">
          <a:xfrm>
            <a:off x="152400" y="685800"/>
            <a:ext cx="8839200" cy="24003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FileStream fs = File.Open(@"d:\temp.dat", FileMode.Create);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//FileStream fs = new FileStream(@"d:\temp.dat", FileMode.Create, FileAccess.Write, FileShare.None);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byte[] arr = new byte[256];</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arr[i] = (byte)i;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fs.Write(arr, 128, 128);</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Console.WriteLine("Press any key to close file");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Console.ReadKey();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fs.Close();</a:t>
            </a:r>
            <a:endParaRPr lang="be-BY" dirty="0">
              <a:solidFill>
                <a:schemeClr val="bg1"/>
              </a:solidFill>
              <a:latin typeface="Arial" pitchFamily="34" charset="0"/>
            </a:endParaRPr>
          </a:p>
        </p:txBody>
      </p:sp>
      <p:sp>
        <p:nvSpPr>
          <p:cNvPr id="11269" name="TextBox 6"/>
          <p:cNvSpPr txBox="1">
            <a:spLocks noChangeArrowheads="1"/>
          </p:cNvSpPr>
          <p:nvPr/>
        </p:nvSpPr>
        <p:spPr bwMode="auto">
          <a:xfrm>
            <a:off x="76200" y="3124200"/>
            <a:ext cx="8991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cs typeface="Arial" charset="0"/>
              </a:rPr>
              <a:t>MemoryStream.</a:t>
            </a:r>
          </a:p>
          <a:p>
            <a:pPr algn="ctr" eaLnBrk="1" hangingPunct="1"/>
            <a:r>
              <a:rPr lang="ru-RU" sz="1400">
                <a:ea typeface="Calibri" pitchFamily="34" charset="0"/>
                <a:cs typeface="Arial" charset="0"/>
              </a:rPr>
              <a:t>Позволяет работать с памятью как с потоком.</a:t>
            </a:r>
            <a:endParaRPr lang="be-BY" sz="1400">
              <a:ea typeface="Calibri" pitchFamily="34" charset="0"/>
              <a:cs typeface="Arial" charset="0"/>
            </a:endParaRPr>
          </a:p>
        </p:txBody>
      </p:sp>
      <p:sp>
        <p:nvSpPr>
          <p:cNvPr id="40962" name="Rectangle 2"/>
          <p:cNvSpPr>
            <a:spLocks noChangeArrowheads="1"/>
          </p:cNvSpPr>
          <p:nvPr/>
        </p:nvSpPr>
        <p:spPr bwMode="auto">
          <a:xfrm>
            <a:off x="152400" y="3733800"/>
            <a:ext cx="8839200" cy="10160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MemoryStream ms = new MemoryStream(256);</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ms.WriteByte((byte)i);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byte[] arr = ms.ToArray();</a:t>
            </a:r>
            <a:endParaRPr lang="be-BY" dirty="0">
              <a:solidFill>
                <a:schemeClr val="bg1"/>
              </a:solidFill>
              <a:latin typeface="Arial" pitchFamily="34" charset="0"/>
            </a:endParaRPr>
          </a:p>
        </p:txBody>
      </p:sp>
    </p:spTree>
    <p:extLst>
      <p:ext uri="{BB962C8B-B14F-4D97-AF65-F5344CB8AC3E}">
        <p14:creationId xmlns:p14="http://schemas.microsoft.com/office/powerpoint/2010/main" val="40110629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Прямоугольник 2"/>
          <p:cNvSpPr>
            <a:spLocks noChangeArrowheads="1"/>
          </p:cNvSpPr>
          <p:nvPr/>
        </p:nvSpPr>
        <p:spPr bwMode="auto">
          <a:xfrm>
            <a:off x="3048000" y="0"/>
            <a:ext cx="282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a:t>Классы потоков</a:t>
            </a:r>
            <a:r>
              <a:rPr lang="ru-RU" sz="2400" b="1"/>
              <a:t>.</a:t>
            </a:r>
          </a:p>
        </p:txBody>
      </p:sp>
      <p:sp>
        <p:nvSpPr>
          <p:cNvPr id="12291" name="TextBox 6"/>
          <p:cNvSpPr txBox="1">
            <a:spLocks noChangeArrowheads="1"/>
          </p:cNvSpPr>
          <p:nvPr/>
        </p:nvSpPr>
        <p:spPr bwMode="auto">
          <a:xfrm>
            <a:off x="76200" y="457200"/>
            <a:ext cx="8991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cs typeface="Arial" charset="0"/>
              </a:rPr>
              <a:t>BufferedStream.</a:t>
            </a:r>
          </a:p>
          <a:p>
            <a:pPr algn="ctr" eaLnBrk="1" hangingPunct="1"/>
            <a:r>
              <a:rPr lang="ru-RU" sz="1400">
                <a:ea typeface="Calibri" pitchFamily="34" charset="0"/>
                <a:cs typeface="Arial" charset="0"/>
              </a:rPr>
              <a:t>Записывает данные в буфер. Когда буфер заполняется, либо вызывается операция </a:t>
            </a:r>
            <a:r>
              <a:rPr lang="en-US" sz="1400">
                <a:ea typeface="Calibri" pitchFamily="34" charset="0"/>
                <a:cs typeface="Arial" charset="0"/>
              </a:rPr>
              <a:t>Flush() </a:t>
            </a:r>
            <a:r>
              <a:rPr lang="ru-RU" sz="1400">
                <a:ea typeface="Calibri" pitchFamily="34" charset="0"/>
                <a:cs typeface="Arial" charset="0"/>
              </a:rPr>
              <a:t>или </a:t>
            </a:r>
            <a:r>
              <a:rPr lang="en-US" sz="1400">
                <a:ea typeface="Calibri" pitchFamily="34" charset="0"/>
                <a:cs typeface="Arial" charset="0"/>
              </a:rPr>
              <a:t>Close(), </a:t>
            </a:r>
            <a:r>
              <a:rPr lang="ru-RU" sz="1400">
                <a:ea typeface="Calibri" pitchFamily="34" charset="0"/>
                <a:cs typeface="Arial" charset="0"/>
              </a:rPr>
              <a:t>данные записываются в поток.</a:t>
            </a:r>
            <a:endParaRPr lang="be-BY" sz="1400">
              <a:ea typeface="Calibri" pitchFamily="34" charset="0"/>
              <a:cs typeface="Arial" charset="0"/>
            </a:endParaRPr>
          </a:p>
        </p:txBody>
      </p:sp>
      <p:sp>
        <p:nvSpPr>
          <p:cNvPr id="43009" name="Rectangle 1"/>
          <p:cNvSpPr>
            <a:spLocks noChangeArrowheads="1"/>
          </p:cNvSpPr>
          <p:nvPr/>
        </p:nvSpPr>
        <p:spPr bwMode="auto">
          <a:xfrm>
            <a:off x="152400" y="1295400"/>
            <a:ext cx="8839200" cy="1784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BufferedStream bs = new BufferedStream(File.Open(@"d:\temp.dat",FileMode.Create));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bs.Flush();</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bs.Close();</a:t>
            </a:r>
            <a:endParaRPr lang="be-BY" dirty="0">
              <a:solidFill>
                <a:schemeClr val="bg1"/>
              </a:solidFill>
              <a:latin typeface="Arial" pitchFamily="34" charset="0"/>
            </a:endParaRPr>
          </a:p>
        </p:txBody>
      </p:sp>
      <p:sp>
        <p:nvSpPr>
          <p:cNvPr id="12293" name="TextBox 8"/>
          <p:cNvSpPr txBox="1">
            <a:spLocks noChangeArrowheads="1"/>
          </p:cNvSpPr>
          <p:nvPr/>
        </p:nvSpPr>
        <p:spPr bwMode="auto">
          <a:xfrm>
            <a:off x="76200" y="3429000"/>
            <a:ext cx="89916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sz="2000" b="1" dirty="0">
                <a:solidFill>
                  <a:schemeClr val="bg1"/>
                </a:solidFill>
                <a:ea typeface="Calibri" pitchFamily="34" charset="0"/>
                <a:cs typeface="Arial" charset="0"/>
              </a:rPr>
              <a:t>Адаптеры потоков.</a:t>
            </a:r>
          </a:p>
          <a:p>
            <a:pPr algn="ctr" eaLnBrk="1" hangingPunct="1"/>
            <a:endParaRPr lang="ru-RU" sz="2000" b="1" dirty="0">
              <a:solidFill>
                <a:schemeClr val="bg1"/>
              </a:solidFill>
              <a:ea typeface="Calibri" pitchFamily="34" charset="0"/>
              <a:cs typeface="Arial" charset="0"/>
            </a:endParaRPr>
          </a:p>
          <a:p>
            <a:pPr eaLnBrk="1" hangingPunct="1"/>
            <a:r>
              <a:rPr lang="ru-RU" sz="1600" dirty="0">
                <a:solidFill>
                  <a:schemeClr val="bg1"/>
                </a:solidFill>
                <a:ea typeface="Calibri" pitchFamily="34" charset="0"/>
                <a:cs typeface="Arial" charset="0"/>
              </a:rPr>
              <a:t>	Адаптеры расширяют функциональность стандартных классов потока.</a:t>
            </a:r>
          </a:p>
          <a:p>
            <a:pPr eaLnBrk="1" hangingPunct="1"/>
            <a:r>
              <a:rPr lang="ru-RU" sz="1600" dirty="0">
                <a:solidFill>
                  <a:schemeClr val="bg1"/>
                </a:solidFill>
                <a:ea typeface="Calibri" pitchFamily="34" charset="0"/>
                <a:cs typeface="Arial" charset="0"/>
              </a:rPr>
              <a:t>Текстовые</a:t>
            </a:r>
            <a:r>
              <a:rPr lang="en-US" sz="1600" dirty="0">
                <a:solidFill>
                  <a:schemeClr val="bg1"/>
                </a:solidFill>
                <a:ea typeface="Calibri" pitchFamily="34" charset="0"/>
                <a:cs typeface="Arial" charset="0"/>
              </a:rPr>
              <a:t>:</a:t>
            </a:r>
          </a:p>
          <a:p>
            <a:pPr eaLnBrk="1" hangingPunct="1"/>
            <a:r>
              <a:rPr lang="en-US" sz="1600" dirty="0">
                <a:solidFill>
                  <a:schemeClr val="bg1"/>
                </a:solidFill>
                <a:ea typeface="Calibri" pitchFamily="34" charset="0"/>
                <a:cs typeface="Arial" charset="0"/>
              </a:rPr>
              <a:t>	</a:t>
            </a:r>
            <a:r>
              <a:rPr lang="en-US" sz="1600" dirty="0">
                <a:solidFill>
                  <a:schemeClr val="bg1"/>
                </a:solidFill>
                <a:latin typeface="Courier New" pitchFamily="49" charset="0"/>
                <a:ea typeface="Calibri" pitchFamily="34" charset="0"/>
                <a:cs typeface="Courier New" pitchFamily="49" charset="0"/>
              </a:rPr>
              <a:t>Text</a:t>
            </a:r>
            <a:r>
              <a:rPr lang="be-BY" sz="1600" dirty="0">
                <a:solidFill>
                  <a:schemeClr val="bg1"/>
                </a:solidFill>
                <a:latin typeface="Courier New" pitchFamily="49" charset="0"/>
                <a:ea typeface="Calibri" pitchFamily="34" charset="0"/>
                <a:cs typeface="Courier New" pitchFamily="49" charset="0"/>
              </a:rPr>
              <a:t>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a:t>
            </a:r>
            <a:r>
              <a:rPr lang="en-US" sz="1600" dirty="0">
                <a:solidFill>
                  <a:schemeClr val="bg1"/>
                </a:solidFill>
                <a:latin typeface="Courier New" pitchFamily="49" charset="0"/>
                <a:ea typeface="Calibri" pitchFamily="34" charset="0"/>
                <a:cs typeface="Courier New" pitchFamily="49" charset="0"/>
              </a:rPr>
              <a:t>Text</a:t>
            </a:r>
            <a:r>
              <a:rPr lang="be-BY" sz="1600" dirty="0">
                <a:solidFill>
                  <a:schemeClr val="bg1"/>
                </a:solidFill>
                <a:latin typeface="Courier New" pitchFamily="49" charset="0"/>
                <a:ea typeface="Calibri" pitchFamily="34" charset="0"/>
                <a:cs typeface="Courier New" pitchFamily="49" charset="0"/>
              </a:rPr>
              <a:t>Reader </a:t>
            </a:r>
            <a:endParaRPr lang="en-US" sz="1600" dirty="0">
              <a:solidFill>
                <a:schemeClr val="bg1"/>
              </a:solidFill>
              <a:latin typeface="Courier New" pitchFamily="49" charset="0"/>
              <a:ea typeface="Calibri" pitchFamily="34" charset="0"/>
              <a:cs typeface="Courier New" pitchFamily="49" charset="0"/>
            </a:endParaRPr>
          </a:p>
          <a:p>
            <a:pPr eaLnBrk="1" hangingPunct="1"/>
            <a:r>
              <a:rPr lang="en-US" sz="1600" dirty="0">
                <a:solidFill>
                  <a:schemeClr val="bg1"/>
                </a:solidFill>
                <a:ea typeface="Calibri" pitchFamily="34" charset="0"/>
                <a:cs typeface="Arial" charset="0"/>
              </a:rPr>
              <a:t>	</a:t>
            </a:r>
            <a:r>
              <a:rPr lang="be-BY" sz="1600" dirty="0">
                <a:solidFill>
                  <a:schemeClr val="bg1"/>
                </a:solidFill>
                <a:latin typeface="Courier New" pitchFamily="49" charset="0"/>
                <a:ea typeface="Calibri" pitchFamily="34" charset="0"/>
                <a:cs typeface="Courier New" pitchFamily="49" charset="0"/>
              </a:rPr>
              <a:t>StreamWriter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StreamReader </a:t>
            </a:r>
            <a:endParaRPr lang="en-US" sz="1600" dirty="0">
              <a:solidFill>
                <a:schemeClr val="bg1"/>
              </a:solidFill>
              <a:ea typeface="Calibri" pitchFamily="34" charset="0"/>
              <a:cs typeface="Arial" charset="0"/>
            </a:endParaRPr>
          </a:p>
          <a:p>
            <a:pPr eaLnBrk="1" hangingPunct="1"/>
            <a:r>
              <a:rPr lang="en-US" sz="1600" dirty="0">
                <a:solidFill>
                  <a:schemeClr val="bg1"/>
                </a:solidFill>
                <a:ea typeface="Calibri" pitchFamily="34" charset="0"/>
                <a:cs typeface="Arial" charset="0"/>
              </a:rPr>
              <a:t>	</a:t>
            </a:r>
            <a:r>
              <a:rPr lang="en-US" sz="1600" dirty="0">
                <a:solidFill>
                  <a:schemeClr val="bg1"/>
                </a:solidFill>
                <a:latin typeface="Courier New" pitchFamily="49" charset="0"/>
                <a:ea typeface="Calibri" pitchFamily="34" charset="0"/>
                <a:cs typeface="Courier New" pitchFamily="49" charset="0"/>
              </a:rPr>
              <a:t>String</a:t>
            </a:r>
            <a:r>
              <a:rPr lang="be-BY" sz="1600" dirty="0">
                <a:solidFill>
                  <a:schemeClr val="bg1"/>
                </a:solidFill>
                <a:latin typeface="Courier New" pitchFamily="49" charset="0"/>
                <a:ea typeface="Calibri" pitchFamily="34" charset="0"/>
                <a:cs typeface="Courier New" pitchFamily="49" charset="0"/>
              </a:rPr>
              <a:t>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a:t>
            </a:r>
            <a:r>
              <a:rPr lang="en-US" sz="1600" dirty="0">
                <a:solidFill>
                  <a:schemeClr val="bg1"/>
                </a:solidFill>
                <a:latin typeface="Courier New" pitchFamily="49" charset="0"/>
                <a:ea typeface="Calibri" pitchFamily="34" charset="0"/>
                <a:cs typeface="Courier New" pitchFamily="49" charset="0"/>
              </a:rPr>
              <a:t>String</a:t>
            </a:r>
            <a:r>
              <a:rPr lang="be-BY" sz="1600" dirty="0">
                <a:solidFill>
                  <a:schemeClr val="bg1"/>
                </a:solidFill>
                <a:latin typeface="Courier New" pitchFamily="49" charset="0"/>
                <a:ea typeface="Calibri" pitchFamily="34" charset="0"/>
                <a:cs typeface="Courier New" pitchFamily="49" charset="0"/>
              </a:rPr>
              <a:t>Reader </a:t>
            </a:r>
            <a:endParaRPr lang="ru-RU" sz="1600" dirty="0">
              <a:solidFill>
                <a:schemeClr val="bg1"/>
              </a:solidFill>
              <a:ea typeface="Calibri" pitchFamily="34" charset="0"/>
              <a:cs typeface="Arial" charset="0"/>
            </a:endParaRPr>
          </a:p>
          <a:p>
            <a:pPr eaLnBrk="1" hangingPunct="1"/>
            <a:r>
              <a:rPr lang="ru-RU" sz="1600" dirty="0">
                <a:solidFill>
                  <a:schemeClr val="bg1"/>
                </a:solidFill>
                <a:ea typeface="Calibri" pitchFamily="34" charset="0"/>
                <a:cs typeface="Arial" charset="0"/>
              </a:rPr>
              <a:t>	Данные классы позволяют работать с текстовыми потоками. По умолчанию они работают и кодировкой </a:t>
            </a:r>
            <a:r>
              <a:rPr lang="en-US" sz="1600" dirty="0" err="1">
                <a:solidFill>
                  <a:schemeClr val="bg1"/>
                </a:solidFill>
                <a:ea typeface="Calibri" pitchFamily="34" charset="0"/>
                <a:cs typeface="Arial" charset="0"/>
              </a:rPr>
              <a:t>unicode</a:t>
            </a:r>
            <a:r>
              <a:rPr lang="ru-RU" sz="1600" dirty="0">
                <a:solidFill>
                  <a:schemeClr val="bg1"/>
                </a:solidFill>
                <a:ea typeface="Calibri" pitchFamily="34" charset="0"/>
                <a:cs typeface="Arial" charset="0"/>
              </a:rPr>
              <a:t>, однако, используя свойство </a:t>
            </a:r>
            <a:r>
              <a:rPr lang="en-US" sz="1600" dirty="0">
                <a:solidFill>
                  <a:schemeClr val="bg1"/>
                </a:solidFill>
                <a:ea typeface="Calibri" pitchFamily="34" charset="0"/>
                <a:cs typeface="Arial" charset="0"/>
              </a:rPr>
              <a:t>Encoding </a:t>
            </a:r>
            <a:r>
              <a:rPr lang="ru-RU" sz="1600" dirty="0">
                <a:solidFill>
                  <a:schemeClr val="bg1"/>
                </a:solidFill>
                <a:ea typeface="Calibri" pitchFamily="34" charset="0"/>
                <a:cs typeface="Arial" charset="0"/>
              </a:rPr>
              <a:t>можно изменить кодировку.</a:t>
            </a:r>
          </a:p>
          <a:p>
            <a:pPr eaLnBrk="1" hangingPunct="1"/>
            <a:r>
              <a:rPr lang="ru-RU" sz="1600" dirty="0">
                <a:solidFill>
                  <a:schemeClr val="bg1"/>
                </a:solidFill>
                <a:ea typeface="Calibri" pitchFamily="34" charset="0"/>
                <a:cs typeface="Arial" charset="0"/>
              </a:rPr>
              <a:t>	</a:t>
            </a:r>
          </a:p>
          <a:p>
            <a:pPr eaLnBrk="1" hangingPunct="1"/>
            <a:r>
              <a:rPr lang="ru-RU" sz="1600" dirty="0">
                <a:solidFill>
                  <a:schemeClr val="bg1"/>
                </a:solidFill>
                <a:ea typeface="Calibri" pitchFamily="34" charset="0"/>
                <a:cs typeface="Arial" charset="0"/>
              </a:rPr>
              <a:t>Бинарные</a:t>
            </a:r>
            <a:r>
              <a:rPr lang="en-US" sz="1600" dirty="0">
                <a:solidFill>
                  <a:schemeClr val="bg1"/>
                </a:solidFill>
                <a:ea typeface="Calibri" pitchFamily="34" charset="0"/>
                <a:cs typeface="Arial" charset="0"/>
              </a:rPr>
              <a:t> </a:t>
            </a:r>
            <a:r>
              <a:rPr lang="ru-RU" sz="1600" dirty="0">
                <a:solidFill>
                  <a:schemeClr val="bg1"/>
                </a:solidFill>
                <a:ea typeface="Calibri" pitchFamily="34" charset="0"/>
                <a:cs typeface="Arial" charset="0"/>
              </a:rPr>
              <a:t>классы </a:t>
            </a:r>
            <a:r>
              <a:rPr lang="be-BY" sz="1600" dirty="0">
                <a:solidFill>
                  <a:schemeClr val="bg1"/>
                </a:solidFill>
                <a:latin typeface="Courier New" pitchFamily="49" charset="0"/>
                <a:ea typeface="Calibri" pitchFamily="34" charset="0"/>
                <a:cs typeface="Courier New" pitchFamily="49" charset="0"/>
              </a:rPr>
              <a:t>BinaryReader</a:t>
            </a:r>
            <a:r>
              <a:rPr lang="en-US" sz="1600" dirty="0">
                <a:solidFill>
                  <a:schemeClr val="bg1"/>
                </a:solidFill>
                <a:latin typeface="Courier New" pitchFamily="49" charset="0"/>
                <a:ea typeface="Calibri" pitchFamily="34" charset="0"/>
                <a:cs typeface="Courier New" pitchFamily="49" charset="0"/>
              </a:rPr>
              <a:t> </a:t>
            </a:r>
            <a:r>
              <a:rPr lang="ru-RU" sz="1600" dirty="0">
                <a:solidFill>
                  <a:schemeClr val="bg1"/>
                </a:solidFill>
                <a:ea typeface="Calibri" pitchFamily="34" charset="0"/>
                <a:cs typeface="Arial" charset="0"/>
              </a:rPr>
              <a:t>и</a:t>
            </a:r>
            <a:r>
              <a:rPr lang="be-BY" sz="1600" dirty="0">
                <a:solidFill>
                  <a:schemeClr val="bg1"/>
                </a:solidFill>
                <a:latin typeface="Courier New" pitchFamily="49" charset="0"/>
                <a:ea typeface="Calibri" pitchFamily="34" charset="0"/>
                <a:cs typeface="Courier New" pitchFamily="49" charset="0"/>
              </a:rPr>
              <a:t> BinaryWriter</a:t>
            </a:r>
            <a:r>
              <a:rPr lang="en-US" sz="1600" dirty="0">
                <a:solidFill>
                  <a:schemeClr val="bg1"/>
                </a:solidFill>
                <a:latin typeface="Courier New" pitchFamily="49" charset="0"/>
                <a:ea typeface="Calibri" pitchFamily="34" charset="0"/>
                <a:cs typeface="Courier New" pitchFamily="49" charset="0"/>
              </a:rPr>
              <a:t>.</a:t>
            </a:r>
            <a:r>
              <a:rPr lang="ru-RU" sz="1600" dirty="0">
                <a:solidFill>
                  <a:schemeClr val="bg1"/>
                </a:solidFill>
                <a:ea typeface="Calibri" pitchFamily="34" charset="0"/>
                <a:cs typeface="Arial" charset="0"/>
              </a:rPr>
              <a:t> </a:t>
            </a:r>
            <a:endParaRPr lang="be-BY" sz="1600" dirty="0">
              <a:solidFill>
                <a:schemeClr val="bg1"/>
              </a:solidFill>
              <a:ea typeface="Calibri" pitchFamily="34" charset="0"/>
              <a:cs typeface="Arial" charset="0"/>
            </a:endParaRPr>
          </a:p>
        </p:txBody>
      </p:sp>
    </p:spTree>
    <p:extLst>
      <p:ext uri="{BB962C8B-B14F-4D97-AF65-F5344CB8AC3E}">
        <p14:creationId xmlns:p14="http://schemas.microsoft.com/office/powerpoint/2010/main" val="41904904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Архивация</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ru-RU" dirty="0" smtClean="0"/>
              <a:t>Пространство имен </a:t>
            </a:r>
            <a:r>
              <a:rPr lang="en-US" dirty="0" err="1" smtClean="0"/>
              <a:t>System.IO.Compression</a:t>
            </a:r>
            <a:endParaRPr lang="ru-RU" dirty="0" smtClean="0"/>
          </a:p>
          <a:p>
            <a:pPr marL="0" indent="0">
              <a:buNone/>
            </a:pPr>
            <a:endParaRPr lang="ru-RU" dirty="0"/>
          </a:p>
          <a:p>
            <a:pPr marL="0" indent="0">
              <a:buNone/>
            </a:pPr>
            <a:r>
              <a:rPr lang="ru-RU" dirty="0" smtClean="0"/>
              <a:t>В </a:t>
            </a:r>
            <a:r>
              <a:rPr lang="en-US" dirty="0" smtClean="0"/>
              <a:t>.NET 2+ </a:t>
            </a:r>
            <a:r>
              <a:rPr lang="ru-RU" dirty="0" smtClean="0"/>
              <a:t>есть классы </a:t>
            </a:r>
            <a:r>
              <a:rPr lang="en-US" dirty="0" err="1"/>
              <a:t>DeflateStream</a:t>
            </a:r>
            <a:r>
              <a:rPr lang="en-US" dirty="0"/>
              <a:t> </a:t>
            </a:r>
            <a:r>
              <a:rPr lang="ru-RU" dirty="0" smtClean="0"/>
              <a:t>и </a:t>
            </a:r>
            <a:r>
              <a:rPr lang="en-US" dirty="0" err="1" smtClean="0"/>
              <a:t>GZipStream</a:t>
            </a:r>
            <a:r>
              <a:rPr lang="ru-RU" dirty="0" smtClean="0"/>
              <a:t> для сжатия массива байтов.</a:t>
            </a:r>
            <a:endParaRPr lang="en-US" dirty="0" smtClean="0"/>
          </a:p>
          <a:p>
            <a:pPr marL="0" indent="0">
              <a:buNone/>
            </a:pPr>
            <a:endParaRPr lang="en-US" dirty="0"/>
          </a:p>
          <a:p>
            <a:pPr marL="0" indent="0">
              <a:buNone/>
            </a:pPr>
            <a:r>
              <a:rPr lang="ru-RU" sz="4000" dirty="0">
                <a:solidFill>
                  <a:srgbClr val="FFC000"/>
                </a:solidFill>
                <a:sym typeface="Wingdings"/>
              </a:rPr>
              <a:t></a:t>
            </a:r>
            <a:r>
              <a:rPr lang="ru-RU" dirty="0">
                <a:sym typeface="Wingdings"/>
              </a:rPr>
              <a:t> </a:t>
            </a:r>
            <a:r>
              <a:rPr lang="ru-RU" dirty="0"/>
              <a:t>См. пример </a:t>
            </a:r>
            <a:r>
              <a:rPr lang="en-US" dirty="0"/>
              <a:t>L04-S03-IO</a:t>
            </a:r>
            <a:r>
              <a:rPr lang="ru-RU" dirty="0" smtClean="0"/>
              <a:t>\</a:t>
            </a:r>
            <a:r>
              <a:rPr lang="en-US" dirty="0" smtClean="0"/>
              <a:t>Compression</a:t>
            </a:r>
            <a:endParaRPr lang="ru-RU" dirty="0" smtClean="0"/>
          </a:p>
          <a:p>
            <a:pPr marL="0" indent="0">
              <a:buNone/>
            </a:pPr>
            <a:endParaRPr lang="ru-RU" dirty="0"/>
          </a:p>
          <a:p>
            <a:pPr marL="0" indent="0">
              <a:buNone/>
            </a:pPr>
            <a:r>
              <a:rPr lang="ru-RU" dirty="0" smtClean="0"/>
              <a:t>В .</a:t>
            </a:r>
            <a:r>
              <a:rPr lang="en-US" dirty="0" smtClean="0"/>
              <a:t>NET 4.5 </a:t>
            </a:r>
            <a:r>
              <a:rPr lang="ru-RU" dirty="0" smtClean="0"/>
              <a:t>добавлены классы </a:t>
            </a:r>
            <a:r>
              <a:rPr lang="en-US" dirty="0" err="1"/>
              <a:t>ZipArchive</a:t>
            </a:r>
            <a:r>
              <a:rPr lang="en-US" dirty="0"/>
              <a:t> </a:t>
            </a:r>
            <a:r>
              <a:rPr lang="ru-RU" dirty="0" smtClean="0"/>
              <a:t>и </a:t>
            </a:r>
            <a:r>
              <a:rPr lang="en-US" dirty="0" err="1" smtClean="0"/>
              <a:t>ZipFile</a:t>
            </a:r>
            <a:r>
              <a:rPr lang="en-US" dirty="0" smtClean="0"/>
              <a:t> </a:t>
            </a:r>
            <a:r>
              <a:rPr lang="ru-RU" dirty="0" smtClean="0"/>
              <a:t>для работы с архивами в формате </a:t>
            </a:r>
            <a:r>
              <a:rPr lang="en-US" dirty="0" smtClean="0"/>
              <a:t>zip.</a:t>
            </a:r>
            <a:endParaRPr lang="en-US" dirty="0"/>
          </a:p>
        </p:txBody>
      </p:sp>
    </p:spTree>
    <p:extLst>
      <p:ext uri="{BB962C8B-B14F-4D97-AF65-F5344CB8AC3E}">
        <p14:creationId xmlns:p14="http://schemas.microsoft.com/office/powerpoint/2010/main" val="13220736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Сериализация (</a:t>
            </a:r>
            <a:r>
              <a:rPr lang="en-US" dirty="0" smtClean="0"/>
              <a:t>Serialization</a:t>
            </a:r>
            <a:r>
              <a:rPr lang="ru-RU" dirty="0" smtClean="0"/>
              <a: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t>Сериализация – механизм сохранения значения переменной типа в поток с возможностью последующего востановления точной копии (десериализация).</a:t>
            </a:r>
            <a:endParaRPr lang="en-US" dirty="0" smtClean="0"/>
          </a:p>
          <a:p>
            <a:pPr marL="0" indent="0">
              <a:buNone/>
            </a:pPr>
            <a:endParaRPr lang="en-US" dirty="0"/>
          </a:p>
          <a:p>
            <a:pPr marL="0" indent="0">
              <a:buNone/>
            </a:pPr>
            <a:r>
              <a:rPr lang="en-US" dirty="0" smtClean="0"/>
              <a:t>.NET</a:t>
            </a:r>
            <a:r>
              <a:rPr lang="ru-RU" dirty="0" smtClean="0"/>
              <a:t> поддерживает бинарную и текстовую</a:t>
            </a:r>
            <a:r>
              <a:rPr lang="en-US" dirty="0" smtClean="0"/>
              <a:t> </a:t>
            </a:r>
            <a:r>
              <a:rPr lang="ru-RU" dirty="0" smtClean="0"/>
              <a:t>(</a:t>
            </a:r>
            <a:r>
              <a:rPr lang="en-US" dirty="0" smtClean="0"/>
              <a:t>XML/JSON</a:t>
            </a:r>
            <a:r>
              <a:rPr lang="ru-RU" dirty="0" smtClean="0"/>
              <a:t>)</a:t>
            </a:r>
            <a:r>
              <a:rPr lang="en-US" dirty="0" smtClean="0"/>
              <a:t> </a:t>
            </a:r>
            <a:r>
              <a:rPr lang="ru-RU" dirty="0" smtClean="0"/>
              <a:t>сериализацию. При необходимости можно реализовать собственный механизм.</a:t>
            </a:r>
            <a:endParaRPr lang="en-US" dirty="0" smtClean="0"/>
          </a:p>
          <a:p>
            <a:pPr marL="0" indent="0">
              <a:buNone/>
            </a:pPr>
            <a:endParaRPr lang="en-US" dirty="0" smtClean="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smtClean="0"/>
              <a:t>\</a:t>
            </a:r>
            <a:r>
              <a:rPr lang="en-US" dirty="0" smtClean="0"/>
              <a:t>Serialization</a:t>
            </a:r>
            <a:endParaRPr lang="en-US" dirty="0"/>
          </a:p>
        </p:txBody>
      </p:sp>
    </p:spTree>
    <p:extLst>
      <p:ext uri="{BB962C8B-B14F-4D97-AF65-F5344CB8AC3E}">
        <p14:creationId xmlns:p14="http://schemas.microsoft.com/office/powerpoint/2010/main" val="15427003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Метаданные файлов</a:t>
            </a:r>
            <a:endParaRPr lang="ru-RU"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Windows </a:t>
            </a:r>
            <a:r>
              <a:rPr lang="ru-RU" dirty="0" smtClean="0"/>
              <a:t>позволяет читать метаданные из различных файлов. Например</a:t>
            </a:r>
            <a:r>
              <a:rPr lang="en-US" dirty="0" smtClean="0"/>
              <a:t>, ID </a:t>
            </a:r>
            <a:r>
              <a:rPr lang="ru-RU" dirty="0" smtClean="0"/>
              <a:t>теги из </a:t>
            </a:r>
            <a:r>
              <a:rPr lang="en-US" dirty="0" smtClean="0"/>
              <a:t>mp3 </a:t>
            </a:r>
            <a:r>
              <a:rPr lang="ru-RU" dirty="0" smtClean="0"/>
              <a:t>файлов</a:t>
            </a:r>
            <a:r>
              <a:rPr lang="en-US" dirty="0" smtClean="0"/>
              <a:t>, EXIF</a:t>
            </a:r>
            <a:r>
              <a:rPr lang="ru-RU" dirty="0"/>
              <a:t> </a:t>
            </a:r>
            <a:r>
              <a:rPr lang="ru-RU" dirty="0" smtClean="0"/>
              <a:t>из фотографий и т.д. В самом </a:t>
            </a:r>
            <a:r>
              <a:rPr lang="en-US" dirty="0" smtClean="0"/>
              <a:t>.NET </a:t>
            </a:r>
            <a:r>
              <a:rPr lang="ru-RU" dirty="0" smtClean="0"/>
              <a:t>нет встроенных классов для работы с метаданными файлов и понадобится установить </a:t>
            </a:r>
            <a:r>
              <a:rPr lang="en-US" dirty="0" smtClean="0"/>
              <a:t>NuGet </a:t>
            </a:r>
            <a:r>
              <a:rPr lang="ru-RU" dirty="0" smtClean="0"/>
              <a:t>пакет </a:t>
            </a:r>
            <a:r>
              <a:rPr lang="en-US" dirty="0" err="1" smtClean="0"/>
              <a:t>Microsoft.WindowsAPICodePack.Shell</a:t>
            </a:r>
            <a:r>
              <a:rPr lang="ru-RU" dirty="0" smtClean="0"/>
              <a:t>.</a:t>
            </a:r>
          </a:p>
          <a:p>
            <a:pPr marL="0" indent="0">
              <a:buNone/>
            </a:pPr>
            <a:endParaRPr lang="ru-RU" dirty="0"/>
          </a:p>
          <a:p>
            <a:pPr marL="0" indent="0">
              <a:buNone/>
            </a:pPr>
            <a:r>
              <a:rPr lang="ru-RU" sz="4000" dirty="0">
                <a:solidFill>
                  <a:srgbClr val="FFC000"/>
                </a:solidFill>
                <a:sym typeface="Wingdings"/>
              </a:rPr>
              <a:t></a:t>
            </a:r>
            <a:r>
              <a:rPr lang="ru-RU" dirty="0">
                <a:sym typeface="Wingdings"/>
              </a:rPr>
              <a:t> </a:t>
            </a:r>
            <a:r>
              <a:rPr lang="ru-RU" dirty="0"/>
              <a:t>См. пример </a:t>
            </a:r>
            <a:r>
              <a:rPr lang="en-US" dirty="0"/>
              <a:t>L04-S03-IO</a:t>
            </a:r>
            <a:r>
              <a:rPr lang="ru-RU" dirty="0" smtClean="0"/>
              <a:t>\</a:t>
            </a:r>
            <a:r>
              <a:rPr lang="en-US" dirty="0" err="1" smtClean="0"/>
              <a:t>FileMetadataViewer</a:t>
            </a:r>
            <a:endParaRPr lang="ru-RU" dirty="0"/>
          </a:p>
        </p:txBody>
      </p:sp>
    </p:spTree>
    <p:extLst>
      <p:ext uri="{BB962C8B-B14F-4D97-AF65-F5344CB8AC3E}">
        <p14:creationId xmlns:p14="http://schemas.microsoft.com/office/powerpoint/2010/main" val="6402646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Ограничения на длину пути</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ru-RU" dirty="0" smtClean="0"/>
              <a:t>ОС </a:t>
            </a:r>
            <a:r>
              <a:rPr lang="en-US" dirty="0" smtClean="0"/>
              <a:t>Windows </a:t>
            </a:r>
            <a:r>
              <a:rPr lang="ru-RU" dirty="0" smtClean="0"/>
              <a:t>поддерживает пути длиной до 32 Кб, однако в </a:t>
            </a:r>
            <a:r>
              <a:rPr lang="en-US" dirty="0" smtClean="0"/>
              <a:t>.NET </a:t>
            </a:r>
            <a:r>
              <a:rPr lang="ru-RU" dirty="0" smtClean="0"/>
              <a:t>мы ограничены следующими значениями:</a:t>
            </a:r>
          </a:p>
          <a:p>
            <a:pPr marL="0" indent="0">
              <a:buNone/>
            </a:pPr>
            <a:endParaRPr lang="ru-RU" dirty="0" smtClean="0"/>
          </a:p>
          <a:p>
            <a:r>
              <a:rPr lang="ru-RU" dirty="0" smtClean="0"/>
              <a:t>Максимальная длина полного имени каталога</a:t>
            </a:r>
            <a:r>
              <a:rPr lang="en-US" dirty="0"/>
              <a:t>  </a:t>
            </a:r>
            <a:r>
              <a:rPr lang="ru-RU" dirty="0" smtClean="0"/>
              <a:t>– 247 символов</a:t>
            </a:r>
          </a:p>
          <a:p>
            <a:r>
              <a:rPr lang="ru-RU" dirty="0"/>
              <a:t>Максимальная длина </a:t>
            </a:r>
            <a:r>
              <a:rPr lang="ru-RU" dirty="0" smtClean="0"/>
              <a:t>полного имени файла</a:t>
            </a:r>
            <a:r>
              <a:rPr lang="en-US" dirty="0"/>
              <a:t>  </a:t>
            </a:r>
            <a:r>
              <a:rPr lang="ru-RU" dirty="0" smtClean="0"/>
              <a:t>– 259 символов.</a:t>
            </a:r>
          </a:p>
          <a:p>
            <a:pPr marL="0" indent="0">
              <a:buNone/>
            </a:pPr>
            <a:endParaRPr lang="ru-RU" dirty="0" smtClean="0"/>
          </a:p>
          <a:p>
            <a:pPr marL="0" indent="0">
              <a:buNone/>
            </a:pPr>
            <a:r>
              <a:rPr lang="ru-RU" dirty="0" smtClean="0"/>
              <a:t>Это не так страшно как может показаться т.к. Проводник </a:t>
            </a:r>
            <a:r>
              <a:rPr lang="en-US" dirty="0" smtClean="0"/>
              <a:t>Windows </a:t>
            </a:r>
            <a:r>
              <a:rPr lang="ru-RU" dirty="0" smtClean="0"/>
              <a:t>тоже не умеет работать с длинными путями.</a:t>
            </a:r>
          </a:p>
          <a:p>
            <a:pPr marL="0" indent="0">
              <a:buNone/>
            </a:pPr>
            <a:endParaRPr lang="ru-RU" dirty="0" smtClean="0"/>
          </a:p>
          <a:p>
            <a:pPr marL="0" indent="0">
              <a:buNone/>
            </a:pPr>
            <a:r>
              <a:rPr lang="ru-RU" dirty="0" smtClean="0"/>
              <a:t>Рекомендую избегать создания слишком длинных путей.</a:t>
            </a:r>
          </a:p>
          <a:p>
            <a:pPr marL="0" indent="0">
              <a:buNone/>
            </a:pPr>
            <a:endParaRPr lang="ru-RU" dirty="0"/>
          </a:p>
          <a:p>
            <a:pPr marL="0" indent="0">
              <a:buNone/>
            </a:pPr>
            <a:r>
              <a:rPr lang="ru-RU" sz="4000" dirty="0" smtClean="0">
                <a:solidFill>
                  <a:srgbClr val="FFC000"/>
                </a:solidFill>
                <a:sym typeface="Wingdings"/>
              </a:rPr>
              <a:t></a:t>
            </a:r>
            <a:r>
              <a:rPr lang="ru-RU" dirty="0" smtClean="0">
                <a:sym typeface="Wingdings"/>
              </a:rPr>
              <a:t> </a:t>
            </a:r>
            <a:r>
              <a:rPr lang="ru-RU" dirty="0" smtClean="0"/>
              <a:t>См. также пример </a:t>
            </a:r>
            <a:r>
              <a:rPr lang="en-US" dirty="0" smtClean="0"/>
              <a:t>L04-S03-IO</a:t>
            </a:r>
            <a:r>
              <a:rPr lang="ru-RU" dirty="0" smtClean="0"/>
              <a:t>\</a:t>
            </a:r>
            <a:r>
              <a:rPr lang="en-US" dirty="0" err="1" smtClean="0"/>
              <a:t>PathLimits</a:t>
            </a:r>
            <a:endParaRPr lang="en-US" dirty="0"/>
          </a:p>
        </p:txBody>
      </p:sp>
    </p:spTree>
    <p:extLst>
      <p:ext uri="{BB962C8B-B14F-4D97-AF65-F5344CB8AC3E}">
        <p14:creationId xmlns:p14="http://schemas.microsoft.com/office/powerpoint/2010/main" val="32955034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Советы</a:t>
            </a:r>
            <a:endParaRPr lang="ru-RU" dirty="0"/>
          </a:p>
        </p:txBody>
      </p:sp>
      <p:sp>
        <p:nvSpPr>
          <p:cNvPr id="3" name="Content Placeholder 2"/>
          <p:cNvSpPr>
            <a:spLocks noGrp="1"/>
          </p:cNvSpPr>
          <p:nvPr>
            <p:ph idx="1"/>
          </p:nvPr>
        </p:nvSpPr>
        <p:spPr/>
        <p:txBody>
          <a:bodyPr>
            <a:normAutofit lnSpcReduction="10000"/>
          </a:bodyPr>
          <a:lstStyle/>
          <a:p>
            <a:r>
              <a:rPr lang="ru-RU" dirty="0" smtClean="0"/>
              <a:t>При работе с текстовым файлом требуется знать его кодировку. Без этого вы рискуете прочитать мусор. Особенно если читать файл с многобайтовой кодировке как файл в однобайтовой.</a:t>
            </a:r>
          </a:p>
          <a:p>
            <a:r>
              <a:rPr lang="ru-RU" dirty="0" smtClean="0"/>
              <a:t>Тестируйте свою программу с пустыми файлами и ОЧЕНЬ большими файлами.</a:t>
            </a:r>
          </a:p>
          <a:p>
            <a:r>
              <a:rPr lang="ru-RU" dirty="0" smtClean="0"/>
              <a:t>Для манипуляциями путями используйте методы класса </a:t>
            </a:r>
            <a:r>
              <a:rPr lang="en-US" dirty="0" err="1" smtClean="0"/>
              <a:t>System.IO.Path</a:t>
            </a:r>
            <a:endParaRPr lang="ru-RU" dirty="0"/>
          </a:p>
        </p:txBody>
      </p:sp>
    </p:spTree>
    <p:extLst>
      <p:ext uri="{BB962C8B-B14F-4D97-AF65-F5344CB8AC3E}">
        <p14:creationId xmlns:p14="http://schemas.microsoft.com/office/powerpoint/2010/main" val="3964293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15362" name="Прямоугольник 6"/>
          <p:cNvSpPr>
            <a:spLocks noChangeArrowheads="1"/>
          </p:cNvSpPr>
          <p:nvPr/>
        </p:nvSpPr>
        <p:spPr bwMode="auto">
          <a:xfrm>
            <a:off x="609600" y="3051453"/>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smtClean="0">
                <a:cs typeface="Times New Roman" pitchFamily="18" charset="0"/>
              </a:rPr>
              <a:t>Задания</a:t>
            </a:r>
            <a:endParaRPr lang="ru-RU" sz="2400" dirty="0"/>
          </a:p>
        </p:txBody>
      </p:sp>
      <p:sp>
        <p:nvSpPr>
          <p:cNvPr id="15363" name="TextBox 6"/>
          <p:cNvSpPr txBox="1">
            <a:spLocks noChangeArrowheads="1"/>
          </p:cNvSpPr>
          <p:nvPr/>
        </p:nvSpPr>
        <p:spPr bwMode="auto">
          <a:xfrm>
            <a:off x="152400" y="3437215"/>
            <a:ext cx="883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i="1" dirty="0" smtClean="0">
                <a:ea typeface="Calibri" pitchFamily="34" charset="0"/>
                <a:cs typeface="Arial" charset="0"/>
              </a:rPr>
              <a:t>Смотрите задания в файле </a:t>
            </a:r>
            <a:r>
              <a:rPr lang="en-US" i="1" dirty="0" smtClean="0">
                <a:ea typeface="Calibri" pitchFamily="34" charset="0"/>
                <a:cs typeface="Arial" charset="0"/>
              </a:rPr>
              <a:t>lesson-04.docx</a:t>
            </a:r>
            <a:r>
              <a:rPr lang="ru-RU" i="1" dirty="0" smtClean="0">
                <a:ea typeface="Calibri" pitchFamily="34" charset="0"/>
                <a:cs typeface="Arial" charset="0"/>
              </a:rPr>
              <a:t> в разделе «</a:t>
            </a:r>
            <a:r>
              <a:rPr lang="ru-RU" dirty="0"/>
              <a:t>Задания по </a:t>
            </a:r>
            <a:r>
              <a:rPr lang="en-US" dirty="0"/>
              <a:t>System.IO</a:t>
            </a:r>
            <a:r>
              <a:rPr lang="ru-RU" i="1" dirty="0" smtClean="0">
                <a:ea typeface="Calibri" pitchFamily="34" charset="0"/>
                <a:cs typeface="Arial" charset="0"/>
              </a:rPr>
              <a:t>»</a:t>
            </a:r>
            <a:endParaRPr lang="ru-RU" i="1" dirty="0">
              <a:ea typeface="Calibri" pitchFamily="34" charset="0"/>
              <a:cs typeface="Arial" charset="0"/>
            </a:endParaRPr>
          </a:p>
        </p:txBody>
      </p:sp>
    </p:spTree>
    <p:extLst>
      <p:ext uri="{BB962C8B-B14F-4D97-AF65-F5344CB8AC3E}">
        <p14:creationId xmlns:p14="http://schemas.microsoft.com/office/powerpoint/2010/main" val="19254010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15362"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strike="sngStrike" dirty="0">
                <a:cs typeface="Times New Roman" pitchFamily="18" charset="0"/>
              </a:rPr>
              <a:t>Задание</a:t>
            </a:r>
            <a:endParaRPr lang="ru-RU" sz="2400" strike="sngStrike" dirty="0"/>
          </a:p>
        </p:txBody>
      </p:sp>
      <p:sp>
        <p:nvSpPr>
          <p:cNvPr id="15363" name="TextBox 6"/>
          <p:cNvSpPr txBox="1">
            <a:spLocks noChangeArrowheads="1"/>
          </p:cNvSpPr>
          <p:nvPr/>
        </p:nvSpPr>
        <p:spPr bwMode="auto">
          <a:xfrm>
            <a:off x="152400" y="457200"/>
            <a:ext cx="88392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i="1" strike="sngStrike" dirty="0">
                <a:cs typeface="Arial" charset="0"/>
              </a:rPr>
              <a:t>	Написать программу, позволяющую пользователю просматривать файлы на компьютере с интерфейсом, реализованным в виде командной строки. Реализовать</a:t>
            </a:r>
            <a:r>
              <a:rPr lang="en-US" i="1" strike="sngStrike" dirty="0">
                <a:cs typeface="Arial" charset="0"/>
              </a:rPr>
              <a:t>:</a:t>
            </a:r>
          </a:p>
          <a:p>
            <a:pPr lvl="1" eaLnBrk="1" hangingPunct="1">
              <a:buFont typeface="Arial" charset="0"/>
              <a:buChar char="•"/>
            </a:pPr>
            <a:r>
              <a:rPr lang="ru-RU" i="1" strike="sngStrike" dirty="0">
                <a:ea typeface="Calibri" pitchFamily="34" charset="0"/>
                <a:cs typeface="Arial" charset="0"/>
              </a:rPr>
              <a:t>Свободное перемещение по каталогам.</a:t>
            </a:r>
          </a:p>
          <a:p>
            <a:pPr lvl="1" eaLnBrk="1" hangingPunct="1">
              <a:buFont typeface="Arial" charset="0"/>
              <a:buChar char="•"/>
            </a:pPr>
            <a:r>
              <a:rPr lang="ru-RU" i="1" strike="sngStrike" dirty="0">
                <a:ea typeface="Calibri" pitchFamily="34" charset="0"/>
                <a:cs typeface="Arial" charset="0"/>
              </a:rPr>
              <a:t>Просмотр содержимого текущего каталога.</a:t>
            </a:r>
          </a:p>
          <a:p>
            <a:pPr lvl="1" eaLnBrk="1" hangingPunct="1">
              <a:buFont typeface="Arial" charset="0"/>
              <a:buChar char="•"/>
            </a:pPr>
            <a:r>
              <a:rPr lang="ru-RU" i="1" strike="sngStrike" dirty="0">
                <a:ea typeface="Calibri" pitchFamily="34" charset="0"/>
                <a:cs typeface="Arial" charset="0"/>
              </a:rPr>
              <a:t>Просмотр информации о файле \ каталоге.</a:t>
            </a:r>
          </a:p>
          <a:p>
            <a:pPr lvl="1" eaLnBrk="1" hangingPunct="1">
              <a:buFont typeface="Arial" charset="0"/>
              <a:buChar char="•"/>
            </a:pPr>
            <a:r>
              <a:rPr lang="ru-RU" i="1" strike="sngStrike" dirty="0">
                <a:ea typeface="Calibri" pitchFamily="34" charset="0"/>
                <a:cs typeface="Arial" charset="0"/>
              </a:rPr>
              <a:t>Просмотр текстовых и бинарных файлов.</a:t>
            </a:r>
          </a:p>
          <a:p>
            <a:pPr lvl="1" eaLnBrk="1" hangingPunct="1">
              <a:buFont typeface="Arial" charset="0"/>
              <a:buChar char="•"/>
            </a:pPr>
            <a:r>
              <a:rPr lang="ru-RU" i="1" strike="sngStrike" dirty="0">
                <a:ea typeface="Calibri" pitchFamily="34" charset="0"/>
                <a:cs typeface="Arial" charset="0"/>
              </a:rPr>
              <a:t>Удаление (перемещение) файлов и каталогов.</a:t>
            </a:r>
          </a:p>
          <a:p>
            <a:pPr lvl="1" eaLnBrk="1" hangingPunct="1">
              <a:buFont typeface="Arial" charset="0"/>
              <a:buChar char="•"/>
            </a:pPr>
            <a:r>
              <a:rPr lang="ru-RU" i="1" strike="sngStrike" dirty="0">
                <a:ea typeface="Calibri" pitchFamily="34" charset="0"/>
                <a:cs typeface="Arial" charset="0"/>
              </a:rPr>
              <a:t>Дополнить программу пользовательскими исключениями и реализовать их обработку.</a:t>
            </a:r>
          </a:p>
          <a:p>
            <a:pPr lvl="1" eaLnBrk="1" hangingPunct="1">
              <a:buFont typeface="Arial" charset="0"/>
              <a:buChar char="•"/>
            </a:pPr>
            <a:r>
              <a:rPr lang="ru-RU" i="1" strike="sngStrike" dirty="0">
                <a:ea typeface="Calibri" pitchFamily="34" charset="0"/>
                <a:cs typeface="Arial" charset="0"/>
              </a:rPr>
              <a:t>Реализовать выгрузку дерева папок, начиная с указанной, в файл.</a:t>
            </a:r>
          </a:p>
        </p:txBody>
      </p:sp>
    </p:spTree>
    <p:extLst>
      <p:ext uri="{BB962C8B-B14F-4D97-AF65-F5344CB8AC3E}">
        <p14:creationId xmlns:p14="http://schemas.microsoft.com/office/powerpoint/2010/main" val="2750873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1886457" y="332656"/>
            <a:ext cx="5371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Обработка и</a:t>
            </a:r>
            <a:r>
              <a:rPr lang="be-BY" sz="2400" b="1" dirty="0" smtClean="0"/>
              <a:t>сключительных ситуаций</a:t>
            </a:r>
            <a:endParaRPr lang="ru-RU" sz="2400" b="1" dirty="0"/>
          </a:p>
        </p:txBody>
      </p:sp>
      <p:sp>
        <p:nvSpPr>
          <p:cNvPr id="3" name="TextBox 2"/>
          <p:cNvSpPr txBox="1"/>
          <p:nvPr/>
        </p:nvSpPr>
        <p:spPr>
          <a:xfrm>
            <a:off x="503548" y="1772816"/>
            <a:ext cx="8136904" cy="3139321"/>
          </a:xfrm>
          <a:prstGeom prst="rect">
            <a:avLst/>
          </a:prstGeom>
          <a:noFill/>
        </p:spPr>
        <p:txBody>
          <a:bodyPr wrap="square" rtlCol="0">
            <a:spAutoFit/>
          </a:bodyPr>
          <a:lstStyle/>
          <a:p>
            <a:pPr marL="285750" indent="-285750">
              <a:buFont typeface="Arial" pitchFamily="34" charset="0"/>
              <a:buChar char="•"/>
            </a:pPr>
            <a:r>
              <a:rPr lang="ru-RU" dirty="0" smtClean="0"/>
              <a:t>Стек вызовов</a:t>
            </a:r>
            <a:endParaRPr lang="en-US" dirty="0" smtClean="0"/>
          </a:p>
          <a:p>
            <a:pPr marL="742950" lvl="1" indent="-285750">
              <a:buFont typeface="Arial" pitchFamily="34" charset="0"/>
              <a:buChar char="•"/>
            </a:pPr>
            <a:r>
              <a:rPr lang="en-US" dirty="0" smtClean="0"/>
              <a:t>throw/throw &lt;</a:t>
            </a:r>
            <a:r>
              <a:rPr lang="en-US" dirty="0" err="1" smtClean="0"/>
              <a:t>exception_variable</a:t>
            </a:r>
            <a:r>
              <a:rPr lang="en-US" dirty="0"/>
              <a:t>&gt;</a:t>
            </a:r>
            <a:endParaRPr lang="en-US" dirty="0" smtClean="0"/>
          </a:p>
          <a:p>
            <a:pPr marL="285750" indent="-285750">
              <a:buFont typeface="Arial" pitchFamily="34" charset="0"/>
              <a:buChar char="•"/>
            </a:pPr>
            <a:r>
              <a:rPr lang="ru-RU" dirty="0" smtClean="0"/>
              <a:t>Избегайте конструкции </a:t>
            </a:r>
            <a:r>
              <a:rPr lang="en-US" dirty="0" smtClean="0"/>
              <a:t>catch() </a:t>
            </a:r>
            <a:r>
              <a:rPr lang="ru-RU" dirty="0" smtClean="0"/>
              <a:t>или </a:t>
            </a:r>
            <a:r>
              <a:rPr lang="en-US" dirty="0"/>
              <a:t>catch(Exception</a:t>
            </a:r>
            <a:r>
              <a:rPr lang="en-US" dirty="0" smtClean="0"/>
              <a:t>)</a:t>
            </a:r>
            <a:endParaRPr lang="ru-RU" dirty="0" smtClean="0"/>
          </a:p>
          <a:p>
            <a:pPr marL="285750" indent="-285750">
              <a:buFont typeface="Arial" pitchFamily="34" charset="0"/>
              <a:buChar char="•"/>
            </a:pPr>
            <a:r>
              <a:rPr lang="ru-RU" dirty="0" smtClean="0"/>
              <a:t>Стоимость обработки</a:t>
            </a:r>
          </a:p>
          <a:p>
            <a:pPr marL="742950" lvl="1" indent="-285750">
              <a:buFont typeface="Arial" pitchFamily="34" charset="0"/>
              <a:buChar char="•"/>
            </a:pPr>
            <a:r>
              <a:rPr lang="ru-RU" dirty="0" smtClean="0"/>
              <a:t>Исключения не должны быть частью нормального выполнения программы</a:t>
            </a:r>
          </a:p>
          <a:p>
            <a:pPr marL="285750" indent="-285750">
              <a:buFont typeface="Arial" pitchFamily="34" charset="0"/>
              <a:buChar char="•"/>
            </a:pPr>
            <a:r>
              <a:rPr lang="ru-RU" dirty="0" smtClean="0"/>
              <a:t>Документируйте исключения в своем коде</a:t>
            </a:r>
            <a:endParaRPr lang="en-US" dirty="0" smtClean="0"/>
          </a:p>
          <a:p>
            <a:pPr marL="285750" indent="-285750">
              <a:buFont typeface="Arial" pitchFamily="34" charset="0"/>
              <a:buChar char="•"/>
            </a:pPr>
            <a:r>
              <a:rPr lang="ru-RU" dirty="0" smtClean="0"/>
              <a:t>Используйте свойство </a:t>
            </a:r>
            <a:r>
              <a:rPr lang="en-US" dirty="0" err="1" smtClean="0"/>
              <a:t>InnerException</a:t>
            </a:r>
            <a:endParaRPr lang="en-US" dirty="0" smtClean="0"/>
          </a:p>
          <a:p>
            <a:pPr marL="285750" indent="-285750">
              <a:buFont typeface="Arial" pitchFamily="34" charset="0"/>
              <a:buChar char="•"/>
            </a:pPr>
            <a:r>
              <a:rPr lang="ru-RU" dirty="0" smtClean="0"/>
              <a:t>При разработке библиотеки допускается возбуждать свое исключение вместо оригинального. (Не забываем про </a:t>
            </a:r>
            <a:r>
              <a:rPr lang="en-US" dirty="0" err="1"/>
              <a:t>InnerException</a:t>
            </a:r>
            <a:r>
              <a:rPr lang="ru-RU" dirty="0" smtClean="0"/>
              <a:t>!)</a:t>
            </a:r>
          </a:p>
          <a:p>
            <a:pPr marL="285750" indent="-285750">
              <a:buFont typeface="Arial" pitchFamily="34" charset="0"/>
              <a:buChar char="•"/>
            </a:pPr>
            <a:r>
              <a:rPr lang="en-US" dirty="0" smtClean="0"/>
              <a:t>VS </a:t>
            </a:r>
            <a:r>
              <a:rPr lang="ru-RU" dirty="0" smtClean="0"/>
              <a:t>и отладка исключительных ситуаций</a:t>
            </a:r>
            <a:endParaRPr lang="en-US" dirty="0"/>
          </a:p>
        </p:txBody>
      </p:sp>
    </p:spTree>
    <p:extLst>
      <p:ext uri="{BB962C8B-B14F-4D97-AF65-F5344CB8AC3E}">
        <p14:creationId xmlns:p14="http://schemas.microsoft.com/office/powerpoint/2010/main" val="450197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238957" y="332656"/>
            <a:ext cx="4666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Часто используемые исключения</a:t>
            </a:r>
            <a:endParaRPr lang="ru-RU" sz="2400" b="1" dirty="0"/>
          </a:p>
        </p:txBody>
      </p:sp>
      <p:sp>
        <p:nvSpPr>
          <p:cNvPr id="3" name="TextBox 2"/>
          <p:cNvSpPr txBox="1"/>
          <p:nvPr/>
        </p:nvSpPr>
        <p:spPr>
          <a:xfrm>
            <a:off x="503548" y="1772816"/>
            <a:ext cx="8136904" cy="2031325"/>
          </a:xfrm>
          <a:prstGeom prst="rect">
            <a:avLst/>
          </a:prstGeom>
          <a:noFill/>
        </p:spPr>
        <p:txBody>
          <a:bodyPr wrap="square" rtlCol="0">
            <a:spAutoFit/>
          </a:bodyPr>
          <a:lstStyle/>
          <a:p>
            <a:pPr marL="285750" indent="-285750">
              <a:buFont typeface="Arial" pitchFamily="34" charset="0"/>
              <a:buChar char="•"/>
            </a:pPr>
            <a:r>
              <a:rPr lang="en-US" dirty="0" err="1" smtClean="0"/>
              <a:t>System.Exception</a:t>
            </a:r>
            <a:r>
              <a:rPr lang="en-US" dirty="0" smtClean="0"/>
              <a:t>, </a:t>
            </a:r>
            <a:r>
              <a:rPr lang="en-US" dirty="0" err="1"/>
              <a:t>System.ApplicationException</a:t>
            </a:r>
            <a:r>
              <a:rPr lang="en-US" dirty="0"/>
              <a:t> </a:t>
            </a:r>
            <a:endParaRPr lang="en-US" dirty="0" smtClean="0"/>
          </a:p>
          <a:p>
            <a:pPr marL="285750" indent="-285750">
              <a:buFont typeface="Arial" pitchFamily="34" charset="0"/>
              <a:buChar char="•"/>
            </a:pPr>
            <a:r>
              <a:rPr lang="en-US" dirty="0" err="1" smtClean="0"/>
              <a:t>System.NullReferenceException</a:t>
            </a:r>
            <a:endParaRPr lang="en-US" dirty="0" smtClean="0"/>
          </a:p>
          <a:p>
            <a:pPr marL="742950" lvl="1" indent="-285750">
              <a:buFont typeface="Arial" pitchFamily="34" charset="0"/>
              <a:buChar char="•"/>
            </a:pPr>
            <a:r>
              <a:rPr lang="en-US" dirty="0" smtClean="0"/>
              <a:t>string s = null; </a:t>
            </a:r>
            <a:r>
              <a:rPr lang="en-US" dirty="0" err="1" smtClean="0"/>
              <a:t>int</a:t>
            </a:r>
            <a:r>
              <a:rPr lang="en-US" dirty="0" smtClean="0"/>
              <a:t> length = </a:t>
            </a:r>
            <a:r>
              <a:rPr lang="en-US" dirty="0" err="1" smtClean="0"/>
              <a:t>s.Length</a:t>
            </a:r>
            <a:r>
              <a:rPr lang="en-US" dirty="0" smtClean="0"/>
              <a:t>;</a:t>
            </a:r>
          </a:p>
          <a:p>
            <a:pPr marL="285750" indent="-285750">
              <a:buFont typeface="Arial" pitchFamily="34" charset="0"/>
              <a:buChar char="•"/>
            </a:pPr>
            <a:r>
              <a:rPr lang="en-US" dirty="0" err="1"/>
              <a:t>System.ArgumentNullException</a:t>
            </a:r>
            <a:endParaRPr lang="en-US" dirty="0" smtClean="0"/>
          </a:p>
          <a:p>
            <a:pPr marL="285750" indent="-285750">
              <a:buFont typeface="Arial" pitchFamily="34" charset="0"/>
              <a:buChar char="•"/>
            </a:pPr>
            <a:r>
              <a:rPr lang="en-US" dirty="0" err="1" smtClean="0"/>
              <a:t>System.ArgumentOutOfRangeException</a:t>
            </a:r>
            <a:endParaRPr lang="en-US" dirty="0" smtClean="0"/>
          </a:p>
          <a:p>
            <a:pPr marL="285750" indent="-285750">
              <a:buFont typeface="Arial" pitchFamily="34" charset="0"/>
              <a:buChar char="•"/>
            </a:pPr>
            <a:r>
              <a:rPr lang="en-US" dirty="0" err="1" smtClean="0"/>
              <a:t>System.InvalidOperationException</a:t>
            </a:r>
            <a:endParaRPr lang="en-US" dirty="0" smtClean="0"/>
          </a:p>
          <a:p>
            <a:pPr marL="285750" indent="-285750">
              <a:buFont typeface="Arial" pitchFamily="34" charset="0"/>
              <a:buChar char="•"/>
            </a:pPr>
            <a:r>
              <a:rPr lang="en-US" dirty="0" err="1"/>
              <a:t>System.IO.IOException</a:t>
            </a:r>
            <a:endParaRPr lang="en-US" dirty="0"/>
          </a:p>
        </p:txBody>
      </p:sp>
    </p:spTree>
    <p:extLst>
      <p:ext uri="{BB962C8B-B14F-4D97-AF65-F5344CB8AC3E}">
        <p14:creationId xmlns:p14="http://schemas.microsoft.com/office/powerpoint/2010/main" val="3298759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Создание собственных исключений</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ru-RU" dirty="0" smtClean="0"/>
              <a:t>Исключение в </a:t>
            </a:r>
            <a:r>
              <a:rPr lang="en-US" dirty="0" smtClean="0"/>
              <a:t>.NET</a:t>
            </a:r>
            <a:r>
              <a:rPr lang="ru-RU" dirty="0" smtClean="0"/>
              <a:t> это экземпляр определенного класса. Когда класса-исключения из </a:t>
            </a:r>
            <a:r>
              <a:rPr lang="en-US" dirty="0" smtClean="0"/>
              <a:t>BCL </a:t>
            </a:r>
            <a:r>
              <a:rPr lang="ru-RU" dirty="0" smtClean="0"/>
              <a:t>не подходят для описания ошибки, мы создаем собственное исключение.</a:t>
            </a:r>
          </a:p>
          <a:p>
            <a:r>
              <a:rPr lang="ru-RU" dirty="0" smtClean="0"/>
              <a:t>Имя класса должно заканчиваться на </a:t>
            </a:r>
            <a:r>
              <a:rPr lang="en-US" dirty="0" smtClean="0"/>
              <a:t>Exception</a:t>
            </a:r>
          </a:p>
          <a:p>
            <a:r>
              <a:rPr lang="ru-RU" dirty="0" smtClean="0"/>
              <a:t>Класс должен наследоваться от класса </a:t>
            </a:r>
            <a:r>
              <a:rPr lang="en-US" dirty="0" err="1" smtClean="0"/>
              <a:t>System.Exception</a:t>
            </a:r>
            <a:r>
              <a:rPr lang="en-US" dirty="0" smtClean="0"/>
              <a:t> </a:t>
            </a:r>
            <a:r>
              <a:rPr lang="ru-RU" dirty="0" smtClean="0"/>
              <a:t>или от его наследника</a:t>
            </a:r>
          </a:p>
          <a:p>
            <a:r>
              <a:rPr lang="ru-RU" dirty="0" smtClean="0"/>
              <a:t>Класс должен быть помечен атрибутом</a:t>
            </a:r>
            <a:r>
              <a:rPr lang="en-US" dirty="0"/>
              <a:t> </a:t>
            </a:r>
            <a:r>
              <a:rPr lang="en-US" dirty="0" err="1" smtClean="0"/>
              <a:t>Serializable</a:t>
            </a:r>
            <a:endParaRPr lang="en-US" dirty="0" smtClean="0"/>
          </a:p>
          <a:p>
            <a:r>
              <a:rPr lang="ru-RU" dirty="0" smtClean="0"/>
              <a:t>Класс без дополнительных данных должен содержать три конструктора</a:t>
            </a:r>
          </a:p>
          <a:p>
            <a:pPr lvl="1"/>
            <a:r>
              <a:rPr lang="ru-RU" dirty="0" smtClean="0"/>
              <a:t>Без аргументов</a:t>
            </a:r>
          </a:p>
          <a:p>
            <a:pPr lvl="1"/>
            <a:r>
              <a:rPr lang="ru-RU" dirty="0" smtClean="0"/>
              <a:t>С параметром </a:t>
            </a:r>
            <a:r>
              <a:rPr lang="en-US" dirty="0" smtClean="0"/>
              <a:t>string message</a:t>
            </a:r>
          </a:p>
          <a:p>
            <a:pPr lvl="1"/>
            <a:r>
              <a:rPr lang="ru-RU" dirty="0" smtClean="0"/>
              <a:t>С параметрами </a:t>
            </a:r>
            <a:r>
              <a:rPr lang="en-US" dirty="0"/>
              <a:t>string </a:t>
            </a:r>
            <a:r>
              <a:rPr lang="en-US" dirty="0" smtClean="0"/>
              <a:t>message</a:t>
            </a:r>
            <a:r>
              <a:rPr lang="ru-RU" dirty="0" smtClean="0"/>
              <a:t> и</a:t>
            </a:r>
            <a:r>
              <a:rPr lang="en-US" dirty="0" smtClean="0"/>
              <a:t> </a:t>
            </a:r>
            <a:r>
              <a:rPr lang="en-US" dirty="0"/>
              <a:t>Exception </a:t>
            </a:r>
            <a:r>
              <a:rPr lang="en-US" dirty="0" err="1" smtClean="0"/>
              <a:t>innerException</a:t>
            </a:r>
            <a:endParaRPr lang="ru-RU" dirty="0" smtClean="0"/>
          </a:p>
          <a:p>
            <a:r>
              <a:rPr lang="ru-RU" dirty="0" smtClean="0"/>
              <a:t>Если класс содержит поля с данными, то:</a:t>
            </a:r>
          </a:p>
          <a:p>
            <a:pPr lvl="1"/>
            <a:r>
              <a:rPr lang="ru-RU" dirty="0" smtClean="0"/>
              <a:t>Поля должны быть доступны только для чтения. Их инициализация, следовательно, должна идти только через конструктор. Это необходимо так как экземпляр исключения должен быть неизменяемым.</a:t>
            </a:r>
          </a:p>
          <a:p>
            <a:pPr lvl="1"/>
            <a:r>
              <a:rPr lang="ru-RU" dirty="0" smtClean="0"/>
              <a:t>В классе нужно реализовать </a:t>
            </a:r>
            <a:r>
              <a:rPr lang="en-US" dirty="0" smtClean="0"/>
              <a:t>protected </a:t>
            </a:r>
            <a:r>
              <a:rPr lang="ru-RU" dirty="0" smtClean="0"/>
              <a:t>конструктор с аргументами </a:t>
            </a:r>
            <a:r>
              <a:rPr lang="en-US" dirty="0" err="1"/>
              <a:t>SerializationInfo</a:t>
            </a:r>
            <a:r>
              <a:rPr lang="en-US" dirty="0"/>
              <a:t> </a:t>
            </a:r>
            <a:r>
              <a:rPr lang="en-US" dirty="0" smtClean="0"/>
              <a:t>info</a:t>
            </a:r>
            <a:r>
              <a:rPr lang="ru-RU" dirty="0" smtClean="0"/>
              <a:t> и</a:t>
            </a:r>
            <a:r>
              <a:rPr lang="en-US" dirty="0" smtClean="0"/>
              <a:t> </a:t>
            </a:r>
            <a:r>
              <a:rPr lang="en-US" dirty="0" err="1"/>
              <a:t>StreamingContext</a:t>
            </a:r>
            <a:r>
              <a:rPr lang="en-US" dirty="0"/>
              <a:t> </a:t>
            </a:r>
            <a:r>
              <a:rPr lang="en-US" dirty="0" smtClean="0"/>
              <a:t>context</a:t>
            </a:r>
            <a:r>
              <a:rPr lang="ru-RU" dirty="0" smtClean="0"/>
              <a:t>. В нем мы читаем данные из контекста сериализации в поля/свойства класса.</a:t>
            </a:r>
          </a:p>
          <a:p>
            <a:pPr lvl="1"/>
            <a:r>
              <a:rPr lang="ru-RU" dirty="0" smtClean="0"/>
              <a:t>Класс должен переопределить </a:t>
            </a:r>
            <a:r>
              <a:rPr lang="en-US" dirty="0" smtClean="0"/>
              <a:t>(override) </a:t>
            </a:r>
            <a:r>
              <a:rPr lang="ru-RU" dirty="0" smtClean="0"/>
              <a:t>метод </a:t>
            </a:r>
            <a:r>
              <a:rPr lang="en-US" dirty="0" err="1"/>
              <a:t>GetObjectData</a:t>
            </a:r>
            <a:r>
              <a:rPr lang="en-US" dirty="0"/>
              <a:t>(</a:t>
            </a:r>
            <a:r>
              <a:rPr lang="en-US" dirty="0" err="1"/>
              <a:t>SerializationInfo</a:t>
            </a:r>
            <a:r>
              <a:rPr lang="en-US" dirty="0"/>
              <a:t> info, </a:t>
            </a:r>
            <a:r>
              <a:rPr lang="en-US" dirty="0" err="1"/>
              <a:t>StreamingContext</a:t>
            </a:r>
            <a:r>
              <a:rPr lang="en-US" dirty="0"/>
              <a:t> context</a:t>
            </a:r>
            <a:r>
              <a:rPr lang="en-US" dirty="0" smtClean="0"/>
              <a:t>)</a:t>
            </a:r>
            <a:r>
              <a:rPr lang="ru-RU" dirty="0" smtClean="0"/>
              <a:t>. Он должен выполнять запись полей в</a:t>
            </a:r>
            <a:r>
              <a:rPr lang="ru-RU" dirty="0"/>
              <a:t> </a:t>
            </a:r>
            <a:r>
              <a:rPr lang="ru-RU" dirty="0" smtClean="0"/>
              <a:t>контекста сериализации.</a:t>
            </a:r>
            <a:endParaRPr lang="en-US" dirty="0"/>
          </a:p>
          <a:p>
            <a:pPr lvl="1"/>
            <a:endParaRPr lang="en-US" dirty="0"/>
          </a:p>
          <a:p>
            <a:endParaRPr lang="en-US" dirty="0"/>
          </a:p>
        </p:txBody>
      </p:sp>
    </p:spTree>
    <p:extLst>
      <p:ext uri="{BB962C8B-B14F-4D97-AF65-F5344CB8AC3E}">
        <p14:creationId xmlns:p14="http://schemas.microsoft.com/office/powerpoint/2010/main" val="2860198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smtClean="0"/>
              <a:t>Блок </a:t>
            </a:r>
            <a:r>
              <a:rPr lang="en-US" sz="3600" dirty="0" smtClean="0"/>
              <a:t>using </a:t>
            </a:r>
            <a:r>
              <a:rPr lang="ru-RU" sz="3600" dirty="0" smtClean="0"/>
              <a:t>и исключение внутри </a:t>
            </a:r>
            <a:r>
              <a:rPr lang="en-US" sz="3600" dirty="0" smtClean="0"/>
              <a:t>Dispose()</a:t>
            </a:r>
            <a:endParaRPr lang="en-US" sz="3600" dirty="0"/>
          </a:p>
        </p:txBody>
      </p:sp>
      <p:sp>
        <p:nvSpPr>
          <p:cNvPr id="3" name="Content Placeholder 2"/>
          <p:cNvSpPr>
            <a:spLocks noGrp="1"/>
          </p:cNvSpPr>
          <p:nvPr>
            <p:ph idx="1"/>
          </p:nvPr>
        </p:nvSpPr>
        <p:spPr>
          <a:xfrm>
            <a:off x="457200" y="1268760"/>
            <a:ext cx="8229600" cy="4248472"/>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IDisposable</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NotImplementedException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A</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try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B();</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catch</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ex</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if</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ex.InnerException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ex.InnerException.GetType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B</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using</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BadDisposable</a:t>
            </a:r>
            <a:r>
              <a:rPr lang="ru-RU"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bad </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ApplicationException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a:t>
            </a:r>
            <a:r>
              <a:rPr lang="en-US" sz="1000" dirty="0" err="1">
                <a:solidFill>
                  <a:srgbClr val="A31515"/>
                </a:solidFill>
                <a:highlight>
                  <a:srgbClr val="FFFFFF"/>
                </a:highlight>
                <a:latin typeface="Courier New" panose="02070309020205020404" pitchFamily="49" charset="0"/>
                <a:cs typeface="Courier New" panose="02070309020205020404" pitchFamily="49" charset="0"/>
              </a:rPr>
              <a:t>Someting</a:t>
            </a:r>
            <a:r>
              <a:rPr lang="en-US" sz="1000" dirty="0">
                <a:solidFill>
                  <a:srgbClr val="A31515"/>
                </a:solidFill>
                <a:highlight>
                  <a:srgbClr val="FFFFFF"/>
                </a:highlight>
                <a:latin typeface="Courier New" panose="02070309020205020404" pitchFamily="49" charset="0"/>
                <a:cs typeface="Courier New" panose="02070309020205020404" pitchFamily="49" charset="0"/>
              </a:rPr>
              <a:t> is wrong!"</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5589240"/>
            <a:ext cx="8219256" cy="923330"/>
          </a:xfrm>
          <a:prstGeom prst="rect">
            <a:avLst/>
          </a:prstGeom>
          <a:noFill/>
        </p:spPr>
        <p:txBody>
          <a:bodyPr wrap="square" rtlCol="0">
            <a:spAutoFit/>
          </a:bodyPr>
          <a:lstStyle/>
          <a:p>
            <a:r>
              <a:rPr lang="ru-RU" dirty="0" smtClean="0"/>
              <a:t>Вызвав функцию </a:t>
            </a:r>
            <a:r>
              <a:rPr lang="en-US" dirty="0" smtClean="0"/>
              <a:t>A() </a:t>
            </a:r>
            <a:r>
              <a:rPr lang="ru-RU" dirty="0" smtClean="0"/>
              <a:t>мы увидим на экране </a:t>
            </a:r>
            <a:r>
              <a:rPr lang="en-US" dirty="0"/>
              <a:t>System. </a:t>
            </a:r>
            <a:r>
              <a:rPr lang="en-US" dirty="0" err="1" smtClean="0"/>
              <a:t>NotImplementedException</a:t>
            </a:r>
            <a:r>
              <a:rPr lang="en-US" dirty="0" smtClean="0"/>
              <a:t>. </a:t>
            </a:r>
            <a:r>
              <a:rPr lang="ru-RU" dirty="0" smtClean="0"/>
              <a:t>То есть исключение</a:t>
            </a:r>
            <a:r>
              <a:rPr lang="en-US" dirty="0" smtClean="0"/>
              <a:t> </a:t>
            </a:r>
            <a:r>
              <a:rPr lang="ru-RU" dirty="0" smtClean="0"/>
              <a:t>возбуждаемое в методе </a:t>
            </a:r>
            <a:r>
              <a:rPr lang="en-US" dirty="0" smtClean="0"/>
              <a:t>Dispose()</a:t>
            </a:r>
            <a:r>
              <a:rPr lang="ru-RU" dirty="0" smtClean="0"/>
              <a:t> «затирает» исключение внутри блока </a:t>
            </a:r>
            <a:r>
              <a:rPr lang="en-US" dirty="0" smtClean="0"/>
              <a:t>using.</a:t>
            </a:r>
            <a:endParaRPr lang="en-US" dirty="0"/>
          </a:p>
        </p:txBody>
      </p:sp>
    </p:spTree>
    <p:extLst>
      <p:ext uri="{BB962C8B-B14F-4D97-AF65-F5344CB8AC3E}">
        <p14:creationId xmlns:p14="http://schemas.microsoft.com/office/powerpoint/2010/main" val="393268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fontScale="90000"/>
          </a:bodyPr>
          <a:lstStyle/>
          <a:p>
            <a:r>
              <a:rPr lang="ru-RU" sz="3600" dirty="0" smtClean="0"/>
              <a:t>Блок </a:t>
            </a:r>
            <a:r>
              <a:rPr lang="en-US" sz="3600" dirty="0" smtClean="0"/>
              <a:t>using</a:t>
            </a:r>
            <a:r>
              <a:rPr lang="ru-RU" sz="3600" dirty="0" smtClean="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57200" y="1412776"/>
            <a:ext cx="8229600" cy="5184576"/>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Idisposable</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_</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x, _y;</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X</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_x;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"X must be positive number or zero"</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_x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Y</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_y;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"Y must be positive number or zero"</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_y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Привет от </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Dispose()</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69083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3488</TotalTime>
  <Words>3926</Words>
  <Application>Microsoft Office PowerPoint</Application>
  <PresentationFormat>On-screen Show (4:3)</PresentationFormat>
  <Paragraphs>724</Paragraphs>
  <Slides>49</Slides>
  <Notes>0</Notes>
  <HiddenSlides>1</HiddenSlides>
  <MMClips>0</MMClips>
  <ScaleCrop>false</ScaleCrop>
  <HeadingPairs>
    <vt:vector size="4" baseType="variant">
      <vt:variant>
        <vt:lpstr>Theme</vt:lpstr>
      </vt:variant>
      <vt:variant>
        <vt:i4>2</vt:i4>
      </vt:variant>
      <vt:variant>
        <vt:lpstr>Slide Titles</vt:lpstr>
      </vt:variant>
      <vt:variant>
        <vt:i4>49</vt:i4>
      </vt:variant>
    </vt:vector>
  </HeadingPairs>
  <TitlesOfParts>
    <vt:vector size="51" baseType="lpstr">
      <vt:lpstr>Office Theme</vt:lpstr>
      <vt:lpstr>1_Office Theme</vt:lpstr>
      <vt:lpstr>PowerPoint Presentation</vt:lpstr>
      <vt:lpstr>Материалы для обучения</vt:lpstr>
      <vt:lpstr>PowerPoint Presentation</vt:lpstr>
      <vt:lpstr>PowerPoint Presentation</vt:lpstr>
      <vt:lpstr>PowerPoint Presentation</vt:lpstr>
      <vt:lpstr>PowerPoint Presentation</vt:lpstr>
      <vt:lpstr>Создание собственных исключений</vt:lpstr>
      <vt:lpstr>Блок using и исключение внутри Dispose()</vt:lpstr>
      <vt:lpstr>Блок using, инициализатор объекта и свойство генерирующее исключение</vt:lpstr>
      <vt:lpstr>Блок using, инициализатор объекта и свойство генерирующее исключение</vt:lpstr>
      <vt:lpstr>Окно Debug -&gt; Exceptions ...</vt:lpstr>
      <vt:lpstr>Средства ввода/вывода</vt:lpstr>
      <vt:lpstr>Средства ввода/вывода: Термины</vt:lpstr>
      <vt:lpstr>Работа с файловой системой</vt:lpstr>
      <vt:lpstr>PowerPoint Presentation</vt:lpstr>
      <vt:lpstr>PowerPoint Presentation</vt:lpstr>
      <vt:lpstr>PowerPoint Presentation</vt:lpstr>
      <vt:lpstr>PowerPoint Presentation</vt:lpstr>
      <vt:lpstr>PowerPoint Presentation</vt:lpstr>
      <vt:lpstr>PowerPoint Presentation</vt:lpstr>
      <vt:lpstr>Шаблон поиска (search pattern)</vt:lpstr>
      <vt:lpstr>Список каталогов/файлов (класс Directory)</vt:lpstr>
      <vt:lpstr>Список каталогов/файлов (класс DirectoryInfo)</vt:lpstr>
      <vt:lpstr>Список каталогов/файлов. Методы EnumerateXYZ()</vt:lpstr>
      <vt:lpstr>Список каталогов/файлов по нескольким шаблонам</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Класс File. Быстрое чтение/запись файлов.</vt:lpstr>
      <vt:lpstr>Класс File. Быстрое чтение/запись файлов. Окончание.</vt:lpstr>
      <vt:lpstr>PowerPoint Presentation</vt:lpstr>
      <vt:lpstr>Понятие потока (Stream)</vt:lpstr>
      <vt:lpstr>PowerPoint Presentation</vt:lpstr>
      <vt:lpstr>PowerPoint Presentation</vt:lpstr>
      <vt:lpstr>PowerPoint Presentation</vt:lpstr>
      <vt:lpstr>PowerPoint Presentation</vt:lpstr>
      <vt:lpstr>Архивация</vt:lpstr>
      <vt:lpstr>Сериализация (Serialization)</vt:lpstr>
      <vt:lpstr>Метаданные файлов</vt:lpstr>
      <vt:lpstr>Ограничения на длину пути</vt:lpstr>
      <vt:lpstr>Советы</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bazile</cp:lastModifiedBy>
  <cp:revision>165</cp:revision>
  <dcterms:created xsi:type="dcterms:W3CDTF">2012-08-15T13:44:54Z</dcterms:created>
  <dcterms:modified xsi:type="dcterms:W3CDTF">2014-09-15T19:46:43Z</dcterms:modified>
</cp:coreProperties>
</file>