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82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35" r:id="rId18"/>
    <p:sldId id="309" r:id="rId19"/>
    <p:sldId id="314" r:id="rId20"/>
    <p:sldId id="321" r:id="rId21"/>
    <p:sldId id="310" r:id="rId22"/>
    <p:sldId id="267" r:id="rId23"/>
    <p:sldId id="334" r:id="rId24"/>
    <p:sldId id="347" r:id="rId25"/>
    <p:sldId id="348" r:id="rId26"/>
    <p:sldId id="296" r:id="rId27"/>
    <p:sldId id="329" r:id="rId28"/>
    <p:sldId id="274" r:id="rId29"/>
    <p:sldId id="287" r:id="rId30"/>
    <p:sldId id="332" r:id="rId31"/>
    <p:sldId id="299" r:id="rId32"/>
    <p:sldId id="295" r:id="rId33"/>
    <p:sldId id="311" r:id="rId34"/>
    <p:sldId id="278" r:id="rId35"/>
    <p:sldId id="331" r:id="rId36"/>
    <p:sldId id="351" r:id="rId37"/>
    <p:sldId id="268" r:id="rId38"/>
    <p:sldId id="317" r:id="rId39"/>
    <p:sldId id="330" r:id="rId40"/>
    <p:sldId id="350" r:id="rId41"/>
    <p:sldId id="302" r:id="rId42"/>
    <p:sldId id="343" r:id="rId43"/>
    <p:sldId id="340" r:id="rId44"/>
    <p:sldId id="341" r:id="rId45"/>
    <p:sldId id="342" r:id="rId46"/>
    <p:sldId id="344" r:id="rId47"/>
    <p:sldId id="349" r:id="rId48"/>
    <p:sldId id="303" r:id="rId49"/>
    <p:sldId id="324" r:id="rId50"/>
    <p:sldId id="313" r:id="rId51"/>
    <p:sldId id="304" r:id="rId52"/>
    <p:sldId id="305" r:id="rId53"/>
    <p:sldId id="352" r:id="rId54"/>
    <p:sldId id="353" r:id="rId55"/>
    <p:sldId id="316" r:id="rId56"/>
    <p:sldId id="312" r:id="rId57"/>
    <p:sldId id="306" r:id="rId58"/>
    <p:sldId id="346" r:id="rId59"/>
    <p:sldId id="326" r:id="rId60"/>
    <p:sldId id="307" r:id="rId61"/>
    <p:sldId id="333" r:id="rId62"/>
    <p:sldId id="308" r:id="rId63"/>
    <p:sldId id="322" r:id="rId64"/>
    <p:sldId id="345" r:id="rId65"/>
    <p:sldId id="269" r:id="rId66"/>
    <p:sldId id="270" r:id="rId67"/>
    <p:sldId id="320" r:id="rId68"/>
    <p:sldId id="271" r:id="rId69"/>
    <p:sldId id="272" r:id="rId70"/>
    <p:sldId id="336" r:id="rId71"/>
    <p:sldId id="337" r:id="rId72"/>
    <p:sldId id="338" r:id="rId73"/>
    <p:sldId id="339" r:id="rId74"/>
    <p:sldId id="300" r:id="rId75"/>
    <p:sldId id="273" r:id="rId76"/>
    <p:sldId id="276" r:id="rId77"/>
    <p:sldId id="325" r:id="rId78"/>
    <p:sldId id="292" r:id="rId79"/>
    <p:sldId id="281" r:id="rId80"/>
    <p:sldId id="301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35"/>
            <p14:sldId id="309"/>
            <p14:sldId id="314"/>
            <p14:sldId id="321"/>
            <p14:sldId id="310"/>
            <p14:sldId id="267"/>
            <p14:sldId id="334"/>
            <p14:sldId id="347"/>
            <p14:sldId id="348"/>
            <p14:sldId id="296"/>
            <p14:sldId id="329"/>
            <p14:sldId id="274"/>
            <p14:sldId id="287"/>
            <p14:sldId id="332"/>
            <p14:sldId id="299"/>
            <p14:sldId id="295"/>
            <p14:sldId id="311"/>
            <p14:sldId id="278"/>
          </p14:sldIdLst>
        </p14:section>
        <p14:section name="Составное форматирование" id="{A0F27A41-2E8E-4B54-ABD0-B7B35CAF076D}">
          <p14:sldIdLst>
            <p14:sldId id="331"/>
            <p14:sldId id="351"/>
            <p14:sldId id="268"/>
            <p14:sldId id="317"/>
            <p14:sldId id="330"/>
            <p14:sldId id="350"/>
          </p14:sldIdLst>
        </p14:section>
        <p14:section name="Массивы" id="{60B9B266-18A6-40E8-8F56-BF60E03540AE}">
          <p14:sldIdLst>
            <p14:sldId id="302"/>
            <p14:sldId id="343"/>
            <p14:sldId id="340"/>
            <p14:sldId id="341"/>
            <p14:sldId id="342"/>
            <p14:sldId id="344"/>
            <p14:sldId id="349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52"/>
            <p14:sldId id="353"/>
            <p14:sldId id="316"/>
            <p14:sldId id="312"/>
            <p14:sldId id="306"/>
            <p14:sldId id="346"/>
            <p14:sldId id="326"/>
            <p14:sldId id="307"/>
            <p14:sldId id="333"/>
            <p14:sldId id="308"/>
            <p14:sldId id="322"/>
            <p14:sldId id="345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36"/>
            <p14:sldId id="337"/>
            <p14:sldId id="338"/>
            <p14:sldId id="339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87" d="100"/>
          <a:sy n="87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5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79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03.06.2018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03.06.2018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03.06.2018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03.06.2018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03.06.2018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91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 Creators Update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</a:t>
            </a:r>
            <a:r>
              <a:rPr lang="en-US" sz="2800" dirty="0" smtClean="0">
                <a:solidFill>
                  <a:schemeClr val="bg1"/>
                </a:solidFill>
              </a:rPr>
              <a:t>8</a:t>
            </a:r>
            <a:r>
              <a:rPr lang="ru-RU" sz="2800" dirty="0" smtClean="0">
                <a:solidFill>
                  <a:schemeClr val="bg1"/>
                </a:solidFill>
              </a:rPr>
              <a:t>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???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Краткая история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7.2 (</a:t>
            </a:r>
            <a:r>
              <a:rPr lang="ru-RU" dirty="0">
                <a:solidFill>
                  <a:schemeClr val="bg1"/>
                </a:solidFill>
              </a:rPr>
              <a:t>Ноябрь 2017) (</a:t>
            </a:r>
            <a:r>
              <a:rPr lang="en-US" dirty="0">
                <a:solidFill>
                  <a:schemeClr val="bg1"/>
                </a:solidFill>
              </a:rPr>
              <a:t>VS 2017 v15.5): </a:t>
            </a:r>
            <a:r>
              <a:rPr lang="en-US" dirty="0">
                <a:solidFill>
                  <a:srgbClr val="FFFF00"/>
                </a:solidFill>
              </a:rPr>
              <a:t>ref </a:t>
            </a:r>
            <a:r>
              <a:rPr lang="ru-RU" dirty="0">
                <a:solidFill>
                  <a:srgbClr val="FFFF00"/>
                </a:solidFill>
              </a:rPr>
              <a:t>семантика для значимых типов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private protected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7.1 (</a:t>
            </a:r>
            <a:r>
              <a:rPr lang="ru-RU" dirty="0">
                <a:solidFill>
                  <a:schemeClr val="bg1"/>
                </a:solidFill>
              </a:rPr>
              <a:t>Август 2017) (</a:t>
            </a:r>
            <a:r>
              <a:rPr lang="en-US" dirty="0">
                <a:solidFill>
                  <a:schemeClr val="bg1"/>
                </a:solidFill>
              </a:rPr>
              <a:t>VS 2017 v15.3):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 Main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упрощение </a:t>
            </a:r>
            <a:r>
              <a:rPr lang="en-US" dirty="0">
                <a:solidFill>
                  <a:schemeClr val="bg1"/>
                </a:solidFill>
              </a:rPr>
              <a:t>default, </a:t>
            </a:r>
            <a:r>
              <a:rPr lang="ru-RU" dirty="0">
                <a:solidFill>
                  <a:schemeClr val="bg1"/>
                </a:solidFill>
              </a:rPr>
              <a:t>выведение имен полей </a:t>
            </a:r>
            <a:r>
              <a:rPr lang="en-US" dirty="0">
                <a:solidFill>
                  <a:schemeClr val="bg1"/>
                </a:solidFill>
              </a:rPr>
              <a:t>tuple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7.0 (</a:t>
            </a:r>
            <a:r>
              <a:rPr lang="ru-RU" dirty="0">
                <a:solidFill>
                  <a:schemeClr val="bg1"/>
                </a:solidFill>
              </a:rPr>
              <a:t>Март 2017) (</a:t>
            </a:r>
            <a:r>
              <a:rPr lang="en-US" dirty="0">
                <a:solidFill>
                  <a:schemeClr val="bg1"/>
                </a:solidFill>
              </a:rPr>
              <a:t>VS 2017): out </a:t>
            </a:r>
            <a:r>
              <a:rPr lang="ru-RU" dirty="0">
                <a:solidFill>
                  <a:schemeClr val="bg1"/>
                </a:solidFill>
              </a:rPr>
              <a:t>переменные, </a:t>
            </a:r>
            <a:r>
              <a:rPr lang="en-US" dirty="0">
                <a:solidFill>
                  <a:schemeClr val="bg1"/>
                </a:solidFill>
              </a:rPr>
              <a:t>pattern matching, </a:t>
            </a:r>
            <a:r>
              <a:rPr lang="en-US" dirty="0">
                <a:solidFill>
                  <a:srgbClr val="FFFF00"/>
                </a:solidFill>
              </a:rPr>
              <a:t>tuples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деконструкторы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локальные функции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6.0 (</a:t>
            </a:r>
            <a:r>
              <a:rPr lang="ru-RU" dirty="0">
                <a:solidFill>
                  <a:schemeClr val="bg1"/>
                </a:solidFill>
              </a:rPr>
              <a:t>Июль 2015) (</a:t>
            </a:r>
            <a:r>
              <a:rPr lang="en-US" dirty="0">
                <a:solidFill>
                  <a:schemeClr val="bg1"/>
                </a:solidFill>
              </a:rPr>
              <a:t>VS 2015): using static, </a:t>
            </a:r>
            <a:r>
              <a:rPr lang="ru-RU" dirty="0">
                <a:solidFill>
                  <a:schemeClr val="bg1"/>
                </a:solidFill>
              </a:rPr>
              <a:t>фильтры исключений, </a:t>
            </a:r>
            <a:r>
              <a:rPr lang="en-US" dirty="0">
                <a:solidFill>
                  <a:schemeClr val="bg1"/>
                </a:solidFill>
              </a:rPr>
              <a:t>await </a:t>
            </a: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catch/finally, </a:t>
            </a:r>
            <a:r>
              <a:rPr lang="ru-RU" dirty="0">
                <a:solidFill>
                  <a:schemeClr val="bg1"/>
                </a:solidFill>
              </a:rPr>
              <a:t>инициализатор авто-свойств и словарей, </a:t>
            </a:r>
            <a:r>
              <a:rPr lang="ru-RU" dirty="0">
                <a:solidFill>
                  <a:srgbClr val="FFFF00"/>
                </a:solidFill>
              </a:rPr>
              <a:t>=&gt; члены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интерполируемые строки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nameof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оператор ?.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5.0 (</a:t>
            </a:r>
            <a:r>
              <a:rPr lang="ru-RU" dirty="0">
                <a:solidFill>
                  <a:schemeClr val="bg1"/>
                </a:solidFill>
              </a:rPr>
              <a:t>Август 2012) (</a:t>
            </a:r>
            <a:r>
              <a:rPr lang="en-US" dirty="0">
                <a:solidFill>
                  <a:schemeClr val="bg1"/>
                </a:solidFill>
              </a:rPr>
              <a:t>VS 2012):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4.0 (</a:t>
            </a:r>
            <a:r>
              <a:rPr lang="ru-RU" dirty="0">
                <a:solidFill>
                  <a:schemeClr val="bg1"/>
                </a:solidFill>
              </a:rPr>
              <a:t>Апрель 2010) (</a:t>
            </a:r>
            <a:r>
              <a:rPr lang="en-US" dirty="0">
                <a:solidFill>
                  <a:schemeClr val="bg1"/>
                </a:solidFill>
              </a:rPr>
              <a:t>VS 2010): dynamic, </a:t>
            </a:r>
            <a:r>
              <a:rPr lang="ru-RU" dirty="0" err="1">
                <a:solidFill>
                  <a:schemeClr val="bg1"/>
                </a:solidFill>
              </a:rPr>
              <a:t>именнованные</a:t>
            </a:r>
            <a:r>
              <a:rPr lang="ru-RU" dirty="0">
                <a:solidFill>
                  <a:schemeClr val="bg1"/>
                </a:solidFill>
              </a:rPr>
              <a:t> и необязательные параметры, </a:t>
            </a:r>
            <a:r>
              <a:rPr lang="ru-RU" dirty="0" err="1">
                <a:solidFill>
                  <a:schemeClr val="bg1"/>
                </a:solidFill>
              </a:rPr>
              <a:t>ковариантность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контрвариантность</a:t>
            </a:r>
            <a:r>
              <a:rPr lang="ru-RU" dirty="0">
                <a:solidFill>
                  <a:schemeClr val="bg1"/>
                </a:solidFill>
              </a:rPr>
              <a:t> для обобщений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3.0 (</a:t>
            </a:r>
            <a:r>
              <a:rPr lang="ru-RU" dirty="0">
                <a:solidFill>
                  <a:schemeClr val="bg1"/>
                </a:solidFill>
              </a:rPr>
              <a:t>Ноябрь 2007) (</a:t>
            </a:r>
            <a:r>
              <a:rPr lang="en-US" dirty="0">
                <a:solidFill>
                  <a:schemeClr val="bg1"/>
                </a:solidFill>
              </a:rPr>
              <a:t>VS 2008):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авто-свойства, инициализаторы объектов и коллекций, анонимные типы, </a:t>
            </a: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FFFF00"/>
                </a:solidFill>
              </a:rPr>
              <a:t>лямбда-выражения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методы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2.0 (</a:t>
            </a:r>
            <a:r>
              <a:rPr lang="ru-RU" dirty="0">
                <a:solidFill>
                  <a:schemeClr val="bg1"/>
                </a:solidFill>
              </a:rPr>
              <a:t>Ноябрь 2005) (</a:t>
            </a:r>
            <a:r>
              <a:rPr lang="en-US" dirty="0">
                <a:solidFill>
                  <a:schemeClr val="bg1"/>
                </a:solidFill>
              </a:rPr>
              <a:t>VS 2005): </a:t>
            </a:r>
            <a:r>
              <a:rPr lang="ru-RU" dirty="0">
                <a:solidFill>
                  <a:srgbClr val="FFFF00"/>
                </a:solidFill>
              </a:rPr>
              <a:t>обобщения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partial </a:t>
            </a:r>
            <a:r>
              <a:rPr lang="ru-RU" dirty="0">
                <a:solidFill>
                  <a:schemeClr val="bg1"/>
                </a:solidFill>
              </a:rPr>
              <a:t>типы, анонимные методы, </a:t>
            </a:r>
            <a:r>
              <a:rPr lang="en-US" dirty="0" err="1">
                <a:solidFill>
                  <a:schemeClr val="bg1"/>
                </a:solidFill>
              </a:rPr>
              <a:t>nullable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типы, </a:t>
            </a:r>
            <a:r>
              <a:rPr lang="en-US" dirty="0">
                <a:solidFill>
                  <a:schemeClr val="bg1"/>
                </a:solidFill>
              </a:rPr>
              <a:t>static-</a:t>
            </a:r>
            <a:r>
              <a:rPr lang="ru-RU" dirty="0">
                <a:solidFill>
                  <a:schemeClr val="bg1"/>
                </a:solidFill>
              </a:rPr>
              <a:t>классы, выведение типа делегата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C# 1.0 (</a:t>
            </a:r>
            <a:r>
              <a:rPr lang="ru-RU" dirty="0">
                <a:solidFill>
                  <a:schemeClr val="bg1"/>
                </a:solidFill>
              </a:rPr>
              <a:t>Январь 2002)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bool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private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 	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en-US" sz="3300" dirty="0">
                <a:solidFill>
                  <a:srgbClr val="0000FF"/>
                </a:solidFill>
                <a:latin typeface="Consolas"/>
              </a:rPr>
              <a:t>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 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 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while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7416"/>
              </p:ext>
            </p:extLst>
          </p:nvPr>
        </p:nvGraphicFramePr>
        <p:xfrm>
          <a:off x="414250" y="620688"/>
          <a:ext cx="8315500" cy="56634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73925720"/>
                    </a:ext>
                  </a:extLst>
                </a:gridCol>
                <a:gridCol w="422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Размер (байт)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9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4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4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400" kern="1200" dirty="0" smtClean="0">
                          <a:latin typeface="+mn-lt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400" kern="1200" dirty="0" smtClean="0">
                          <a:latin typeface="+mn-lt"/>
                        </a:rPr>
                        <a:t> до 1.7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400" kern="1200" dirty="0" smtClean="0">
                          <a:latin typeface="+mn-lt"/>
                        </a:rPr>
                        <a:t>, </a:t>
                      </a:r>
                      <a:r>
                        <a:rPr lang="en-US" sz="1400" kern="1200" dirty="0" smtClean="0">
                          <a:latin typeface="+mn-lt"/>
                        </a:rPr>
                        <a:t>14-</a:t>
                      </a:r>
                      <a:r>
                        <a:rPr lang="ru-RU" sz="1400" kern="1200" dirty="0" smtClean="0">
                          <a:latin typeface="+mn-lt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400" kern="1200" dirty="0" smtClean="0">
                          <a:latin typeface="+mn-lt"/>
                        </a:rPr>
                        <a:t> до 7.9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×</a:t>
                      </a:r>
                      <a:r>
                        <a:rPr lang="en-US" sz="1400" kern="1200" dirty="0" smtClean="0">
                          <a:latin typeface="+mn-lt"/>
                        </a:rPr>
                        <a:t> </a:t>
                      </a:r>
                      <a:r>
                        <a:rPr lang="ru-RU" sz="1400" kern="1200" dirty="0" smtClean="0">
                          <a:latin typeface="+mn-lt"/>
                        </a:rPr>
                        <a:t>10</a:t>
                      </a:r>
                      <a:r>
                        <a:rPr lang="ru-RU" sz="14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400" kern="1200" dirty="0" smtClean="0">
                          <a:latin typeface="+mn-lt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latin typeface="+mn-lt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e-BY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программирования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BigInteger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2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4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45754"/>
            <a:ext cx="821925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US" altLang="ru-RU" sz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0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$"x={x}", </a:t>
            </a:r>
            <a:r>
              <a:rPr lang="ru-RU" sz="1600" dirty="0" smtClean="0">
                <a:solidFill>
                  <a:schemeClr val="bg1"/>
                </a:solidFill>
              </a:rPr>
              <a:t>интерполируемая строка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6</a:t>
            </a:r>
            <a:r>
              <a:rPr lang="ru-RU" sz="1600" dirty="0" smtClean="0">
                <a:solidFill>
                  <a:srgbClr val="FFFF00"/>
                </a:solidFill>
              </a:rPr>
              <a:t>)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>
                <a:solidFill>
                  <a:schemeClr val="bg1"/>
                </a:solidFill>
              </a:rPr>
              <a:t>'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 </a:t>
            </a:r>
            <a:r>
              <a:rPr lang="ru-RU" sz="1600" dirty="0" smtClean="0">
                <a:solidFill>
                  <a:schemeClr val="bg1"/>
                </a:solidFill>
              </a:rPr>
              <a:t>или 1</a:t>
            </a:r>
            <a:r>
              <a:rPr lang="en-US" sz="1600" dirty="0" smtClean="0">
                <a:solidFill>
                  <a:schemeClr val="bg1"/>
                </a:solidFill>
              </a:rPr>
              <a:t>.1d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 smtClean="0"/>
              <a:t>1e15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en-US" sz="1600" dirty="0"/>
              <a:t>1e-15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smtClean="0">
                <a:solidFill>
                  <a:schemeClr val="bg1"/>
                </a:solidFill>
              </a:rPr>
              <a:t>для ссылочных типов)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21811"/>
            <a:ext cx="8229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</a:t>
            </a:r>
            <a:r>
              <a:rPr lang="ru-RU" altLang="ru-RU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В </a:t>
            </a:r>
            <a:r>
              <a:rPr lang="en-US" altLang="ru-RU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C# </a:t>
            </a:r>
            <a:r>
              <a:rPr lang="ru-RU" altLang="ru-RU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7.2</a:t>
            </a:r>
            <a:r>
              <a:rPr lang="en-US" altLang="ru-RU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 выше знак _ можно писать в начале литерала</a:t>
            </a:r>
            <a:endParaRPr lang="en-US" altLang="ru-RU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dec2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_</a:t>
            </a:r>
            <a:r>
              <a:rPr lang="en-US" dirty="0" smtClean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hex2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81EFA"/>
                </a:solidFill>
                <a:latin typeface="Consolas" panose="020B0609020204030204" pitchFamily="49" charset="0"/>
              </a:rPr>
              <a:t>0x_1b_a0_44_fe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bin2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C81EFA"/>
                </a:solidFill>
                <a:latin typeface="Consolas" panose="020B0609020204030204" pitchFamily="49" charset="0"/>
              </a:rPr>
              <a:t>0b_1001_1010_0001_0100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</a:t>
            </a:r>
            <a:r>
              <a:rPr lang="ru-RU" dirty="0" smtClean="0"/>
              <a:t>типы </a:t>
            </a:r>
            <a:r>
              <a:rPr lang="en-US" dirty="0" smtClean="0"/>
              <a:t>(C# 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1.  Assigning a tuple to individually declared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2.  Assigning a tuple to individually declared variables that are pre-declared.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3.  Assigning a tuple to individually declared and implicitly typed variables.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4.  Assigning a tuple to individually declared variables that are implicitly typed with a distributive syntax.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(country, capital,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{capital}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5.  Declaring a named item tuple and assigning it tuple values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Capital,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6.  Assigning a named item tuple to a single implicitly typed variable that’s implicitly typed and then accessing the tuple items by name.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countryInfo.Capital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countryInfo.GdpPerCapita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7.  Assigning an unnamed tuple to a single implicitly typed variable and then accessing the tuple elements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8.  Assigning a named item tuple to a single implicitly typed variable and then accessing the tuple items by their Item-number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(Name: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Capital: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$@"The poorest country in the world in 2017 was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{countryInfo.Item1}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{countryInfo.Item2}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{countryInfo.Item3}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9600"/>
                </a:solidFill>
                <a:latin typeface="Consolas" panose="020B0609020204030204" pitchFamily="49" charset="0"/>
              </a:rPr>
              <a:t>// 9.  Discard portions of the tuple with underscores.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gdpPerCapita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"Malawi"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</a:rPr>
              <a:t>"Lilongwe"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226.50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Составное форматирование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/>
              <a:t>Composite Formatting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Механизм составного форматирования принимает на вход список объектов и строку составного форматирования, которая состоит из фиксированного текста с пронумерованными местами подстановки соответствующими объектам в списке. Результатом операции является строка состоящая из первоначального фиксированного текста включающего строковые представления объектов из списка.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Данный механизм поддерживается следующими методами (список неполный):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(),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TextWriter.Write</a:t>
            </a:r>
            <a:r>
              <a:rPr lang="en-US" dirty="0" smtClean="0">
                <a:solidFill>
                  <a:schemeClr val="bg1"/>
                </a:solidFill>
              </a:rPr>
              <a:t>(), </a:t>
            </a:r>
            <a:r>
              <a:rPr lang="en-US" dirty="0" err="1" smtClean="0">
                <a:solidFill>
                  <a:schemeClr val="bg1"/>
                </a:solidFill>
              </a:rPr>
              <a:t>TextWriter.WriteLine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элемента форматирования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ru-RU" dirty="0" smtClean="0">
                <a:solidFill>
                  <a:schemeClr val="bg1"/>
                </a:solidFill>
              </a:rPr>
              <a:t>номер</a:t>
            </a:r>
            <a:r>
              <a:rPr lang="en-US" dirty="0" smtClean="0">
                <a:solidFill>
                  <a:schemeClr val="bg1"/>
                </a:solidFill>
              </a:rPr>
              <a:t>[,</a:t>
            </a:r>
            <a:r>
              <a:rPr lang="ru-RU" dirty="0" smtClean="0">
                <a:solidFill>
                  <a:schemeClr val="bg1"/>
                </a:solidFill>
              </a:rPr>
              <a:t>ширина</a:t>
            </a:r>
            <a:r>
              <a:rPr lang="en-US" dirty="0" smtClean="0">
                <a:solidFill>
                  <a:schemeClr val="bg1"/>
                </a:solidFill>
              </a:rPr>
              <a:t>][:</a:t>
            </a:r>
            <a:r>
              <a:rPr lang="ru-RU" dirty="0" smtClean="0">
                <a:solidFill>
                  <a:schemeClr val="bg1"/>
                </a:solidFill>
              </a:rPr>
              <a:t>формат</a:t>
            </a:r>
            <a:r>
              <a:rPr lang="en-US" dirty="0" smtClean="0">
                <a:solidFill>
                  <a:schemeClr val="bg1"/>
                </a:solidFill>
              </a:rPr>
              <a:t>]}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номер - место подстановки аргумента с указанным номером;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ширина - число со знаком указывающее предпочитаемую ширину поля при выводе. Положительное значение означает выравнивание по правой границе, отрицательное по левой;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формат - строка описывающая формат преобразования.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16780"/>
              </p:ext>
            </p:extLst>
          </p:nvPr>
        </p:nvGraphicFramePr>
        <p:xfrm>
          <a:off x="574576" y="980729"/>
          <a:ext cx="7994848" cy="540000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1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4800" marR="648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Fixed-point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Процент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Round-trip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bg1"/>
                          </a:solidFill>
                        </a:rPr>
                        <a:t>Шестнадцатиричное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 значение (верхний или нижний регистр)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Интерполируемые строки </a:t>
            </a:r>
            <a:r>
              <a:rPr lang="en-US" dirty="0" smtClean="0"/>
              <a:t>(C#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($"x={x}");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Имеют фиксированный размер который задается при создании массива</a:t>
            </a:r>
            <a:r>
              <a:rPr lang="en-US" dirty="0" smtClean="0"/>
              <a:t>. </a:t>
            </a:r>
            <a:r>
              <a:rPr lang="ru-RU" dirty="0" smtClean="0"/>
              <a:t>Размер может быть равен нулю.</a:t>
            </a:r>
            <a:endParaRPr lang="en-US" dirty="0" smtClean="0"/>
          </a:p>
          <a:p>
            <a:r>
              <a:rPr lang="ru-RU" dirty="0" smtClean="0"/>
              <a:t>При создании массива элементы инициализируются значениями по умолчанию</a:t>
            </a:r>
          </a:p>
          <a:p>
            <a:r>
              <a:rPr lang="ru-RU" dirty="0" smtClean="0"/>
              <a:t>Являются ссылочными типами</a:t>
            </a:r>
          </a:p>
          <a:p>
            <a:r>
              <a:rPr lang="ru-RU" dirty="0" smtClean="0"/>
              <a:t>Не поддерживают операции добавления, вставки или удаления элементов</a:t>
            </a:r>
          </a:p>
          <a:p>
            <a:r>
              <a:rPr lang="ru-RU" dirty="0"/>
              <a:t>Отдельные элементы можно читать или изменять</a:t>
            </a:r>
            <a:endParaRPr lang="ru-RU" dirty="0" smtClean="0"/>
          </a:p>
          <a:p>
            <a:r>
              <a:rPr lang="ru-RU" dirty="0" smtClean="0"/>
              <a:t>Доступ к отдельным элементам производится по целочисленному индексу в диапазоне </a:t>
            </a:r>
            <a:r>
              <a:rPr lang="en-US" dirty="0" smtClean="0"/>
              <a:t>[0, Length-1]</a:t>
            </a:r>
            <a:endParaRPr lang="ru-RU" dirty="0" smtClean="0"/>
          </a:p>
          <a:p>
            <a:r>
              <a:rPr lang="en-US" dirty="0" smtClean="0"/>
              <a:t>CLR </a:t>
            </a:r>
            <a:r>
              <a:rPr lang="ru-RU" dirty="0" smtClean="0"/>
              <a:t>контролирует доступ к элементам массива. Для неверных индексов генерируется исключение </a:t>
            </a:r>
            <a:r>
              <a:rPr lang="en-US" dirty="0" err="1" smtClean="0"/>
              <a:t>IndexOutOfRangeException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array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[5</a:t>
            </a:r>
            <a:r>
              <a:rPr lang="en-US" dirty="0" smtClean="0"/>
              <a:t>] {10,20,30,40,50};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 smtClean="0"/>
              <a:t>[] </a:t>
            </a:r>
            <a:r>
              <a:rPr lang="en-US" dirty="0"/>
              <a:t>{10,20,30,40,50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</a:t>
            </a:r>
            <a:r>
              <a:rPr lang="en-US" dirty="0" smtClean="0"/>
              <a:t>{</a:t>
            </a:r>
            <a:r>
              <a:rPr lang="en-US" dirty="0"/>
              <a:t>10,20,30,40,50};</a:t>
            </a:r>
          </a:p>
        </p:txBody>
      </p:sp>
    </p:spTree>
    <p:extLst>
      <p:ext uri="{BB962C8B-B14F-4D97-AF65-F5344CB8AC3E}">
        <p14:creationId xmlns:p14="http://schemas.microsoft.com/office/powerpoint/2010/main" val="18453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Двумерные 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[,] array2 = new </a:t>
            </a:r>
            <a:r>
              <a:rPr lang="en-US" dirty="0" err="1" smtClean="0"/>
              <a:t>int</a:t>
            </a:r>
            <a:r>
              <a:rPr lang="en-US" dirty="0" smtClean="0"/>
              <a:t>[2,3]; // 2 </a:t>
            </a:r>
            <a:r>
              <a:rPr lang="ru-RU" dirty="0" smtClean="0"/>
              <a:t>строки, 3 колонки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new </a:t>
            </a:r>
            <a:r>
              <a:rPr lang="en-US" dirty="0" err="1"/>
              <a:t>int</a:t>
            </a:r>
            <a:r>
              <a:rPr lang="en-US" dirty="0"/>
              <a:t>[2,3</a:t>
            </a:r>
            <a:r>
              <a:rPr lang="en-US" dirty="0" smtClean="0"/>
              <a:t>] {</a:t>
            </a:r>
          </a:p>
          <a:p>
            <a:pPr marL="0" indent="0">
              <a:buNone/>
            </a:pPr>
            <a:r>
              <a:rPr lang="en-US" dirty="0" smtClean="0"/>
              <a:t>{ 10, 11, 12},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smtClean="0"/>
              <a:t>20</a:t>
            </a:r>
            <a:r>
              <a:rPr lang="en-US" dirty="0"/>
              <a:t>, </a:t>
            </a:r>
            <a:r>
              <a:rPr lang="en-US" dirty="0" smtClean="0"/>
              <a:t>21</a:t>
            </a:r>
            <a:r>
              <a:rPr lang="en-US" dirty="0"/>
              <a:t>, </a:t>
            </a:r>
            <a:r>
              <a:rPr lang="en-US" dirty="0" smtClean="0"/>
              <a:t>22}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array2 =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10, 11, 12},</a:t>
            </a:r>
          </a:p>
          <a:p>
            <a:pPr marL="0" indent="0">
              <a:buNone/>
            </a:pPr>
            <a:r>
              <a:rPr lang="en-US" dirty="0"/>
              <a:t>{ 20, 21, 22}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Массивы с размерностью больше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en-US" dirty="0" smtClean="0"/>
              <a:t>C# </a:t>
            </a:r>
            <a:r>
              <a:rPr lang="ru-RU" dirty="0" smtClean="0"/>
              <a:t>поддерживает многомерные массивы до 32 размерностей включительно. Работа с ними ведется аналогично двумерным массивам.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  <a:r>
              <a:rPr lang="en-US" dirty="0"/>
              <a:t> </a:t>
            </a:r>
            <a:r>
              <a:rPr lang="ru-RU" dirty="0" smtClean="0"/>
              <a:t>массивов (</a:t>
            </a:r>
            <a:r>
              <a:rPr lang="en-US" dirty="0" smtClean="0"/>
              <a:t>jagged arrays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smtClean="0"/>
              <a:t>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71774"/>
              </p:ext>
            </p:extLst>
          </p:nvPr>
        </p:nvGraphicFramePr>
        <p:xfrm>
          <a:off x="642392" y="1412776"/>
          <a:ext cx="8106072" cy="496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AsReadOnly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Преобразование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массива в коллекцию только для чтения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BinarySearch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Двоичный (бинарный) поиск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. Массив должен быть отсортирован.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Clear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Присвоение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значения по умолчанию всем элементам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Clone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Создание копии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ConstrainedCopy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, Copy,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CopyTo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ConvertAll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Exists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Find,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FindAll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FindLast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Поиск элемента(</a:t>
                      </a:r>
                      <a:r>
                        <a:rPr lang="ru-RU" sz="1100" dirty="0" err="1" smtClean="0">
                          <a:solidFill>
                            <a:srgbClr val="002060"/>
                          </a:solidFill>
                        </a:rPr>
                        <a:t>ов</a:t>
                      </a:r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 в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FindIndex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FindLastIndex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Поиск индекса элемента с начала или конца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ForEach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Выполнение действия с каждым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элементом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GetLength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GetLongLength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длины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GetLowerBound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нижней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GetUpperBound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Получение</a:t>
                      </a:r>
                      <a:r>
                        <a:rPr lang="ru-RU" sz="1100" baseline="0" dirty="0" smtClean="0">
                          <a:solidFill>
                            <a:srgbClr val="002060"/>
                          </a:solidFill>
                        </a:rPr>
                        <a:t> верхней границы указанной размерности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IndexOf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LastIndexOf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Resize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Изменение размера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Reverse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Изменение порядка элементов на обратный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Sort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Сортировка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060"/>
                          </a:solidFill>
                        </a:rPr>
                        <a:t>TrueForAll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2060"/>
                          </a:solidFill>
                        </a:rPr>
                        <a:t>Проверка что условие верно для всех элементов массива</a:t>
                      </a: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008"/>
              </p:ext>
            </p:extLst>
          </p:nvPr>
        </p:nvGraphicFramePr>
        <p:xfrm>
          <a:off x="642392" y="1412776"/>
          <a:ext cx="785921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++y;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br>
                        <a:rPr lang="ru-RU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39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br>
                        <a:rPr lang="ru-RU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префиксная форма)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ru-RU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постфиксная форма)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// 9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2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Сокращенная форма арифметических операторов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1589"/>
              </p:ext>
            </p:extLst>
          </p:nvPr>
        </p:nvGraphicFramePr>
        <p:xfrm>
          <a:off x="642392" y="2348880"/>
          <a:ext cx="7859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+=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x = x +y;</a:t>
                      </a:r>
                      <a:r>
                        <a:rPr lang="en-US" sz="1200" kern="1200" baseline="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-=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- y;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*=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x = x * y;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/=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/x; 2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 %=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y = y % x;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Вместо записи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FFFF00"/>
                </a:solidFill>
              </a:rPr>
              <a:t>one = one op two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запись </a:t>
            </a:r>
            <a:r>
              <a:rPr lang="en-US" i="1" dirty="0">
                <a:solidFill>
                  <a:srgbClr val="FFFF00"/>
                </a:solidFill>
              </a:rPr>
              <a:t>one </a:t>
            </a:r>
            <a:r>
              <a:rPr lang="en-US" i="1" dirty="0" smtClean="0">
                <a:solidFill>
                  <a:srgbClr val="FFFF00"/>
                </a:solidFill>
              </a:rPr>
              <a:t>op= two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62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% (остаток от деления)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целочисленных операндов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, long, </a:t>
            </a:r>
            <a:r>
              <a:rPr lang="en-US" dirty="0" err="1" smtClean="0"/>
              <a:t>ulong</a:t>
            </a:r>
            <a:r>
              <a:rPr lang="en-US" dirty="0" smtClean="0"/>
              <a:t>): </a:t>
            </a:r>
            <a:r>
              <a:rPr lang="es-ES" dirty="0"/>
              <a:t>x % y </a:t>
            </a:r>
            <a:r>
              <a:rPr lang="es-ES" dirty="0" smtClean="0"/>
              <a:t>= </a:t>
            </a:r>
            <a:r>
              <a:rPr lang="es-ES" dirty="0"/>
              <a:t>x - (x / y) * </a:t>
            </a:r>
            <a:r>
              <a:rPr lang="es-ES" dirty="0" smtClean="0"/>
              <a:t>y</a:t>
            </a:r>
          </a:p>
          <a:p>
            <a:r>
              <a:rPr lang="ru-RU" dirty="0"/>
              <a:t>Для чисел с плавающей точкой (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x % y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x - n * y, где n — наибольшее целое, меньшее или равное x / y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десятичных чисел (</a:t>
            </a:r>
            <a:r>
              <a:rPr lang="ru-RU" dirty="0" err="1"/>
              <a:t>decimal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x % y </a:t>
            </a:r>
            <a:r>
              <a:rPr lang="ru-RU" dirty="0" smtClean="0"/>
              <a:t>= </a:t>
            </a:r>
            <a:r>
              <a:rPr lang="ru-RU" dirty="0"/>
              <a:t>x - </a:t>
            </a:r>
            <a:r>
              <a:rPr lang="ru-RU" dirty="0" err="1"/>
              <a:t>Truncate</a:t>
            </a:r>
            <a:r>
              <a:rPr lang="ru-RU" dirty="0"/>
              <a:t>(x / y) * y, где </a:t>
            </a:r>
            <a:r>
              <a:rPr lang="ru-RU" dirty="0" err="1"/>
              <a:t>Truncate</a:t>
            </a:r>
            <a:r>
              <a:rPr lang="ru-RU" dirty="0"/>
              <a:t> — отбрасывание десятичной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Целочисленное и дробное деление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7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операторы сдвига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 (</a:t>
            </a:r>
            <a:r>
              <a:rPr lang="ru-RU" dirty="0" smtClean="0"/>
              <a:t>сдвиг влево)</a:t>
            </a:r>
            <a:endParaRPr lang="en-US" dirty="0" smtClean="0"/>
          </a:p>
          <a:p>
            <a:r>
              <a:rPr lang="en-US" dirty="0" smtClean="0"/>
              <a:t>&gt;&gt;</a:t>
            </a:r>
            <a:r>
              <a:rPr lang="ru-RU" dirty="0" smtClean="0"/>
              <a:t> (сдвиг вправо)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«Элвис-оператор» </a:t>
            </a:r>
            <a:r>
              <a:rPr lang="en-US" dirty="0" smtClean="0"/>
              <a:t>?.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?.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white"/>
                </a:solidFill>
              </a:rPr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Цикл </a:t>
            </a:r>
            <a:r>
              <a:rPr lang="en-US" sz="2800" dirty="0" smtClean="0"/>
              <a:t>while</a:t>
            </a:r>
            <a:r>
              <a:rPr lang="ru-RU" sz="2800" dirty="0" smtClean="0"/>
              <a:t> выполняется пока истинно условие записанное в круглых скобках. Условие проверяется перед каждой итерацией.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21088"/>
            <a:ext cx="82296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(n &lt; 5)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(n*10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1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do … while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smtClean="0"/>
              <a:t>do … while</a:t>
            </a:r>
            <a:r>
              <a:rPr lang="ru-RU" sz="2800" dirty="0" smtClean="0"/>
              <a:t> </a:t>
            </a:r>
            <a:r>
              <a:rPr lang="ru-RU" sz="2800" dirty="0"/>
              <a:t>выполняется пока истинно условие записанное в круглых скобках. Условие проверяется </a:t>
            </a:r>
            <a:r>
              <a:rPr lang="ru-RU" sz="2800" dirty="0" smtClean="0"/>
              <a:t>после </a:t>
            </a:r>
            <a:r>
              <a:rPr lang="ru-RU" sz="2800" dirty="0"/>
              <a:t>каждой </a:t>
            </a:r>
            <a:r>
              <a:rPr lang="ru-RU" sz="2800" dirty="0" smtClean="0"/>
              <a:t>итерации.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N.B. </a:t>
            </a:r>
            <a:r>
              <a:rPr lang="ru-RU" sz="2800" dirty="0" smtClean="0"/>
              <a:t>После </a:t>
            </a:r>
            <a:r>
              <a:rPr lang="en-US" sz="2800" dirty="0" smtClean="0"/>
              <a:t>while </a:t>
            </a:r>
            <a:r>
              <a:rPr lang="ru-RU" sz="2800" dirty="0" smtClean="0"/>
              <a:t>требуется точка с запятой!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482986"/>
            <a:ext cx="8229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(n*10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(n &lt;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for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smtClean="0"/>
              <a:t>for</a:t>
            </a:r>
            <a:r>
              <a:rPr lang="ru-RU" sz="2800" dirty="0" smtClean="0"/>
              <a:t> </a:t>
            </a:r>
            <a:r>
              <a:rPr lang="ru-RU" sz="2800" dirty="0"/>
              <a:t>выполняется пока истинно условие записанное </a:t>
            </a:r>
            <a:r>
              <a:rPr lang="ru-RU" sz="2800" dirty="0" smtClean="0"/>
              <a:t>в между точками с запятой в круглых скобках. </a:t>
            </a:r>
            <a:r>
              <a:rPr lang="ru-RU" sz="2800" dirty="0"/>
              <a:t>Условие проверяется перед каждой итерацией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005064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power2 = { 1, 2, 4, 8, 16, 32, 64, 128, 256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power2.Length;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 степени {0} =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i+1, power2[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Цикл </a:t>
            </a: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foreach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Цикл </a:t>
            </a:r>
            <a:r>
              <a:rPr lang="en-US" sz="2800" dirty="0" err="1" smtClean="0"/>
              <a:t>foreach</a:t>
            </a:r>
            <a:r>
              <a:rPr lang="en-US" sz="2800" dirty="0" smtClean="0"/>
              <a:t> </a:t>
            </a:r>
            <a:r>
              <a:rPr lang="ru-RU" sz="2800" dirty="0" smtClean="0"/>
              <a:t>перебирает элементы коллекции в порядке в котором они хранятся или возвращаются коллекцией.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N.B. </a:t>
            </a:r>
            <a:r>
              <a:rPr lang="ru-RU" sz="2800" dirty="0" smtClean="0"/>
              <a:t>Модификация элементов не поддерживается.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432793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2, 3, 5, 7, 11, 13, 17, 19, 23, 29, 31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778481"/>
            <a:ext cx="822960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10; i++)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 Enter element: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"Element found at {0} position!"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nOutput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array:"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{0},"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smtClean="0">
                <a:solidFill>
                  <a:schemeClr val="bg1"/>
                </a:solidFill>
              </a:rPr>
              <a:t>управ</a:t>
            </a:r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5886</Words>
  <Application>Microsoft Office PowerPoint</Application>
  <PresentationFormat>On-screen Show (4:3)</PresentationFormat>
  <Paragraphs>1299</Paragraphs>
  <Slides>77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Краткая история C#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BigInteger</vt:lpstr>
      <vt:lpstr>Обязательная инициализация перед использованием (definite assignment)</vt:lpstr>
      <vt:lpstr>Неявно типизированные локальные переменные</vt:lpstr>
      <vt:lpstr>Литералы</vt:lpstr>
      <vt:lpstr>Разделитель цифр в C# 7 </vt:lpstr>
      <vt:lpstr>PowerPoint Presentation</vt:lpstr>
      <vt:lpstr>PowerPoint Presentation</vt:lpstr>
      <vt:lpstr>Tuple-типы (C# 7)</vt:lpstr>
      <vt:lpstr>Другие полезные типы данных</vt:lpstr>
      <vt:lpstr>PowerPoint Presentation</vt:lpstr>
      <vt:lpstr>PowerPoint Presentation</vt:lpstr>
      <vt:lpstr>PowerPoint Presentation</vt:lpstr>
      <vt:lpstr>Составное форматирование (Composite Formatting)</vt:lpstr>
      <vt:lpstr>Синтаксис элемента форматирования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Массивы</vt:lpstr>
      <vt:lpstr>Одномерные массивы</vt:lpstr>
      <vt:lpstr>Двумерные массивы</vt:lpstr>
      <vt:lpstr>Массивы с размерностью больше 2</vt:lpstr>
      <vt:lpstr>Массивы массивов (jagged arrays)</vt:lpstr>
      <vt:lpstr>Методы класса Array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Сокращенная форма арифметических операторов</vt:lpstr>
      <vt:lpstr>Оператор % (остаток от деления)</vt:lpstr>
      <vt:lpstr>Арифметические операторы. Примеры.</vt:lpstr>
      <vt:lpstr>Математические операции (класс System.Math)</vt:lpstr>
      <vt:lpstr>Деление на 0</vt:lpstr>
      <vt:lpstr>Целочисленное и дробное деление</vt:lpstr>
      <vt:lpstr>Операторы сравнения</vt:lpstr>
      <vt:lpstr>Битовые операторы</vt:lpstr>
      <vt:lpstr>Битовые операторы сдвига</vt:lpstr>
      <vt:lpstr>Условные логические операторы</vt:lpstr>
      <vt:lpstr>?? оператор</vt:lpstr>
      <vt:lpstr>«Элвис-оператор» ?.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Цикл while</vt:lpstr>
      <vt:lpstr>Цикл do … while</vt:lpstr>
      <vt:lpstr>Цикл for</vt:lpstr>
      <vt:lpstr>Цикл foreach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2018-06-03T20:52:35Z</dcterms:modified>
</cp:coreProperties>
</file>