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69" r:id="rId4"/>
    <p:sldId id="266" r:id="rId5"/>
    <p:sldId id="259" r:id="rId6"/>
    <p:sldId id="284" r:id="rId7"/>
    <p:sldId id="285" r:id="rId8"/>
    <p:sldId id="277" r:id="rId9"/>
    <p:sldId id="300" r:id="rId10"/>
    <p:sldId id="270" r:id="rId11"/>
    <p:sldId id="271" r:id="rId12"/>
    <p:sldId id="265" r:id="rId13"/>
    <p:sldId id="292" r:id="rId14"/>
    <p:sldId id="293" r:id="rId15"/>
    <p:sldId id="272" r:id="rId16"/>
    <p:sldId id="267" r:id="rId17"/>
    <p:sldId id="296" r:id="rId18"/>
    <p:sldId id="291" r:id="rId19"/>
    <p:sldId id="287" r:id="rId20"/>
    <p:sldId id="288" r:id="rId21"/>
    <p:sldId id="289" r:id="rId22"/>
    <p:sldId id="290" r:id="rId23"/>
    <p:sldId id="261" r:id="rId24"/>
    <p:sldId id="298" r:id="rId25"/>
    <p:sldId id="274" r:id="rId26"/>
    <p:sldId id="281" r:id="rId27"/>
    <p:sldId id="301" r:id="rId28"/>
    <p:sldId id="275" r:id="rId29"/>
    <p:sldId id="276" r:id="rId30"/>
    <p:sldId id="268" r:id="rId31"/>
    <p:sldId id="286" r:id="rId32"/>
    <p:sldId id="279" r:id="rId33"/>
    <p:sldId id="302" r:id="rId34"/>
    <p:sldId id="283" r:id="rId35"/>
    <p:sldId id="278" r:id="rId36"/>
    <p:sldId id="280" r:id="rId37"/>
    <p:sldId id="294" r:id="rId38"/>
    <p:sldId id="273" r:id="rId39"/>
    <p:sldId id="260" r:id="rId40"/>
    <p:sldId id="282" r:id="rId41"/>
    <p:sldId id="264" r:id="rId42"/>
    <p:sldId id="297" r:id="rId43"/>
    <p:sldId id="263" r:id="rId44"/>
    <p:sldId id="299" r:id="rId4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AC79AC-A384-45C7-A523-22ADA455CFA9}">
          <p14:sldIdLst>
            <p14:sldId id="256"/>
            <p14:sldId id="257"/>
            <p14:sldId id="269"/>
            <p14:sldId id="266"/>
            <p14:sldId id="259"/>
            <p14:sldId id="284"/>
            <p14:sldId id="285"/>
            <p14:sldId id="277"/>
            <p14:sldId id="300"/>
            <p14:sldId id="270"/>
            <p14:sldId id="271"/>
            <p14:sldId id="265"/>
            <p14:sldId id="292"/>
            <p14:sldId id="293"/>
            <p14:sldId id="272"/>
            <p14:sldId id="267"/>
            <p14:sldId id="296"/>
            <p14:sldId id="291"/>
            <p14:sldId id="287"/>
            <p14:sldId id="288"/>
            <p14:sldId id="289"/>
            <p14:sldId id="290"/>
          </p14:sldIdLst>
        </p14:section>
        <p14:section name="Расширяющие методы" id="{4506275D-1ABE-43B2-B46D-E56F40C5CDC4}">
          <p14:sldIdLst>
            <p14:sldId id="261"/>
            <p14:sldId id="298"/>
            <p14:sldId id="274"/>
            <p14:sldId id="281"/>
            <p14:sldId id="301"/>
            <p14:sldId id="275"/>
            <p14:sldId id="276"/>
            <p14:sldId id="268"/>
            <p14:sldId id="286"/>
            <p14:sldId id="279"/>
            <p14:sldId id="302"/>
            <p14:sldId id="283"/>
            <p14:sldId id="278"/>
            <p14:sldId id="280"/>
            <p14:sldId id="294"/>
            <p14:sldId id="273"/>
          </p14:sldIdLst>
        </p14:section>
        <p14:section name="LINQ запросы" id="{A85D3983-1D66-4A5A-8EF6-F6D43B0D8575}">
          <p14:sldIdLst>
            <p14:sldId id="260"/>
            <p14:sldId id="282"/>
          </p14:sldIdLst>
        </p14:section>
        <p14:section name="MoreLinq" id="{4D2FF09F-89E0-4466-A4C5-A2AD510D010D}">
          <p14:sldIdLst>
            <p14:sldId id="264"/>
            <p14:sldId id="297"/>
            <p14:sldId id="263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64" d="100"/>
          <a:sy n="64" d="100"/>
        </p:scale>
        <p:origin x="87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08.04.2018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08.04.2018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33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08.04.2018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lackrabbitcoder.net/BlackRabbitCoder/Tags/LINQ/default.aspx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qpad.net/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packages/morelinq" TargetMode="External"/><Relationship Id="rId2" Type="http://schemas.openxmlformats.org/officeDocument/2006/relationships/hyperlink" Target="http://code.google.com/p/morelinq/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11</a:t>
            </a:r>
            <a:r>
              <a:rPr lang="ru-RU" sz="240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Language Integrated Query (LINQ)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start,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step,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count)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numbers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[count];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start;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nn-NO" sz="15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sz="15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 i=</a:t>
            </a:r>
            <a:r>
              <a:rPr lang="nn-NO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; i&lt;count; i++)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        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// См.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к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омментарий на следующем слайде о ключевом слове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checked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checked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(numbers[i-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+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step);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numbers;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10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2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/>
              <a:t>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ArithmeticProgression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start,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По умолчанию компилятор C# игнорирует арифметическое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Использование checked блока заставляет выполнять проверку на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    для всех операций внутри него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Здесь это необходимо для правильной генерации последовательности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В случае переполнения генерируется System.OverflowException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checked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 = start;; current +=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yield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current;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).Take(10))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15719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return </a:t>
            </a:r>
            <a:r>
              <a:rPr lang="ru-RU" sz="1600" dirty="0" smtClean="0"/>
              <a:t>возращает текущее значение из итерации. При следующеем обращении выполнение продолжится </a:t>
            </a:r>
            <a:r>
              <a:rPr lang="ru-RU" sz="1600" smtClean="0"/>
              <a:t>с последнего места.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break </a:t>
            </a:r>
            <a:r>
              <a:rPr lang="ru-RU" sz="1600" dirty="0" smtClean="0"/>
              <a:t>служит сигналом конца последовательности.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442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 </a:t>
            </a:r>
            <a:r>
              <a:rPr lang="ru-RU" dirty="0" smtClean="0"/>
              <a:t>и рекурсия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Используем </a:t>
            </a:r>
            <a:r>
              <a:rPr lang="en-US" dirty="0" err="1" smtClean="0"/>
              <a:t>foreach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4589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Позволяют добавлять методы к уже существующим классам без нарушения инкапсуляции.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4007386"/>
            <a:ext cx="7931224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 помощью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extension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метода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numbers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1, 2, 3, 4, 5, 6 };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numbers.Shuffle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2381979"/>
            <a:ext cx="793122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Без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extension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методов</a:t>
            </a: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numbers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1, 2, 3, 4, 5, 6 };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Shuffle(numbers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447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методы: Реализация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9442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 smtClean="0">
                <a:cs typeface="Courier New" pitchFamily="49" charset="0"/>
              </a:rPr>
              <a:t>Чтобы объявить </a:t>
            </a:r>
            <a:r>
              <a:rPr lang="en-US" sz="2000" dirty="0" smtClean="0">
                <a:cs typeface="Courier New" pitchFamily="49" charset="0"/>
              </a:rPr>
              <a:t>extension </a:t>
            </a:r>
            <a:r>
              <a:rPr lang="ru-RU" sz="2000" dirty="0" smtClean="0">
                <a:cs typeface="Courier New" pitchFamily="49" charset="0"/>
              </a:rPr>
              <a:t>метод</a:t>
            </a:r>
            <a:r>
              <a:rPr lang="en-US" sz="2000" dirty="0" smtClean="0">
                <a:cs typeface="Courier New" pitchFamily="49" charset="0"/>
              </a:rPr>
              <a:t>(</a:t>
            </a:r>
            <a:r>
              <a:rPr lang="ru-RU" sz="2000" dirty="0" smtClean="0">
                <a:cs typeface="Courier New" pitchFamily="49" charset="0"/>
              </a:rPr>
              <a:t>ы</a:t>
            </a:r>
            <a:r>
              <a:rPr lang="en-US" sz="2000" dirty="0" smtClean="0">
                <a:cs typeface="Courier New" pitchFamily="49" charset="0"/>
              </a:rPr>
              <a:t>)</a:t>
            </a:r>
            <a:r>
              <a:rPr lang="ru-RU" sz="2000" dirty="0" smtClean="0">
                <a:cs typeface="Courier New" pitchFamily="49" charset="0"/>
              </a:rPr>
              <a:t> необходимо: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cs typeface="Courier New" pitchFamily="49" charset="0"/>
              </a:rPr>
              <a:t>Создать </a:t>
            </a:r>
            <a:r>
              <a:rPr lang="en-US" sz="2000" dirty="0" smtClean="0">
                <a:cs typeface="Courier New" pitchFamily="49" charset="0"/>
              </a:rPr>
              <a:t>static class. </a:t>
            </a:r>
            <a:r>
              <a:rPr lang="ru-RU" sz="2000" dirty="0" smtClean="0">
                <a:cs typeface="Courier New" pitchFamily="49" charset="0"/>
              </a:rPr>
              <a:t>Рекомендуется использовать слово </a:t>
            </a:r>
            <a:r>
              <a:rPr lang="en-US" sz="2000" dirty="0" smtClean="0">
                <a:cs typeface="Courier New" pitchFamily="49" charset="0"/>
              </a:rPr>
              <a:t>Extensions. </a:t>
            </a:r>
            <a:r>
              <a:rPr lang="ru-RU" sz="2000" dirty="0" smtClean="0">
                <a:cs typeface="Courier New" pitchFamily="49" charset="0"/>
              </a:rPr>
              <a:t>Класс не может быть вложенным в другой.</a:t>
            </a:r>
            <a:endParaRPr lang="en-US" sz="2000" dirty="0" smtClean="0"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cs typeface="Courier New" pitchFamily="49" charset="0"/>
              </a:rPr>
              <a:t>Объявить внутри него </a:t>
            </a:r>
            <a:r>
              <a:rPr lang="en-US" sz="2000" dirty="0" smtClean="0">
                <a:cs typeface="Courier New" pitchFamily="49" charset="0"/>
              </a:rPr>
              <a:t>public static </a:t>
            </a:r>
            <a:r>
              <a:rPr lang="ru-RU" sz="2000" dirty="0" smtClean="0">
                <a:cs typeface="Courier New" pitchFamily="49" charset="0"/>
              </a:rPr>
              <a:t>метод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cs typeface="Courier New" pitchFamily="49" charset="0"/>
              </a:rPr>
              <a:t>Первый аргумент метода определяет какой тип мы будем расширять. Этот аргумент помечается ключевым словом </a:t>
            </a:r>
            <a:r>
              <a:rPr lang="en-US" sz="2000" dirty="0" smtClean="0">
                <a:cs typeface="Courier New" pitchFamily="49" charset="0"/>
              </a:rPr>
              <a:t>this.</a:t>
            </a:r>
            <a:endParaRPr lang="en-US" sz="2000" dirty="0"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344793"/>
            <a:ext cx="7931224" cy="31085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ListExtensions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static Random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Random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Shuffle&lt;T&gt;(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 list)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n-NO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for</a:t>
            </a:r>
            <a:r>
              <a:rPr lang="nn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list.Count - 1; i &gt; 0; i--)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rnd.Next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T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 = list[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list[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list[j];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list[j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temp;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597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cs typeface="Times New Roman" pitchFamily="18" charset="0"/>
              </a:rPr>
              <a:t>Самостоятельное 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Напишите </a:t>
            </a:r>
            <a:r>
              <a:rPr lang="en-US" dirty="0" smtClean="0"/>
              <a:t>extension </a:t>
            </a:r>
            <a:r>
              <a:rPr lang="ru-RU" dirty="0" smtClean="0"/>
              <a:t>метод для класса </a:t>
            </a:r>
            <a:r>
              <a:rPr lang="en-US" dirty="0" err="1" smtClean="0"/>
              <a:t>StringBuilder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AppendFormatLine</a:t>
            </a:r>
            <a:r>
              <a:rPr lang="en-US" dirty="0" smtClean="0"/>
              <a:t>(string format, object[]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r>
              <a:rPr lang="ru-RU" dirty="0" smtClean="0"/>
              <a:t> – форматированный вывод строки заканчивающийся переводом строки.</a:t>
            </a:r>
            <a:r>
              <a:rPr lang="en-US" dirty="0" smtClean="0"/>
              <a:t> </a:t>
            </a:r>
            <a:r>
              <a:rPr lang="ru-RU" dirty="0" smtClean="0"/>
              <a:t>Он должен делать то же самое что и стандартный метод </a:t>
            </a:r>
            <a:r>
              <a:rPr lang="en-US" dirty="0" err="1" smtClean="0"/>
              <a:t>AppendFormat</a:t>
            </a:r>
            <a:r>
              <a:rPr lang="ru-RU" dirty="0"/>
              <a:t> </a:t>
            </a:r>
            <a:r>
              <a:rPr lang="ru-RU" dirty="0" smtClean="0"/>
              <a:t> с добавлением символов перевода строки </a:t>
            </a:r>
            <a:r>
              <a:rPr lang="en-US" dirty="0" smtClean="0"/>
              <a:t>(\r\n) </a:t>
            </a:r>
            <a:r>
              <a:rPr lang="ru-RU" dirty="0" smtClean="0"/>
              <a:t>в конце.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Лямбда</a:t>
            </a:r>
            <a:r>
              <a:rPr lang="en-US" dirty="0" smtClean="0"/>
              <a:t>-</a:t>
            </a:r>
            <a:r>
              <a:rPr lang="ru-RU" dirty="0" smtClean="0"/>
              <a:t>выражения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(lambda expressions)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36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Лямбда-выражение это</a:t>
            </a:r>
            <a:r>
              <a:rPr lang="en-US" dirty="0" smtClean="0"/>
              <a:t> </a:t>
            </a:r>
            <a:r>
              <a:rPr lang="ru-RU" dirty="0" smtClean="0"/>
              <a:t>форма записи анонимной функции. Имеет вид</a:t>
            </a:r>
          </a:p>
          <a:p>
            <a:pPr marL="0" indent="0">
              <a:buNone/>
            </a:pPr>
            <a:r>
              <a:rPr lang="ru-RU" dirty="0" smtClean="0"/>
              <a:t>(параметры) =</a:t>
            </a:r>
            <a:r>
              <a:rPr lang="en-US" dirty="0" smtClean="0"/>
              <a:t>&gt; { </a:t>
            </a:r>
            <a:r>
              <a:rPr lang="ru-RU" dirty="0" smtClean="0"/>
              <a:t>тело</a:t>
            </a:r>
            <a:r>
              <a:rPr lang="en-US" dirty="0" smtClean="0"/>
              <a:t>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Оператор </a:t>
            </a:r>
            <a:r>
              <a:rPr lang="en-US" dirty="0" smtClean="0"/>
              <a:t>=&gt;</a:t>
            </a:r>
            <a:r>
              <a:rPr lang="ru-RU" dirty="0" smtClean="0"/>
              <a:t> называют лямда-оператором.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872062"/>
            <a:ext cx="8003232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files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&gt;() {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"regedit.exe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explorer.exe"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"hh.exe"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"sysmon.exe"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ru-RU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Сортируем коллекцию по убыванию</a:t>
            </a:r>
          </a:p>
          <a:p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files.Sort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((x, y) =&gt;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y.CompareTo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));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53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Лямбда</a:t>
            </a:r>
            <a:r>
              <a:rPr lang="en-US" dirty="0" smtClean="0"/>
              <a:t>-</a:t>
            </a:r>
            <a:r>
              <a:rPr lang="ru-RU" dirty="0" smtClean="0"/>
              <a:t>выражения</a:t>
            </a:r>
            <a:r>
              <a:rPr lang="en-US" dirty="0" smtClean="0"/>
              <a:t>: </a:t>
            </a:r>
            <a:r>
              <a:rPr lang="ru-RU" dirty="0" smtClean="0"/>
              <a:t>Эволюция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709119"/>
          </a:xfrm>
          <a:solidFill>
            <a:schemeClr val="bg1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"ia9tgcf0mqnb8e3vyh1xz52dp7oj4rkswl6u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№1. Используем анонимный метод в виде лямбда выражения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=&gt;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№2. Убираем тип аргумента и круглые скобки вокруг списка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аргументов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Тип не нужен т.к. компилятор умеет определять его автоматически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Скобки вокруг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аргумента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не нужны т.к.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он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всего один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=&gt;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№3. Когда метод состоит из одной строки с return, то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фигурные скобки, // 	return и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точку с запятой можно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убрать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№4. Если внутри лямбды мы вызываем один метод и кол-во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	и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порядок его аргументов совпадают с аргументами лямбды, то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	лямбда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выражение можно еще сильнее упростить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78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64" y="116632"/>
            <a:ext cx="8363272" cy="994122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Выведение тип-аргументов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(</a:t>
            </a:r>
            <a:r>
              <a:rPr lang="en-US" sz="3200" dirty="0" smtClean="0"/>
              <a:t>inference of type arguments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4" y="1268760"/>
            <a:ext cx="83581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Для обобщенных </a:t>
            </a:r>
            <a:r>
              <a:rPr lang="en-US" sz="2000" dirty="0" smtClean="0"/>
              <a:t>(generic) </a:t>
            </a:r>
            <a:r>
              <a:rPr lang="ru-RU" sz="2000" dirty="0" smtClean="0"/>
              <a:t>методов компилятор автоматически определяет тип для тип-аргумента на основании аргументов метода. Например, метод </a:t>
            </a:r>
            <a:r>
              <a:rPr lang="en-US" sz="2000" dirty="0" smtClean="0"/>
              <a:t>Choose </a:t>
            </a:r>
            <a:r>
              <a:rPr lang="ru-RU" sz="2000" dirty="0" smtClean="0"/>
              <a:t>может быть вызван с явным указанием тип-аргумента, но это не обязательно: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376592" y="2560836"/>
            <a:ext cx="835810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Chooser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fr-FR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T </a:t>
            </a:r>
            <a:r>
              <a:rPr lang="fr-FR" sz="1200" dirty="0" err="1">
                <a:solidFill>
                  <a:prstClr val="black"/>
                </a:solidFill>
                <a:latin typeface="Consolas"/>
              </a:rPr>
              <a:t>Choose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&lt;T&gt;(T first, T second)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rnd.Next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() %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2 == 0 ? first : second;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Явное указание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тип-аргумента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.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Это избыточно т.к. компилятор может «угадать» его</a:t>
            </a:r>
            <a:endParaRPr lang="ru-RU" sz="1200" dirty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&gt;(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0364" y="5013176"/>
            <a:ext cx="83581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 smtClean="0"/>
              <a:t>Короткий вариант </a:t>
            </a:r>
            <a:r>
              <a:rPr lang="ru-RU" sz="2200" dirty="0" smtClean="0"/>
              <a:t>вызова</a:t>
            </a:r>
            <a:r>
              <a:rPr lang="ru-RU" sz="2000" dirty="0" smtClean="0"/>
              <a:t>:</a:t>
            </a:r>
            <a:endParaRPr lang="ru-RU" sz="2000" dirty="0"/>
          </a:p>
        </p:txBody>
      </p:sp>
      <p:sp>
        <p:nvSpPr>
          <p:cNvPr id="7" name="Rectangle 6"/>
          <p:cNvSpPr/>
          <p:nvPr/>
        </p:nvSpPr>
        <p:spPr>
          <a:xfrm>
            <a:off x="395536" y="5373216"/>
            <a:ext cx="83581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029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Objects: </a:t>
            </a:r>
            <a:r>
              <a:rPr lang="ru-RU" dirty="0" smtClean="0"/>
              <a:t>Два синтаксиса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LINQ </a:t>
            </a:r>
            <a:r>
              <a:rPr lang="ru-RU" dirty="0" smtClean="0"/>
              <a:t>выражения можно писать используя специальный </a:t>
            </a:r>
            <a:r>
              <a:rPr lang="ru-RU" dirty="0" smtClean="0">
                <a:solidFill>
                  <a:srgbClr val="FFFF00"/>
                </a:solidFill>
              </a:rPr>
              <a:t>язык запросов</a:t>
            </a:r>
            <a:r>
              <a:rPr lang="ru-RU" dirty="0" smtClean="0"/>
              <a:t> и/или </a:t>
            </a:r>
            <a:r>
              <a:rPr lang="ru-RU" dirty="0" smtClean="0">
                <a:solidFill>
                  <a:srgbClr val="FFFF00"/>
                </a:solidFill>
              </a:rPr>
              <a:t>методы расширения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Они не отличаются по эффективности, а только по компактности записи. Поэтому выбирайте тот синтаксис который удобен лично вам.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33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Книги</a:t>
            </a:r>
          </a:p>
          <a:p>
            <a:pPr lvl="1"/>
            <a:r>
              <a:rPr lang="en-US" dirty="0" smtClean="0"/>
              <a:t>LINQ in C# 2010</a:t>
            </a:r>
            <a:endParaRPr lang="ru-RU" dirty="0" smtClean="0"/>
          </a:p>
          <a:p>
            <a:pPr lvl="1"/>
            <a:r>
              <a:rPr lang="en-US" dirty="0"/>
              <a:t>LINQ in Action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C#/.</a:t>
            </a:r>
            <a:r>
              <a:rPr lang="en-US" dirty="0"/>
              <a:t>NET Little Wonders</a:t>
            </a:r>
            <a:r>
              <a:rPr lang="en-US" dirty="0" smtClean="0"/>
              <a:t>:</a:t>
            </a:r>
            <a:r>
              <a:rPr lang="en-US" dirty="0">
                <a:hlinkClick r:id="rId2"/>
              </a:rPr>
              <a:t/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http://blackrabbitcoder.net/BlackRabbitCoder/Tags/LINQ/default.aspx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LINQ </a:t>
            </a:r>
            <a:r>
              <a:rPr lang="ru-RU" sz="2400" dirty="0" smtClean="0"/>
              <a:t>нередко дает возможность решить задачу с помощью гораздо более короткого кода.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Для примера решим следующую задачу: Напишите функцию которая возвращает массив с информацией о расширениях файлов в указанной папке. При этом массив должен быть отсортирован по убыванию количества файлов с этим расширением, а если количество совпадает, то расшире</a:t>
            </a:r>
            <a:r>
              <a:rPr lang="ru-RU" sz="2400" dirty="0"/>
              <a:t>н</a:t>
            </a:r>
            <a:r>
              <a:rPr lang="ru-RU" sz="2400" dirty="0" smtClean="0"/>
              <a:t>ия должы идти в алфавитном порядке. Хранить данные будем в следующем классе:</a:t>
            </a:r>
            <a:endParaRPr lang="ru-RU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5301208"/>
            <a:ext cx="8291264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ExtensioInfo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Extension;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Count;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297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Решение без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489364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Собираем информацию о файлах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Dictionary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extension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extCount.ContainsKey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(extension))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[extension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]++;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else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extCount.Add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1);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Копируем данные из хеш таблицы в массив и сортируем его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extensions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KeyValuePair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 entry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extensions[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++]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entry.Value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};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Array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.Sort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inf1, inf2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=&gt;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inf2.Count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- inf1.Count != 0 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?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inf2.Count - inf1.Count :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inf1.Extension.CompareTo(inf2.Extension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extensions;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1974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Решение используя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249299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(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Выборка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       // Группировка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       // Сортировка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descending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extGroup.Key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      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Проекция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}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ToArray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07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System.Linq.Enumerable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Содержит множество полезных </a:t>
            </a:r>
            <a:r>
              <a:rPr lang="en-US" dirty="0" smtClean="0"/>
              <a:t>extension </a:t>
            </a:r>
            <a:r>
              <a:rPr lang="ru-RU" dirty="0" smtClean="0"/>
              <a:t>методов для </a:t>
            </a:r>
            <a:r>
              <a:rPr lang="en-US" dirty="0" smtClean="0"/>
              <a:t>LINQ to Objects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Методы класса </a:t>
            </a:r>
            <a:r>
              <a:rPr lang="en-US" sz="4000" dirty="0" smtClean="0"/>
              <a:t>Enumerable</a:t>
            </a:r>
            <a:endParaRPr lang="en-US" sz="4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753676"/>
              </p:ext>
            </p:extLst>
          </p:nvPr>
        </p:nvGraphicFramePr>
        <p:xfrm>
          <a:off x="395536" y="886086"/>
          <a:ext cx="8352928" cy="56275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52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Обычные</a:t>
                      </a:r>
                      <a:r>
                        <a:rPr lang="ru-RU" sz="20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методы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i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Empty,</a:t>
                      </a:r>
                      <a:r>
                        <a:rPr lang="en-US" sz="1600" b="0" i="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i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Range, Repeat</a:t>
                      </a:r>
                      <a:endParaRPr lang="en-US" sz="1600" b="0" i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000" b="0" i="1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IEnumerable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Cast,</a:t>
                      </a:r>
                      <a:r>
                        <a:rPr lang="en-US" sz="1600" b="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OfType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000" b="0" i="1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Числовой_Тип</a:t>
                      </a:r>
                      <a:r>
                        <a:rPr lang="en-US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&gt;</a:t>
                      </a: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ru-RU" sz="1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decimal?, decimal, double?, double, float?, float, </a:t>
                      </a:r>
                      <a:r>
                        <a:rPr lang="en-US" sz="1400" b="0" i="1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?, </a:t>
                      </a:r>
                      <a:r>
                        <a:rPr lang="en-US" sz="1400" b="0" i="1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long?, long</a:t>
                      </a: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)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Average, Max, Min, Sum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</a:t>
                      </a:r>
                      <a:r>
                        <a:rPr lang="ru-RU" sz="20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i="1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0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&lt;T&gt;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Aggregate, All, Any, 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Append,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AsEnumerable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Average,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Concat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Contains, Count,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DefaultIfEmpty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Distinct,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ElementAt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ElementAtOrDefault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Except, First,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FirstOrDefault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GroupBy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GroupJoin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Intersect, Join, Last,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LastOrDefault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LongCount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Max, Min,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OrderBy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OrderByDescending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Prepend, Reverse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Select,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SelectMany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SequenceEqual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Single,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SingleOrDefault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Skip,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SkipWhile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Sum, Take,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TakeWhile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ToArray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ToDictionary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ToList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ToLookup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Union, Where, Zip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15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15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</a:t>
                      </a:r>
                      <a:r>
                        <a:rPr lang="ru-RU" sz="2000" b="0" i="1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i="1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IOrderedEnumerable</a:t>
                      </a:r>
                      <a:r>
                        <a:rPr lang="en-US" sz="2000" b="0" i="1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&lt;T&gt;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ThenBy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ThenByDescending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42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.Where()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Where() </a:t>
            </a:r>
            <a:r>
              <a:rPr lang="ru-RU" dirty="0" smtClean="0"/>
              <a:t>позволяет выбирать из последовательности данные удовлетворяющие заданному условию.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.Select()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Проекция из одного типа в другой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SelectMany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Проекция из одного типа в другой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4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Any() </a:t>
            </a:r>
            <a:r>
              <a:rPr lang="ru-RU" dirty="0" smtClean="0"/>
              <a:t>и </a:t>
            </a:r>
            <a:r>
              <a:rPr lang="en-US" dirty="0" smtClean="0"/>
              <a:t>All()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Any()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Any() </a:t>
            </a:r>
            <a:r>
              <a:rPr lang="ru-RU" dirty="0" smtClean="0"/>
              <a:t>вызванный без аргументов вернет </a:t>
            </a:r>
            <a:r>
              <a:rPr lang="en-US" dirty="0" smtClean="0"/>
              <a:t>true </a:t>
            </a:r>
            <a:r>
              <a:rPr lang="ru-RU" dirty="0" smtClean="0"/>
              <a:t>если последовательность содержит хотя бы один элемент (то есть является не пустой) и </a:t>
            </a:r>
            <a:r>
              <a:rPr lang="en-US" dirty="0" smtClean="0"/>
              <a:t>false </a:t>
            </a:r>
            <a:r>
              <a:rPr lang="ru-RU" dirty="0" smtClean="0"/>
              <a:t>в </a:t>
            </a:r>
            <a:r>
              <a:rPr lang="ru-RU" smtClean="0"/>
              <a:t>противном случае;</a:t>
            </a:r>
            <a:endParaRPr lang="en-US" dirty="0" smtClean="0"/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</a:t>
            </a:r>
            <a:r>
              <a:rPr lang="en-US" dirty="0" smtClean="0"/>
              <a:t>) </a:t>
            </a:r>
            <a:r>
              <a:rPr lang="ru-RU" dirty="0" smtClean="0"/>
              <a:t>вернет </a:t>
            </a:r>
            <a:r>
              <a:rPr lang="en-US" dirty="0" smtClean="0"/>
              <a:t>true </a:t>
            </a:r>
            <a:r>
              <a:rPr lang="ru-RU" dirty="0" smtClean="0"/>
              <a:t>если </a:t>
            </a:r>
            <a:r>
              <a:rPr lang="ru-RU" dirty="0"/>
              <a:t>последовательность содержит хотя бы один </a:t>
            </a:r>
            <a:r>
              <a:rPr lang="ru-RU" dirty="0" smtClean="0"/>
              <a:t>элемент для которого предикат вернул </a:t>
            </a:r>
            <a:r>
              <a:rPr lang="en-US" dirty="0" smtClean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 smtClean="0"/>
          </a:p>
          <a:p>
            <a:r>
              <a:rPr lang="en-US" dirty="0" smtClean="0"/>
              <a:t>All()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All(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predicate) </a:t>
            </a:r>
            <a:r>
              <a:rPr lang="ru-RU" dirty="0"/>
              <a:t>вернет </a:t>
            </a:r>
            <a:r>
              <a:rPr lang="en-US" dirty="0"/>
              <a:t>true </a:t>
            </a:r>
            <a:r>
              <a:rPr lang="ru-RU" dirty="0"/>
              <a:t>если </a:t>
            </a:r>
            <a:r>
              <a:rPr lang="ru-RU" dirty="0" smtClean="0"/>
              <a:t>для всех элементов последовательности предикат </a:t>
            </a:r>
            <a:r>
              <a:rPr lang="ru-RU" dirty="0"/>
              <a:t>вернул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1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.First() </a:t>
            </a:r>
            <a:r>
              <a:rPr lang="ru-RU" dirty="0" smtClean="0"/>
              <a:t>и </a:t>
            </a:r>
            <a:r>
              <a:rPr lang="en-US" dirty="0" smtClean="0"/>
              <a:t>.Last()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Возвращают первый или последний элемент.</a:t>
            </a:r>
            <a:r>
              <a:rPr lang="en-US" dirty="0" smtClean="0"/>
              <a:t> </a:t>
            </a:r>
            <a:r>
              <a:rPr lang="ru-RU" dirty="0" smtClean="0"/>
              <a:t>Если последовательность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мы ожидаем, что последовательность может быть пустой, то можно использовать методы </a:t>
            </a:r>
            <a:r>
              <a:rPr lang="en-US" dirty="0" err="1" smtClean="0"/>
              <a:t>FirstOrDefault</a:t>
            </a:r>
            <a:r>
              <a:rPr lang="en-US" dirty="0" smtClean="0"/>
              <a:t>()/</a:t>
            </a:r>
            <a:r>
              <a:rPr lang="en-US" dirty="0" err="1" smtClean="0"/>
              <a:t>Last</a:t>
            </a:r>
            <a:r>
              <a:rPr lang="en-US" dirty="0" err="1"/>
              <a:t>O</a:t>
            </a:r>
            <a:r>
              <a:rPr lang="en-US" dirty="0" err="1" smtClean="0"/>
              <a:t>rDefault</a:t>
            </a:r>
            <a:r>
              <a:rPr lang="en-US" dirty="0" smtClean="0"/>
              <a:t>(). </a:t>
            </a:r>
            <a:r>
              <a:rPr lang="ru-RU" dirty="0" smtClean="0"/>
              <a:t>Они вернут первый элемент или значение по умолчанию</a:t>
            </a:r>
            <a:r>
              <a:rPr lang="en-US" dirty="0" smtClean="0"/>
              <a:t>: null </a:t>
            </a:r>
            <a:r>
              <a:rPr lang="ru-RU" dirty="0" smtClean="0"/>
              <a:t>для ссылочных типов, 0 для </a:t>
            </a:r>
            <a:r>
              <a:rPr lang="en-US" dirty="0" smtClean="0"/>
              <a:t>value </a:t>
            </a:r>
            <a:r>
              <a:rPr lang="ru-RU" dirty="0" smtClean="0"/>
              <a:t>типов.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.Single()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smtClean="0"/>
              <a:t>Single</a:t>
            </a:r>
            <a:r>
              <a:rPr lang="en-US" dirty="0" smtClean="0"/>
              <a:t>() </a:t>
            </a:r>
            <a:r>
              <a:rPr lang="ru-RU" dirty="0" smtClean="0"/>
              <a:t>возвращает первый элемент из последовательности состоящей из одного элемента. Если в последовательности больше одного элемента или она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мы ожидаем, что последовательность может быть пустой, то можно использовать </a:t>
            </a:r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en-US" dirty="0" err="1" smtClean="0"/>
              <a:t>SingleOrDefault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7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Enumerable.GroupBy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147248" cy="460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Группировка данных по одному или нескольким признакам.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" y="2015405"/>
            <a:ext cx="8147248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GroupBy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 =&gt;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OrderByDescending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(grp =&gt;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grp.Count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());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025551"/>
            <a:ext cx="814724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(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descending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4825751"/>
            <a:ext cx="8147248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400" dirty="0" smtClean="0">
                <a:solidFill>
                  <a:srgbClr val="A31515"/>
                </a:solidFill>
                <a:latin typeface="Consolas"/>
              </a:rPr>
              <a:t>        "</a:t>
            </a:r>
            <a:r>
              <a:rPr lang="ru-RU" sz="1400" dirty="0" smtClean="0">
                <a:solidFill>
                  <a:srgbClr val="3CB371"/>
                </a:solidFill>
                <a:latin typeface="Consolas"/>
              </a:rPr>
              <a:t>{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0}</a:t>
            </a:r>
            <a:r>
              <a:rPr lang="ru-RU" sz="1400" dirty="0">
                <a:solidFill>
                  <a:srgbClr val="A31515"/>
                </a:solidFill>
                <a:latin typeface="Consolas"/>
              </a:rPr>
              <a:t> - 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{1</a:t>
            </a:r>
            <a:r>
              <a:rPr lang="ru-RU" sz="14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ru-RU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extGroup.Key.PadRight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(4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3833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Множества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Except</a:t>
            </a:r>
            <a:r>
              <a:rPr lang="en-US" dirty="0" smtClean="0"/>
              <a:t>():</a:t>
            </a:r>
          </a:p>
          <a:p>
            <a:pPr lvl="1"/>
            <a:r>
              <a:rPr lang="en-US" dirty="0" smtClean="0"/>
              <a:t>(1,2,3</a:t>
            </a:r>
            <a:r>
              <a:rPr lang="ru-RU" dirty="0" smtClean="0"/>
              <a:t>)</a:t>
            </a:r>
            <a:r>
              <a:rPr lang="en-US" dirty="0" smtClean="0"/>
              <a:t>.Except(3,4,5) = (1,2)</a:t>
            </a:r>
            <a:endParaRPr lang="en-US" dirty="0"/>
          </a:p>
          <a:p>
            <a:r>
              <a:rPr lang="en-US" dirty="0"/>
              <a:t>Intersect</a:t>
            </a:r>
            <a:r>
              <a:rPr lang="en-US" dirty="0" smtClean="0"/>
              <a:t>(): </a:t>
            </a:r>
            <a:r>
              <a:rPr lang="ru-RU" dirty="0" smtClean="0"/>
              <a:t>пересечение множеств с удалением дубликатов</a:t>
            </a:r>
          </a:p>
          <a:p>
            <a:pPr lvl="1"/>
            <a:r>
              <a:rPr lang="en-US" dirty="0"/>
              <a:t>(1,2,3</a:t>
            </a:r>
            <a:r>
              <a:rPr lang="ru-RU" dirty="0"/>
              <a:t>)</a:t>
            </a:r>
            <a:r>
              <a:rPr lang="en-US" dirty="0" smtClean="0"/>
              <a:t>.</a:t>
            </a:r>
            <a:r>
              <a:rPr lang="en-US" dirty="0"/>
              <a:t> Intersect</a:t>
            </a:r>
            <a:r>
              <a:rPr lang="en-US" dirty="0" smtClean="0"/>
              <a:t>(3,4,5</a:t>
            </a:r>
            <a:r>
              <a:rPr lang="en-US" dirty="0"/>
              <a:t>) = </a:t>
            </a:r>
            <a:r>
              <a:rPr lang="en-US" dirty="0" smtClean="0"/>
              <a:t>(</a:t>
            </a:r>
            <a:r>
              <a:rPr lang="ru-RU" dirty="0" smtClean="0"/>
              <a:t>3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Union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(1,2,3) + (3,4,5) = (1,2,3,4,5)</a:t>
            </a:r>
          </a:p>
          <a:p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(1,2,3) + (3,4,5) = (</a:t>
            </a:r>
            <a:r>
              <a:rPr lang="en-US" dirty="0" smtClean="0"/>
              <a:t>1,2,3,3,4,5</a:t>
            </a:r>
            <a:r>
              <a:rPr lang="en-US" dirty="0"/>
              <a:t>)</a:t>
            </a:r>
            <a:endParaRPr lang="ru-RU" dirty="0" smtClean="0"/>
          </a:p>
          <a:p>
            <a:r>
              <a:rPr lang="en-US" dirty="0" smtClean="0"/>
              <a:t>Contains()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Append/Prepend (.NET 4.7.1+)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Append: </a:t>
            </a:r>
            <a:r>
              <a:rPr lang="ru-RU" dirty="0" smtClean="0"/>
              <a:t>Добавление элемента в конец коллекции</a:t>
            </a:r>
          </a:p>
          <a:p>
            <a:r>
              <a:rPr lang="en-US" dirty="0" smtClean="0"/>
              <a:t>Prepend: </a:t>
            </a:r>
            <a:r>
              <a:rPr lang="ru-RU" dirty="0" smtClean="0"/>
              <a:t>Добавление элемента в </a:t>
            </a:r>
            <a:r>
              <a:rPr lang="ru-RU" smtClean="0"/>
              <a:t>начало коллекции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323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Сортировка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OrderBy</a:t>
            </a:r>
            <a:r>
              <a:rPr lang="en-US" dirty="0" smtClean="0"/>
              <a:t>()</a:t>
            </a:r>
            <a:r>
              <a:rPr lang="ru-RU" dirty="0" smtClean="0"/>
              <a:t> – сортировка по возрастанию.</a:t>
            </a:r>
          </a:p>
          <a:p>
            <a:r>
              <a:rPr lang="en-US" dirty="0" err="1" smtClean="0"/>
              <a:t>OrderByDescending</a:t>
            </a:r>
            <a:r>
              <a:rPr lang="en-US" dirty="0" smtClean="0"/>
              <a:t>()</a:t>
            </a:r>
            <a:r>
              <a:rPr lang="ru-RU" dirty="0"/>
              <a:t> – сортировка по </a:t>
            </a:r>
            <a:r>
              <a:rPr lang="ru-RU" dirty="0" smtClean="0"/>
              <a:t>убыванию.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Оба этих метод</a:t>
            </a:r>
            <a:r>
              <a:rPr lang="ru-RU" dirty="0"/>
              <a:t>а</a:t>
            </a:r>
            <a:r>
              <a:rPr lang="ru-RU" dirty="0" smtClean="0"/>
              <a:t> сортируют только по одному полю. Для указания дополнительных полей для сортировки используются методы </a:t>
            </a:r>
            <a:r>
              <a:rPr lang="en-US" dirty="0" err="1" smtClean="0"/>
              <a:t>ThenBy</a:t>
            </a:r>
            <a:r>
              <a:rPr lang="en-US" dirty="0" smtClean="0"/>
              <a:t>() </a:t>
            </a:r>
            <a:r>
              <a:rPr lang="ru-RU" dirty="0" smtClean="0"/>
              <a:t>и </a:t>
            </a:r>
            <a:r>
              <a:rPr lang="en-US" dirty="0" err="1" smtClean="0"/>
              <a:t>ThenByDescending</a:t>
            </a:r>
            <a:r>
              <a:rPr lang="en-US" dirty="0" smtClean="0"/>
              <a:t>().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Данные методы используют устойчивый (</a:t>
            </a:r>
            <a:r>
              <a:rPr lang="en-US" dirty="0" smtClean="0"/>
              <a:t>stable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алгоритм сортировки.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Математика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</a:t>
            </a:r>
            <a:r>
              <a:rPr lang="ru-RU" dirty="0" smtClean="0"/>
              <a:t>()</a:t>
            </a:r>
            <a:r>
              <a:rPr lang="en-US" dirty="0" smtClean="0"/>
              <a:t> – </a:t>
            </a:r>
            <a:r>
              <a:rPr lang="ru-RU" dirty="0" smtClean="0"/>
              <a:t>минимальное значение</a:t>
            </a:r>
          </a:p>
          <a:p>
            <a:r>
              <a:rPr lang="en-US" dirty="0" smtClean="0"/>
              <a:t>Max</a:t>
            </a:r>
            <a:r>
              <a:rPr lang="ru-RU" dirty="0" smtClean="0"/>
              <a:t>() – максимальное значение</a:t>
            </a:r>
          </a:p>
          <a:p>
            <a:r>
              <a:rPr lang="en-US" dirty="0" smtClean="0"/>
              <a:t>Average</a:t>
            </a:r>
            <a:r>
              <a:rPr lang="ru-RU" dirty="0" smtClean="0"/>
              <a:t>() – среднее значение</a:t>
            </a:r>
          </a:p>
          <a:p>
            <a:r>
              <a:rPr lang="en-US" dirty="0" smtClean="0"/>
              <a:t>Sum</a:t>
            </a:r>
            <a:r>
              <a:rPr lang="ru-RU" dirty="0" smtClean="0"/>
              <a:t>() – сумма значений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Другие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Cast&lt;T&gt;()</a:t>
            </a:r>
            <a:endParaRPr lang="en-US" dirty="0"/>
          </a:p>
          <a:p>
            <a:r>
              <a:rPr lang="en-US" dirty="0" err="1" smtClean="0"/>
              <a:t>OfType</a:t>
            </a:r>
            <a:r>
              <a:rPr lang="en-US" dirty="0" smtClean="0"/>
              <a:t>&lt;T&gt;()</a:t>
            </a:r>
            <a:endParaRPr lang="ru-RU" dirty="0" smtClean="0"/>
          </a:p>
          <a:p>
            <a:r>
              <a:rPr lang="en-US" dirty="0" smtClean="0"/>
              <a:t>Count()</a:t>
            </a:r>
            <a:r>
              <a:rPr lang="ru-RU" dirty="0" smtClean="0"/>
              <a:t>/</a:t>
            </a:r>
            <a:r>
              <a:rPr lang="en-US" dirty="0" err="1" smtClean="0"/>
              <a:t>LongCount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err="1" smtClean="0"/>
              <a:t>ElementAt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smtClean="0"/>
              <a:t>Skip()/</a:t>
            </a:r>
            <a:r>
              <a:rPr lang="en-US" dirty="0" err="1" smtClean="0"/>
              <a:t>SkipWhile</a:t>
            </a:r>
            <a:r>
              <a:rPr lang="ru-RU" dirty="0" smtClean="0"/>
              <a:t>()</a:t>
            </a:r>
            <a:endParaRPr lang="en-US" dirty="0" smtClean="0"/>
          </a:p>
          <a:p>
            <a:r>
              <a:rPr lang="en-US" dirty="0" smtClean="0"/>
              <a:t>Take()/</a:t>
            </a:r>
            <a:r>
              <a:rPr lang="en-US" dirty="0" err="1" smtClean="0"/>
              <a:t>TakeWhile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Reverse()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5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en-US" dirty="0" smtClean="0"/>
              <a:t>Count()/</a:t>
            </a:r>
            <a:r>
              <a:rPr lang="en-US" dirty="0" err="1" smtClean="0"/>
              <a:t>LongCount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Подсчет кол-ва элементов в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  <a:endParaRPr lang="ru-R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3896" y="4449886"/>
            <a:ext cx="8229600" cy="892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Подсчет кол-ва элементов в </a:t>
            </a:r>
            <a:r>
              <a:rPr lang="en-US" dirty="0" err="1"/>
              <a:t>IEnumerable</a:t>
            </a:r>
            <a:r>
              <a:rPr lang="en-US" dirty="0"/>
              <a:t>&lt;T&gt; </a:t>
            </a:r>
            <a:r>
              <a:rPr lang="ru-RU" dirty="0"/>
              <a:t>удовлетворяющих условию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896" y="5457998"/>
            <a:ext cx="793452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text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 World!"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upperCaseCount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text.Count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.IsUpper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upperCaseCount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2276872"/>
            <a:ext cx="793122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scores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73, 77, 89, 90, 92, 77 };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scoreCount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scores.Count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3896" y="3068960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/>
              <a:t>Если у коллекции есть свойство </a:t>
            </a:r>
            <a:r>
              <a:rPr lang="en-US" sz="2400" dirty="0" smtClean="0"/>
              <a:t>Length/Count, </a:t>
            </a:r>
            <a:r>
              <a:rPr lang="ru-RU" sz="2400" dirty="0" smtClean="0"/>
              <a:t>то лучше использовать его.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2748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en-US" dirty="0" err="1" smtClean="0"/>
              <a:t>ToXXX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ToArray</a:t>
            </a:r>
            <a:r>
              <a:rPr lang="en-US" sz="2800" dirty="0" smtClean="0"/>
              <a:t>() </a:t>
            </a:r>
            <a:r>
              <a:rPr lang="ru-RU" sz="2800" dirty="0" smtClean="0"/>
              <a:t>– 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T[]</a:t>
            </a:r>
          </a:p>
          <a:p>
            <a:r>
              <a:rPr lang="en-US" sz="2800" dirty="0" err="1" smtClean="0"/>
              <a:t>ToList</a:t>
            </a:r>
            <a:r>
              <a:rPr lang="en-US" sz="2800" dirty="0" smtClean="0"/>
              <a:t>() </a:t>
            </a:r>
            <a:r>
              <a:rPr lang="ru-RU" sz="2800" dirty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List&lt;T&gt;</a:t>
            </a:r>
          </a:p>
          <a:p>
            <a:r>
              <a:rPr lang="en-US" sz="2800" dirty="0" err="1" smtClean="0"/>
              <a:t>ToDictionary</a:t>
            </a:r>
            <a:r>
              <a:rPr lang="en-US" sz="2800" dirty="0" smtClean="0"/>
              <a:t>() - </a:t>
            </a:r>
            <a:r>
              <a:rPr lang="ru-RU" sz="2800" dirty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Dictionary&lt;</a:t>
            </a:r>
            <a:r>
              <a:rPr lang="en-US" sz="2800" dirty="0" err="1" smtClean="0"/>
              <a:t>TKey</a:t>
            </a:r>
            <a:r>
              <a:rPr lang="en-US" sz="2800" dirty="0" smtClean="0"/>
              <a:t>, </a:t>
            </a:r>
            <a:r>
              <a:rPr lang="en-US" sz="2800" dirty="0" err="1" smtClean="0"/>
              <a:t>TValue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ToLookup</a:t>
            </a:r>
            <a:r>
              <a:rPr lang="en-US" sz="2800" dirty="0" smtClean="0"/>
              <a:t>()</a:t>
            </a:r>
            <a:r>
              <a:rPr lang="ru-RU" sz="2800" dirty="0"/>
              <a:t> </a:t>
            </a:r>
            <a:r>
              <a:rPr lang="en-US" sz="2800" dirty="0" smtClean="0"/>
              <a:t>- </a:t>
            </a:r>
            <a:r>
              <a:rPr lang="ru-RU" sz="2800" dirty="0" smtClean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Lookup&lt;</a:t>
            </a:r>
            <a:r>
              <a:rPr lang="en-US" sz="2800" dirty="0" err="1" smtClean="0"/>
              <a:t>TKey</a:t>
            </a:r>
            <a:r>
              <a:rPr lang="en-US" sz="2800" dirty="0"/>
              <a:t>, </a:t>
            </a:r>
            <a:r>
              <a:rPr lang="en-US" sz="2800" dirty="0" err="1" smtClean="0"/>
              <a:t>TElement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ToEnumerable</a:t>
            </a:r>
            <a:r>
              <a:rPr lang="en-US" sz="2800" dirty="0" smtClean="0"/>
              <a:t>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47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675"/>
            <a:ext cx="70104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5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Удобная утилита для тестирования </a:t>
            </a:r>
            <a:r>
              <a:rPr lang="en-US" dirty="0" smtClean="0"/>
              <a:t>LINQ </a:t>
            </a:r>
            <a:r>
              <a:rPr lang="ru-RU" dirty="0" smtClean="0"/>
              <a:t>запросов и написания </a:t>
            </a:r>
            <a:r>
              <a:rPr lang="en-US" dirty="0" smtClean="0"/>
              <a:t>C# </a:t>
            </a:r>
            <a:r>
              <a:rPr lang="ru-RU" dirty="0" smtClean="0"/>
              <a:t>скриптов.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http://www.linqpad.net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>
                <a:solidFill>
                  <a:srgbClr val="FFFF00"/>
                </a:solidFill>
              </a:rPr>
              <a:t>См. также </a:t>
            </a:r>
            <a:r>
              <a:rPr lang="en-US" dirty="0" smtClean="0">
                <a:solidFill>
                  <a:srgbClr val="FFFF00"/>
                </a:solidFill>
              </a:rPr>
              <a:t>tools-linqpad.docx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8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Ключевые слова </a:t>
            </a:r>
            <a:r>
              <a:rPr lang="en-US" dirty="0" smtClean="0"/>
              <a:t>LINQ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87268"/>
              </p:ext>
            </p:extLst>
          </p:nvPr>
        </p:nvGraphicFramePr>
        <p:xfrm>
          <a:off x="534380" y="1268760"/>
          <a:ext cx="8075240" cy="5303410"/>
        </p:xfrm>
        <a:graphic>
          <a:graphicData uri="http://schemas.openxmlformats.org/drawingml/2006/table">
            <a:tbl>
              <a:tblPr/>
              <a:tblGrid>
                <a:gridCol w="101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1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from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</a:t>
                      </a:r>
                      <a:r>
                        <a:rPr lang="ru-RU" sz="1400" baseline="0" dirty="0" smtClean="0"/>
                        <a:t> источник данных и переменную итерации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where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Фильтрация элементов с</a:t>
                      </a:r>
                      <a:r>
                        <a:rPr lang="ru-RU" sz="1400" baseline="0" dirty="0" smtClean="0"/>
                        <a:t> помощью одного</a:t>
                      </a:r>
                      <a:r>
                        <a:rPr lang="ru-RU" sz="1400" dirty="0" smtClean="0"/>
                        <a:t> или нескольких логических выражений разделенных логическим</a:t>
                      </a:r>
                      <a:r>
                        <a:rPr lang="ru-RU" sz="1400" baseline="0" dirty="0" smtClean="0"/>
                        <a:t> операторами И и ИЛИ </a:t>
                      </a:r>
                      <a:r>
                        <a:rPr lang="en-US" sz="1400" dirty="0" smtClean="0"/>
                        <a:t>( </a:t>
                      </a:r>
                      <a:r>
                        <a:rPr lang="en-US" sz="1400" dirty="0"/>
                        <a:t>&amp;&amp; or || </a:t>
                      </a:r>
                      <a:r>
                        <a:rPr lang="en-US" sz="1400" dirty="0" smtClean="0"/>
                        <a:t>).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Enumerable.Where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5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select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</a:t>
                      </a:r>
                      <a:r>
                        <a:rPr lang="ru-RU" sz="1400" baseline="0" dirty="0" smtClean="0"/>
                        <a:t> данные которые являются результатом запроса.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Enumerable.Select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group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Группировка данных по указанному полю.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Enumerable.GroupBy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into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 идентификатор</a:t>
                      </a:r>
                      <a:r>
                        <a:rPr lang="ru-RU" sz="1400" baseline="0" dirty="0" smtClean="0"/>
                        <a:t> который может ссылаться на результаты операторов </a:t>
                      </a:r>
                      <a:r>
                        <a:rPr lang="en-US" sz="1400" baseline="0" dirty="0" smtClean="0"/>
                        <a:t>join, group </a:t>
                      </a:r>
                      <a:r>
                        <a:rPr lang="ru-RU" sz="1400" baseline="0" dirty="0" smtClean="0"/>
                        <a:t>или </a:t>
                      </a:r>
                      <a:r>
                        <a:rPr lang="en-US" sz="1400" baseline="0" dirty="0" smtClean="0"/>
                        <a:t>select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orderby</a:t>
                      </a:r>
                      <a:r>
                        <a:rPr lang="en-US" sz="1400" b="1" dirty="0"/>
                        <a:t>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Сортирует</a:t>
                      </a:r>
                      <a:r>
                        <a:rPr lang="ru-RU" sz="1400" baseline="0" dirty="0" smtClean="0"/>
                        <a:t> результат запроса по убыванию или возрастанию.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Enumerable.OrderBy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Enumerable.OrderByDescending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Enumerable.ThenBy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err="1" smtClean="0"/>
                        <a:t>Enumerable.ThenByDescending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join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Объединяет</a:t>
                      </a:r>
                      <a:r>
                        <a:rPr lang="ru-RU" sz="1400" baseline="0" dirty="0" smtClean="0"/>
                        <a:t> несколько источников данных.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Enumerable.Join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smtClean="0"/>
                        <a:t>Enumerable. </a:t>
                      </a:r>
                      <a:r>
                        <a:rPr lang="en-US" sz="1400" baseline="0" dirty="0" err="1" smtClean="0"/>
                        <a:t>GroupJoin</a:t>
                      </a:r>
                      <a:r>
                        <a:rPr lang="en-US" sz="1400" baseline="0" dirty="0" smtClean="0"/>
                        <a:t>()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let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 переменную</a:t>
                      </a:r>
                      <a:r>
                        <a:rPr lang="ru-RU" sz="1400" baseline="0" dirty="0" smtClean="0"/>
                        <a:t> итерации для хранения промежуточных данных.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join.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equals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by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group.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err="1" smtClean="0"/>
                        <a:t>orderby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7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morelinq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Добавляет полезные </a:t>
            </a:r>
            <a:r>
              <a:rPr lang="en-US" dirty="0" smtClean="0"/>
              <a:t>extension </a:t>
            </a:r>
            <a:r>
              <a:rPr lang="ru-RU" dirty="0" smtClean="0"/>
              <a:t>методы.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http://code.google.com/p/morelinq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- </a:t>
            </a:r>
            <a:r>
              <a:rPr lang="en-US" dirty="0">
                <a:hlinkClick r:id="rId3"/>
              </a:rPr>
              <a:t>morelinq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219621"/>
              </p:ext>
            </p:extLst>
          </p:nvPr>
        </p:nvGraphicFramePr>
        <p:xfrm>
          <a:off x="395536" y="886086"/>
          <a:ext cx="8352928" cy="5673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Batch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Превращает </a:t>
                      </a:r>
                      <a:r>
                        <a:rPr lang="ru-RU" sz="1400" b="0" dirty="0">
                          <a:effectLst/>
                        </a:rPr>
                        <a:t>одну последовательность в несколько последовательностей по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Concat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Присоединяет </a:t>
                      </a:r>
                      <a:r>
                        <a:rPr lang="ru-RU" sz="1400" dirty="0">
                          <a:effectLst/>
                        </a:rPr>
                        <a:t>элемент к коллекции либо коллекцию к элементу.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Consume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«</a:t>
                      </a:r>
                      <a:r>
                        <a:rPr lang="ru-RU" sz="1400" dirty="0">
                          <a:effectLst/>
                        </a:rPr>
                        <a:t>Поглощает» коллекцию, не производя никаких действий над элементами.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DistinctBy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Возвращает </a:t>
                      </a:r>
                      <a:r>
                        <a:rPr lang="ru-RU" sz="1400" dirty="0">
                          <a:effectLst/>
                        </a:rPr>
                        <a:t>только уникальные элементы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EquiZip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Создает </a:t>
                      </a:r>
                      <a:r>
                        <a:rPr lang="ru-RU" sz="1400" dirty="0">
                          <a:effectLst/>
                        </a:rPr>
                        <a:t>новую последовательность, где каждый элемент создается на основе соответствующих элементов исходных последовательностей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ExceptBy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элементы первой последовательности, которые не содержатся во второй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ForEach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Выполняет действие над каждым элементом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Generate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последовательности по начальному элементу и функции-генератору.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GenerateByIndex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последовательность по индексам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GroupAdjacent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Подобен </a:t>
                      </a:r>
                      <a:r>
                        <a:rPr lang="en-US" sz="1400" dirty="0" err="1">
                          <a:effectLst/>
                        </a:rPr>
                        <a:t>GroupBy</a:t>
                      </a:r>
                      <a:r>
                        <a:rPr lang="ru-RU" sz="1400" dirty="0">
                          <a:effectLst/>
                        </a:rPr>
                        <a:t>, но в группу попадают только идущие подряд элементы.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пар индекс-значение.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MaxBy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максимальный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MinBy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минимальный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7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Если количество элементов последовательности меньше заданного, дополняет последовательность значениями по умолчанию до заданного количества.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Pairwise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результатов функции текущего и предыдущего элемента (не применяется к первому элементу).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Pipe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Возвращает исходную последовательность, выполняя </a:t>
                      </a:r>
                      <a:r>
                        <a:rPr lang="en-US" sz="1400" b="0" dirty="0" smtClean="0">
                          <a:effectLst/>
                        </a:rPr>
                        <a:t>Action</a:t>
                      </a:r>
                      <a:r>
                        <a:rPr lang="ru-RU" sz="1400" b="0" dirty="0" smtClean="0">
                          <a:effectLst/>
                        </a:rPr>
                        <a:t> над каждым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Prepend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Дополняет начало коллекции заданным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6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62515"/>
              </p:ext>
            </p:extLst>
          </p:nvPr>
        </p:nvGraphicFramePr>
        <p:xfrm>
          <a:off x="323528" y="836712"/>
          <a:ext cx="8424936" cy="5600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PreScan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-1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SingleOrFallback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единственный элемент последовательности либо результат заданного делегата, если последовательность пуста.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SkipUntil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Пропускает элементы исходной последовательности, пока заданное условие не станет истинным. </a:t>
                      </a:r>
                      <a:r>
                        <a:rPr lang="en-US" sz="1400" dirty="0" err="1">
                          <a:effectLst/>
                        </a:rPr>
                        <a:t>Текущий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элемент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будет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последним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пропущенным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Split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Разделяет последовательность заданным </a:t>
                      </a:r>
                      <a:r>
                        <a:rPr lang="ru-RU" sz="1400" dirty="0" smtClean="0">
                          <a:effectLst/>
                        </a:rPr>
                        <a:t>разделителем.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TakeEvery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каждый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TakeLast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последние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элементы исходной последовательности, пока заданное условие не станет истинным. </a:t>
                      </a:r>
                      <a:r>
                        <a:rPr lang="en-US" sz="1400">
                          <a:effectLst/>
                        </a:rPr>
                        <a:t>Текущий элемент будет последним возвращенным.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ToDataTable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Позволяет преобразовать последовательность в новую </a:t>
                      </a:r>
                      <a:r>
                        <a:rPr lang="en-US" sz="1400" dirty="0" err="1">
                          <a:effectLst/>
                        </a:rPr>
                        <a:t>DataTable</a:t>
                      </a:r>
                      <a:r>
                        <a:rPr lang="ru-RU" sz="1400" dirty="0">
                          <a:effectLst/>
                        </a:rPr>
                        <a:t> или заполнить имеющуюся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ToDelimitedString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Преобразует последовательность в строку с </a:t>
                      </a:r>
                      <a:r>
                        <a:rPr lang="ru-RU" sz="1400" dirty="0" smtClean="0">
                          <a:effectLst/>
                        </a:rPr>
                        <a:t>разделителями.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ToHashSet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</a:t>
                      </a:r>
                      <a:r>
                        <a:rPr lang="en-US" sz="1400" dirty="0" err="1" smtClean="0">
                          <a:effectLst/>
                        </a:rPr>
                        <a:t>HashSet</a:t>
                      </a:r>
                      <a:r>
                        <a:rPr lang="en-US" sz="1400" dirty="0" smtClean="0">
                          <a:effectLst/>
                        </a:rPr>
                        <a:t>&lt;T&gt;</a:t>
                      </a:r>
                      <a:r>
                        <a:rPr lang="ru-RU" sz="1400" dirty="0" smtClean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от исходных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наименьшей из исходных.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37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ZipLongest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наибольшей из исходных (в качестве недостающих значений будет использовано значение по умолчанию).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Методы класса </a:t>
            </a:r>
            <a:r>
              <a:rPr lang="en-US" sz="4000" dirty="0" err="1" smtClean="0"/>
              <a:t>MoreEnumerable</a:t>
            </a:r>
            <a:endParaRPr lang="en-US" sz="4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765198"/>
              </p:ext>
            </p:extLst>
          </p:nvPr>
        </p:nvGraphicFramePr>
        <p:xfrm>
          <a:off x="395536" y="886086"/>
          <a:ext cx="8352928" cy="3674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52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Обычные</a:t>
                      </a:r>
                      <a:r>
                        <a:rPr lang="ru-RU" sz="24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методы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i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GenerateByIndex</a:t>
                      </a:r>
                      <a:r>
                        <a:rPr lang="en-US" sz="1800" b="0" i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Generate</a:t>
                      </a:r>
                      <a:endParaRPr lang="en-US" sz="1800" b="0" i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 любой</a:t>
                      </a:r>
                      <a:r>
                        <a:rPr lang="ru-RU" sz="24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тип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Concat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400" b="0" i="1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&lt;T&gt;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Acquire,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AssertCount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Batch,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Concat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Consume,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DistinctBy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EquiZip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ExceptBy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Fold,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ForEach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GroupAdjacent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Index,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MaxBy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MinBy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OrderedMerge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Pad, Pairwise, Pipe, Prepend,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PreScan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Scan,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SingleOrFallback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SkipUntil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Split,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TakeEvery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TakeLast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TakeUntil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ToDataTable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ToDelimitedString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ToHashSet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Trace, Zip,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ZipLongest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7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to </a:t>
            </a:r>
            <a:r>
              <a:rPr lang="en-US" dirty="0" smtClean="0"/>
              <a:t>Objects: </a:t>
            </a:r>
            <a:r>
              <a:rPr lang="ru-RU" dirty="0" smtClean="0"/>
              <a:t>работа данными в памяти</a:t>
            </a:r>
            <a:endParaRPr lang="en-US" dirty="0" smtClean="0"/>
          </a:p>
          <a:p>
            <a:r>
              <a:rPr lang="en-US" dirty="0"/>
              <a:t>LINQ to </a:t>
            </a:r>
            <a:r>
              <a:rPr lang="en-US" dirty="0" smtClean="0"/>
              <a:t>XML</a:t>
            </a:r>
            <a:r>
              <a:rPr lang="ru-RU" dirty="0" smtClean="0"/>
              <a:t>: работа с </a:t>
            </a:r>
            <a:r>
              <a:rPr lang="en-US" dirty="0" smtClean="0"/>
              <a:t>XML</a:t>
            </a:r>
          </a:p>
          <a:p>
            <a:r>
              <a:rPr lang="en-US" dirty="0"/>
              <a:t>Parallel </a:t>
            </a:r>
            <a:r>
              <a:rPr lang="en-US" dirty="0" smtClean="0"/>
              <a:t>LINQ: </a:t>
            </a:r>
            <a:r>
              <a:rPr lang="ru-RU" dirty="0" smtClean="0"/>
              <a:t>многопоточные расширения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Работа с БД: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err="1" smtClean="0"/>
              <a:t>DataSet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smtClean="0"/>
              <a:t>SQL (</a:t>
            </a:r>
            <a:r>
              <a:rPr lang="ru-RU" dirty="0" smtClean="0"/>
              <a:t>устарел)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smtClean="0"/>
              <a:t>Entities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3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 типизированные</a:t>
            </a:r>
            <a:br>
              <a:rPr lang="ru-RU" dirty="0" smtClean="0"/>
            </a:br>
            <a:r>
              <a:rPr lang="ru-RU" dirty="0" smtClean="0"/>
              <a:t>локальные переменные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Ключевое слово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ru-RU" sz="1800" dirty="0" smtClean="0"/>
              <a:t>позволяет объявить и инициализировать переменную без указания типа, который определяеия компилятором путем анализа выражения инициализации. Особенно удобно использовать при объявлении переменных обобщенного типа</a:t>
            </a:r>
            <a:endParaRPr lang="ru-RU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2876451"/>
            <a:ext cx="8219256" cy="3000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int из-за использования целочиcленного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i = 5;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</a:t>
            </a:r>
            <a:r>
              <a: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amount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 имеет тип decimal из-за использования decimal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amount = 53.5M;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s имеет тип string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"Hello"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ch имеет тип char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ch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'a'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a имеет тип int[]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[] { 0, 1, 2 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list имеет тип List&lt;int&gt;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list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expr имееет тип IEnumerable&lt;Customer&gt;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или IQueryable&lt;Customer&gt;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expr =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customers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c.City ==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"London"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c;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4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типы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447616"/>
            <a:ext cx="8219256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person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lang="en-US" altLang="ru-RU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Name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Surname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"Константинопольский"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Age = 34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3212976"/>
            <a:ext cx="82192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Компилятор автоматически создает объявление </a:t>
            </a:r>
            <a:r>
              <a:rPr lang="ru-RU" sz="2000" dirty="0" smtClean="0"/>
              <a:t>класса со свойствами указанными при инициализации. Тип  свойства совпадает с типом значения использованного при инициализации. </a:t>
            </a:r>
            <a:r>
              <a:rPr lang="ru-RU" sz="2000" dirty="0"/>
              <a:t>Разные экземпляры анонимного типа будут иметь одинаковый тип, если названия, типы и порядок свойств </a:t>
            </a:r>
            <a:r>
              <a:rPr lang="ru-RU" sz="2000" dirty="0" smtClean="0"/>
              <a:t>совпадает.</a:t>
            </a:r>
          </a:p>
          <a:p>
            <a:endParaRPr lang="ru-RU" sz="2000" dirty="0"/>
          </a:p>
          <a:p>
            <a:r>
              <a:rPr lang="ru-RU" sz="2000" dirty="0" smtClean="0"/>
              <a:t>Анонимный тип обладает следующей функциональностью: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Объявляется как </a:t>
            </a:r>
            <a:r>
              <a:rPr lang="en-US" sz="2000" dirty="0" smtClean="0"/>
              <a:t>class</a:t>
            </a:r>
            <a:endParaRPr lang="ru-RU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Свойства доступны только для чтения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В классе переопределя</a:t>
            </a:r>
            <a:r>
              <a:rPr lang="ru-RU" sz="2000" dirty="0"/>
              <a:t>ю</a:t>
            </a:r>
            <a:r>
              <a:rPr lang="ru-RU" sz="2000" dirty="0" smtClean="0"/>
              <a:t>тся </a:t>
            </a:r>
            <a:r>
              <a:rPr lang="en-US" sz="2000" dirty="0" err="1" smtClean="0"/>
              <a:t>ToString</a:t>
            </a:r>
            <a:r>
              <a:rPr lang="en-US" sz="2000" dirty="0" smtClean="0"/>
              <a:t>(), Equals(object), </a:t>
            </a:r>
            <a:r>
              <a:rPr lang="en-US" sz="2000" dirty="0" err="1" smtClean="0"/>
              <a:t>GetHashCode</a:t>
            </a:r>
            <a:r>
              <a:rPr lang="en-US" sz="2000" dirty="0" smtClean="0"/>
              <a:t>()</a:t>
            </a:r>
            <a:endParaRPr lang="ru-RU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40017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Интерфейсы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IEnumerable</a:t>
            </a:r>
            <a:r>
              <a:rPr lang="ru-RU" dirty="0" smtClean="0"/>
              <a:t> и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</a:t>
            </a:r>
            <a:r>
              <a:rPr lang="ru-RU" dirty="0" smtClean="0"/>
              <a:t>оследовательность элементов (коллекция):</a:t>
            </a:r>
            <a:endParaRPr lang="en-US" dirty="0" smtClean="0"/>
          </a:p>
          <a:p>
            <a:r>
              <a:rPr lang="ru-RU" dirty="0" smtClean="0"/>
              <a:t>Однонаправленная;</a:t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ru-RU" sz="2400" dirty="0" smtClean="0"/>
              <a:t>(начало → конец)</a:t>
            </a:r>
          </a:p>
          <a:p>
            <a:r>
              <a:rPr lang="ru-RU" dirty="0" smtClean="0"/>
              <a:t>Неизменяемая;</a:t>
            </a:r>
          </a:p>
          <a:p>
            <a:r>
              <a:rPr lang="ru-RU" dirty="0" smtClean="0"/>
              <a:t>С неизвестным количеством элементов;</a:t>
            </a:r>
          </a:p>
          <a:p>
            <a:r>
              <a:rPr lang="ru-RU" dirty="0" smtClean="0"/>
              <a:t>Без встроенной возможности обращения по индексу.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Все стандартные коллекции (кроме </a:t>
            </a:r>
            <a:r>
              <a:rPr lang="en-US" dirty="0"/>
              <a:t>BitVector32</a:t>
            </a:r>
            <a:r>
              <a:rPr lang="ru-RU" dirty="0" smtClean="0"/>
              <a:t>) реализуют эти интерфейсы.</a:t>
            </a:r>
          </a:p>
        </p:txBody>
      </p:sp>
    </p:spTree>
    <p:extLst>
      <p:ext uri="{BB962C8B-B14F-4D97-AF65-F5344CB8AC3E}">
        <p14:creationId xmlns:p14="http://schemas.microsoft.com/office/powerpoint/2010/main" val="33114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Интерфейсы</a:t>
            </a:r>
            <a:br>
              <a:rPr lang="ru-RU" dirty="0"/>
            </a:br>
            <a:r>
              <a:rPr lang="en-US" dirty="0" err="1" smtClean="0"/>
              <a:t>IQueryable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IQueryable</a:t>
            </a:r>
            <a:r>
              <a:rPr lang="en-US" dirty="0" smtClean="0"/>
              <a:t>&lt;T</a:t>
            </a:r>
            <a:r>
              <a:rPr lang="en-US" dirty="0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Интерфейсы </a:t>
            </a:r>
            <a:r>
              <a:rPr lang="en-US" dirty="0" err="1"/>
              <a:t>IQueryable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IQueryable</a:t>
            </a:r>
            <a:r>
              <a:rPr lang="en-US" dirty="0"/>
              <a:t>&lt;T</a:t>
            </a:r>
            <a:r>
              <a:rPr lang="en-US" dirty="0" smtClean="0"/>
              <a:t>&gt;</a:t>
            </a:r>
            <a:r>
              <a:rPr lang="ru-RU" dirty="0" smtClean="0"/>
              <a:t> из пространства имен </a:t>
            </a:r>
            <a:r>
              <a:rPr lang="en-US" dirty="0" err="1" smtClean="0"/>
              <a:t>System.Linq</a:t>
            </a:r>
            <a:r>
              <a:rPr lang="ru-RU" dirty="0" smtClean="0"/>
              <a:t> похожи по назначению на </a:t>
            </a:r>
            <a:r>
              <a:rPr lang="en-US" dirty="0" err="1" smtClean="0"/>
              <a:t>IEnumerable</a:t>
            </a:r>
            <a:r>
              <a:rPr lang="en-US" dirty="0" smtClean="0"/>
              <a:t> </a:t>
            </a:r>
            <a:r>
              <a:rPr lang="ru-RU" dirty="0" smtClean="0"/>
              <a:t>интерфейсы с важным отличием что они ориентированы на работу с данными получаемыми из внешнего источника.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42853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2656</Words>
  <Application>Microsoft Office PowerPoint</Application>
  <PresentationFormat>On-screen Show (4:3)</PresentationFormat>
  <Paragraphs>440</Paragraphs>
  <Slides>44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Courier New</vt:lpstr>
      <vt:lpstr>Times New Roman</vt:lpstr>
      <vt:lpstr>bel-hard-training</vt:lpstr>
      <vt:lpstr>PowerPoint Presentation</vt:lpstr>
      <vt:lpstr>Литература</vt:lpstr>
      <vt:lpstr>Материалы для обучения</vt:lpstr>
      <vt:lpstr>LINQPad</vt:lpstr>
      <vt:lpstr>Виды LINQ</vt:lpstr>
      <vt:lpstr>Неявно типизированные локальные переменные</vt:lpstr>
      <vt:lpstr>Анонимные типы</vt:lpstr>
      <vt:lpstr>Интерфейсы IEnumerable и IEnumerable&lt;T&gt;</vt:lpstr>
      <vt:lpstr>Интерфейсы IQueryable и IQueryable&lt;T&gt;</vt:lpstr>
      <vt:lpstr>Итераторы</vt:lpstr>
      <vt:lpstr>Итераторы и yield</vt:lpstr>
      <vt:lpstr>yield и рекурсия</vt:lpstr>
      <vt:lpstr>Extension методы</vt:lpstr>
      <vt:lpstr>Extension методы: Реализация</vt:lpstr>
      <vt:lpstr>Самостоятельное задание</vt:lpstr>
      <vt:lpstr>Лямбда-выражения (lambda expressions)</vt:lpstr>
      <vt:lpstr>Лямбда-выражения: Эволюция</vt:lpstr>
      <vt:lpstr>Выведение тип-аргументов (inference of type arguments)</vt:lpstr>
      <vt:lpstr>LINQ to Objects: Два синтаксиса</vt:lpstr>
      <vt:lpstr>Преимущества LINQ</vt:lpstr>
      <vt:lpstr>Решение без LINQ</vt:lpstr>
      <vt:lpstr>Решение используя LINQ</vt:lpstr>
      <vt:lpstr>Класс System.Linq.Enumerable</vt:lpstr>
      <vt:lpstr>Методы класса Enumerable</vt:lpstr>
      <vt:lpstr>.Where()</vt:lpstr>
      <vt:lpstr>.Select()</vt:lpstr>
      <vt:lpstr>.SelectMany()</vt:lpstr>
      <vt:lpstr>Any() и All()</vt:lpstr>
      <vt:lpstr>.First() и .Last()</vt:lpstr>
      <vt:lpstr>.Single()</vt:lpstr>
      <vt:lpstr>Enumerable.GroupBy()</vt:lpstr>
      <vt:lpstr>Enumerable. Множества</vt:lpstr>
      <vt:lpstr>Append/Prepend (.NET 4.7.1+)</vt:lpstr>
      <vt:lpstr>Enumerable. Сортировка</vt:lpstr>
      <vt:lpstr>Enumerable. Математика</vt:lpstr>
      <vt:lpstr>Enumerable. Другие методы</vt:lpstr>
      <vt:lpstr>Методы Count()/LongCount()</vt:lpstr>
      <vt:lpstr>Enumerable. ToXXX() методы</vt:lpstr>
      <vt:lpstr>PowerPoint Presentation</vt:lpstr>
      <vt:lpstr>Ключевые слова LINQ</vt:lpstr>
      <vt:lpstr>Библиотека morelinq</vt:lpstr>
      <vt:lpstr>Методы из библиотеки morelinq </vt:lpstr>
      <vt:lpstr>Методы из библиотеки morelinq </vt:lpstr>
      <vt:lpstr>Методы класса MoreEnumerable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Integrated Query (LINQ)</dc:title>
  <dc:creator/>
  <cp:lastModifiedBy/>
  <cp:revision>1</cp:revision>
  <dcterms:created xsi:type="dcterms:W3CDTF">2012-08-26T16:30:38Z</dcterms:created>
  <dcterms:modified xsi:type="dcterms:W3CDTF">2018-04-08T16:58:57Z</dcterms:modified>
</cp:coreProperties>
</file>