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57" r:id="rId3"/>
    <p:sldId id="284" r:id="rId4"/>
    <p:sldId id="259" r:id="rId5"/>
    <p:sldId id="261" r:id="rId6"/>
    <p:sldId id="262" r:id="rId7"/>
    <p:sldId id="263" r:id="rId8"/>
    <p:sldId id="264" r:id="rId9"/>
    <p:sldId id="265" r:id="rId10"/>
    <p:sldId id="266" r:id="rId11"/>
    <p:sldId id="267" r:id="rId12"/>
    <p:sldId id="268" r:id="rId13"/>
    <p:sldId id="283" r:id="rId14"/>
    <p:sldId id="269" r:id="rId15"/>
    <p:sldId id="270" r:id="rId16"/>
    <p:sldId id="271" r:id="rId17"/>
    <p:sldId id="272" r:id="rId18"/>
    <p:sldId id="273" r:id="rId19"/>
    <p:sldId id="274" r:id="rId20"/>
    <p:sldId id="275" r:id="rId21"/>
    <p:sldId id="276" r:id="rId22"/>
    <p:sldId id="286" r:id="rId23"/>
    <p:sldId id="277" r:id="rId24"/>
    <p:sldId id="287" r:id="rId25"/>
    <p:sldId id="278" r:id="rId26"/>
    <p:sldId id="282" r:id="rId27"/>
    <p:sldId id="285" r:id="rId28"/>
    <p:sldId id="281" r:id="rId29"/>
    <p:sldId id="279" r:id="rId3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22" autoAdjust="0"/>
    <p:restoredTop sz="94660"/>
  </p:normalViewPr>
  <p:slideViewPr>
    <p:cSldViewPr>
      <p:cViewPr varScale="1">
        <p:scale>
          <a:sx n="111" d="100"/>
          <a:sy n="111" d="100"/>
        </p:scale>
        <p:origin x="-1920"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07.10.2013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505249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07.10.2013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2136462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07.10.2013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3436547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8E6E6A2A-E9D3-4A0D-B04A-ABDD367A1E08}" type="datetimeFigureOut">
              <a:rPr lang="ru-RU" smtClean="0"/>
              <a:pPr/>
              <a:t>07.10.2013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3444140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6E6A2A-E9D3-4A0D-B04A-ABDD367A1E08}" type="datetimeFigureOut">
              <a:rPr lang="ru-RU" smtClean="0"/>
              <a:pPr/>
              <a:t>07.10.2013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1784157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8E6E6A2A-E9D3-4A0D-B04A-ABDD367A1E08}" type="datetimeFigureOut">
              <a:rPr lang="ru-RU" smtClean="0"/>
              <a:pPr/>
              <a:t>07.10.2013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4018892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8E6E6A2A-E9D3-4A0D-B04A-ABDD367A1E08}" type="datetimeFigureOut">
              <a:rPr lang="ru-RU" smtClean="0"/>
              <a:pPr/>
              <a:t>07.10.2013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540554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8E6E6A2A-E9D3-4A0D-B04A-ABDD367A1E08}" type="datetimeFigureOut">
              <a:rPr lang="ru-RU" smtClean="0"/>
              <a:pPr/>
              <a:t>07.10.2013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316220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6E6A2A-E9D3-4A0D-B04A-ABDD367A1E08}" type="datetimeFigureOut">
              <a:rPr lang="ru-RU" smtClean="0"/>
              <a:pPr/>
              <a:t>07.10.2013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313668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07.10.2013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33926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E6A2A-E9D3-4A0D-B04A-ABDD367A1E08}" type="datetimeFigureOut">
              <a:rPr lang="ru-RU" smtClean="0"/>
              <a:pPr/>
              <a:t>07.10.2013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C0D3D34-2E8A-4A38-B864-C677BA056495}" type="slidenum">
              <a:rPr lang="ru-RU" smtClean="0"/>
              <a:pPr/>
              <a:t>‹#›</a:t>
            </a:fld>
            <a:endParaRPr lang="ru-RU"/>
          </a:p>
        </p:txBody>
      </p:sp>
    </p:spTree>
    <p:extLst>
      <p:ext uri="{BB962C8B-B14F-4D97-AF65-F5344CB8AC3E}">
        <p14:creationId xmlns:p14="http://schemas.microsoft.com/office/powerpoint/2010/main" val="168449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E6A2A-E9D3-4A0D-B04A-ABDD367A1E08}" type="datetimeFigureOut">
              <a:rPr lang="ru-RU" smtClean="0"/>
              <a:pPr/>
              <a:t>07.10.2013</a:t>
            </a:fld>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3D34-2E8A-4A38-B864-C677BA056495}" type="slidenum">
              <a:rPr lang="ru-RU" smtClean="0"/>
              <a:pPr/>
              <a:t>‹#›</a:t>
            </a:fld>
            <a:endParaRPr lang="ru-RU"/>
          </a:p>
        </p:txBody>
      </p:sp>
    </p:spTree>
    <p:extLst>
      <p:ext uri="{BB962C8B-B14F-4D97-AF65-F5344CB8AC3E}">
        <p14:creationId xmlns:p14="http://schemas.microsoft.com/office/powerpoint/2010/main" val="296099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oz.by/books/more101944.html"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www.itu.dk/research/c5/"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nuget.org/packages/C5/"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zile/Traini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belhard.nullptr.ru/"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43508" y="1304764"/>
            <a:ext cx="8856984" cy="646331"/>
          </a:xfrm>
          <a:prstGeom prst="rect">
            <a:avLst/>
          </a:prstGeom>
        </p:spPr>
        <p:txBody>
          <a:bodyPr wrap="square">
            <a:spAutoFit/>
          </a:bodyPr>
          <a:lstStyle/>
          <a:p>
            <a:pPr algn="ctr"/>
            <a:r>
              <a:rPr lang="ru-RU" sz="3600" b="1" i="1" dirty="0" smtClean="0">
                <a:solidFill>
                  <a:schemeClr val="bg1"/>
                </a:solidFill>
              </a:rPr>
              <a:t>Основы программирования на </a:t>
            </a:r>
            <a:r>
              <a:rPr lang="en-US" sz="3600" b="1" i="1" dirty="0" smtClean="0">
                <a:solidFill>
                  <a:schemeClr val="bg1"/>
                </a:solidFill>
              </a:rPr>
              <a:t>C#</a:t>
            </a:r>
            <a:endParaRPr lang="ru-RU" sz="3600" b="1" i="1" dirty="0">
              <a:solidFill>
                <a:schemeClr val="bg1"/>
              </a:solidFill>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3829211"/>
            <a:ext cx="58674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508" y="2528900"/>
            <a:ext cx="8856983" cy="461665"/>
          </a:xfrm>
          <a:prstGeom prst="rect">
            <a:avLst/>
          </a:prstGeom>
          <a:noFill/>
        </p:spPr>
        <p:txBody>
          <a:bodyPr wrap="square" rtlCol="0">
            <a:spAutoFit/>
          </a:bodyPr>
          <a:lstStyle/>
          <a:p>
            <a:pPr algn="ctr"/>
            <a:r>
              <a:rPr lang="ru-RU" sz="2400" dirty="0">
                <a:solidFill>
                  <a:schemeClr val="bg1"/>
                </a:solidFill>
              </a:rPr>
              <a:t>Занятие №2. Основы </a:t>
            </a:r>
            <a:r>
              <a:rPr lang="ru-RU" sz="2400" dirty="0" smtClean="0">
                <a:solidFill>
                  <a:schemeClr val="bg1"/>
                </a:solidFill>
              </a:rPr>
              <a:t>ООП</a:t>
            </a:r>
            <a:endParaRPr lang="en-US" sz="2400" dirty="0">
              <a:solidFill>
                <a:schemeClr val="bg1"/>
              </a:solidFill>
            </a:endParaRPr>
          </a:p>
        </p:txBody>
      </p:sp>
    </p:spTree>
    <p:extLst>
      <p:ext uri="{BB962C8B-B14F-4D97-AF65-F5344CB8AC3E}">
        <p14:creationId xmlns:p14="http://schemas.microsoft.com/office/powerpoint/2010/main" val="3809697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Индексаторы</a:t>
            </a:r>
            <a:endParaRPr lang="en-US" sz="2400" dirty="0">
              <a:solidFill>
                <a:schemeClr val="bg1"/>
              </a:solidFill>
              <a:cs typeface="Times New Roman" pitchFamily="18" charset="0"/>
            </a:endParaRPr>
          </a:p>
        </p:txBody>
      </p:sp>
      <p:sp>
        <p:nvSpPr>
          <p:cNvPr id="44033" name="Rectangle 1"/>
          <p:cNvSpPr>
            <a:spLocks noChangeArrowheads="1"/>
          </p:cNvSpPr>
          <p:nvPr/>
        </p:nvSpPr>
        <p:spPr bwMode="auto">
          <a:xfrm>
            <a:off x="304800" y="685800"/>
            <a:ext cx="8534400" cy="5294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Vector</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//Встроенный тип в класс </a:t>
            </a:r>
            <a:r>
              <a:rPr lang="en-US" sz="1000" dirty="0">
                <a:solidFill>
                  <a:schemeClr val="bg1"/>
                </a:solidFill>
                <a:latin typeface="Courier New" pitchFamily="49" charset="0"/>
                <a:ea typeface="Calibri" pitchFamily="34" charset="0"/>
                <a:cs typeface="Courier New" pitchFamily="49" charset="0"/>
              </a:rPr>
              <a:t>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points = new int[100];</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this[int 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get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points[a];</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set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if (a &lt; points.Length &amp;&amp; a &gt;=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points[a] = value;</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Vector vec = new Vector();</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vec[0] = 10;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vec[1] =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vec[-2] = 17;   //Неверный индекс, аварийного завершения не произойдет</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Console.WriteLine(vec[0].ToString());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Console.WriteLine(vec[1].ToString());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Console.WriteLine(vec[-2].ToString());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 name="TextBox 1"/>
          <p:cNvSpPr txBox="1"/>
          <p:nvPr/>
        </p:nvSpPr>
        <p:spPr>
          <a:xfrm>
            <a:off x="381000" y="6124654"/>
            <a:ext cx="8458200" cy="369332"/>
          </a:xfrm>
          <a:prstGeom prst="rect">
            <a:avLst/>
          </a:prstGeom>
          <a:noFill/>
        </p:spPr>
        <p:txBody>
          <a:bodyPr wrap="square" rtlCol="0">
            <a:spAutoFit/>
          </a:bodyPr>
          <a:lstStyle/>
          <a:p>
            <a:r>
              <a:rPr lang="ru-RU" dirty="0" smtClean="0">
                <a:solidFill>
                  <a:schemeClr val="bg1"/>
                </a:solidFill>
              </a:rPr>
              <a:t>Параметром индексатора может быть любой тип</a:t>
            </a:r>
            <a:endParaRPr lang="en-US" dirty="0">
              <a:solidFill>
                <a:schemeClr val="bg1"/>
              </a:solidFill>
            </a:endParaRPr>
          </a:p>
        </p:txBody>
      </p:sp>
    </p:spTree>
    <p:extLst>
      <p:ext uri="{BB962C8B-B14F-4D97-AF65-F5344CB8AC3E}">
        <p14:creationId xmlns:p14="http://schemas.microsoft.com/office/powerpoint/2010/main" val="15088295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Наследование, Полиморфизм</a:t>
            </a:r>
            <a:endParaRPr lang="en-US" sz="2400" dirty="0">
              <a:solidFill>
                <a:schemeClr val="bg1"/>
              </a:solidFill>
              <a:cs typeface="Times New Roman" pitchFamily="18" charset="0"/>
            </a:endParaRPr>
          </a:p>
        </p:txBody>
      </p:sp>
      <p:sp>
        <p:nvSpPr>
          <p:cNvPr id="24577" name="Rectangle 1"/>
          <p:cNvSpPr>
            <a:spLocks noChangeArrowheads="1"/>
          </p:cNvSpPr>
          <p:nvPr/>
        </p:nvSpPr>
        <p:spPr bwMode="auto">
          <a:xfrm>
            <a:off x="381000" y="762000"/>
            <a:ext cx="8458200" cy="59404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//Невиртуальная функция</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Arc(int x, int y, double radius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:base(x,y)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rad = radius;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		//Замещение функции класса-предка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//Неполиморфный вызов функции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1378973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Наследование, Полиморфизм</a:t>
            </a:r>
            <a:endParaRPr lang="en-US" sz="2400" dirty="0">
              <a:solidFill>
                <a:schemeClr val="bg1"/>
              </a:solidFill>
              <a:cs typeface="Times New Roman" pitchFamily="18" charset="0"/>
            </a:endParaRPr>
          </a:p>
        </p:txBody>
      </p:sp>
      <p:sp>
        <p:nvSpPr>
          <p:cNvPr id="24579" name="Rectangle 3"/>
          <p:cNvSpPr>
            <a:spLocks noChangeArrowheads="1"/>
          </p:cNvSpPr>
          <p:nvPr/>
        </p:nvSpPr>
        <p:spPr bwMode="auto">
          <a:xfrm>
            <a:off x="381000" y="1066800"/>
            <a:ext cx="8382000" cy="5000625"/>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virtual void Print()     //virtual - задает </a:t>
            </a:r>
            <a:r>
              <a:rPr lang="ru-RU" sz="1000" dirty="0">
                <a:solidFill>
                  <a:schemeClr val="bg1"/>
                </a:solidFill>
                <a:latin typeface="Courier New" pitchFamily="49" charset="0"/>
                <a:ea typeface="Calibri" pitchFamily="34" charset="0"/>
                <a:cs typeface="Courier New" pitchFamily="49" charset="0"/>
              </a:rPr>
              <a:t>метод</a:t>
            </a: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как виртуальный</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Point at X={0};Y={1}",x,y);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Arc :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double rad;</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 . . . . . . . . . . . .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void Print()     //override - виртуальное "переопределение" метода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Console.WriteLine("I'm Arc with Radius {0} at point {1}; {2}", rad, this.X, this.Y);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 new Point(3, 4);</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 = new Arc(10, 20, 30);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point.Print();  	//Вывод - "I'm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arc.Print();    	//Полиморфный вызов функции "I'm Arc..."</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12292" name="TextBox 7"/>
          <p:cNvSpPr txBox="1">
            <a:spLocks noChangeArrowheads="1"/>
          </p:cNvSpPr>
          <p:nvPr/>
        </p:nvSpPr>
        <p:spPr bwMode="auto">
          <a:xfrm>
            <a:off x="152400" y="4572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Для полиморфного обращения к методам используется 2 ключевых слова – </a:t>
            </a:r>
            <a:r>
              <a:rPr lang="en-US" sz="1600" dirty="0">
                <a:solidFill>
                  <a:schemeClr val="bg1"/>
                </a:solidFill>
              </a:rPr>
              <a:t>virtual </a:t>
            </a:r>
            <a:r>
              <a:rPr lang="ru-RU" sz="1600" dirty="0">
                <a:solidFill>
                  <a:schemeClr val="bg1"/>
                </a:solidFill>
              </a:rPr>
              <a:t>и </a:t>
            </a:r>
            <a:r>
              <a:rPr lang="en-US" sz="1600" dirty="0">
                <a:solidFill>
                  <a:schemeClr val="bg1"/>
                </a:solidFill>
              </a:rPr>
              <a:t>override. </a:t>
            </a:r>
            <a:r>
              <a:rPr lang="ru-RU" sz="1600" dirty="0">
                <a:solidFill>
                  <a:schemeClr val="bg1"/>
                </a:solidFill>
              </a:rPr>
              <a:t>Первый применяется для класса-предка, второй – для всех потомков.</a:t>
            </a:r>
          </a:p>
        </p:txBody>
      </p:sp>
      <p:sp>
        <p:nvSpPr>
          <p:cNvPr id="12293" name="TextBox 8"/>
          <p:cNvSpPr txBox="1">
            <a:spLocks noChangeArrowheads="1"/>
          </p:cNvSpPr>
          <p:nvPr/>
        </p:nvSpPr>
        <p:spPr bwMode="auto">
          <a:xfrm>
            <a:off x="457200" y="612140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Абстрактные классы объявляются с помощью ключевого слова </a:t>
            </a:r>
            <a:r>
              <a:rPr lang="en-US" sz="1600" dirty="0">
                <a:solidFill>
                  <a:schemeClr val="bg1"/>
                </a:solidFill>
              </a:rPr>
              <a:t>abstract.</a:t>
            </a:r>
            <a:endParaRPr lang="ru-RU" sz="1600" dirty="0">
              <a:solidFill>
                <a:schemeClr val="bg1"/>
              </a:solidFill>
            </a:endParaRPr>
          </a:p>
          <a:p>
            <a:pPr eaLnBrk="1" hangingPunct="1"/>
            <a:r>
              <a:rPr lang="ru-RU" sz="1600" dirty="0">
                <a:solidFill>
                  <a:schemeClr val="bg1"/>
                </a:solidFill>
              </a:rPr>
              <a:t>Только абстрактный класс может содержать чисто виртуальные методы.</a:t>
            </a:r>
          </a:p>
        </p:txBody>
      </p:sp>
    </p:spTree>
    <p:extLst>
      <p:ext uri="{BB962C8B-B14F-4D97-AF65-F5344CB8AC3E}">
        <p14:creationId xmlns:p14="http://schemas.microsoft.com/office/powerpoint/2010/main" val="40686831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Виртуальные члены класса и конструктор</a:t>
            </a:r>
            <a:endParaRPr lang="en-US" sz="2400" dirty="0">
              <a:solidFill>
                <a:schemeClr val="bg1"/>
              </a:solidFill>
              <a:cs typeface="Times New Roman" pitchFamily="18" charset="0"/>
            </a:endParaRPr>
          </a:p>
        </p:txBody>
      </p:sp>
      <p:sp>
        <p:nvSpPr>
          <p:cNvPr id="2" name="TextBox 1"/>
          <p:cNvSpPr txBox="1"/>
          <p:nvPr/>
        </p:nvSpPr>
        <p:spPr>
          <a:xfrm>
            <a:off x="381000" y="1988840"/>
            <a:ext cx="8305800" cy="4154984"/>
          </a:xfrm>
          <a:prstGeom prst="rect">
            <a:avLst/>
          </a:prstGeom>
          <a:noFill/>
        </p:spPr>
        <p:txBody>
          <a:bodyPr wrap="square" rtlCol="0">
            <a:spAutoFit/>
          </a:bodyPr>
          <a:lstStyle/>
          <a:p>
            <a:r>
              <a:rPr lang="en-US" sz="1100" dirty="0" smtClean="0">
                <a:solidFill>
                  <a:schemeClr val="bg1"/>
                </a:solidFill>
                <a:latin typeface="Courier New" pitchFamily="49" charset="0"/>
                <a:cs typeface="Courier New" pitchFamily="49" charset="0"/>
              </a:rPr>
              <a:t>// </a:t>
            </a:r>
            <a:r>
              <a:rPr lang="ru-RU" sz="1100" dirty="0" smtClean="0">
                <a:solidFill>
                  <a:schemeClr val="bg1"/>
                </a:solidFill>
                <a:latin typeface="Courier New" pitchFamily="49" charset="0"/>
                <a:cs typeface="Courier New" pitchFamily="49" charset="0"/>
              </a:rPr>
              <a:t>ВНИМАНИЕ!</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r>
              <a:rPr lang="ru-RU" sz="1100" dirty="0" smtClean="0">
                <a:solidFill>
                  <a:schemeClr val="bg1"/>
                </a:solidFill>
                <a:latin typeface="Courier New" pitchFamily="49" charset="0"/>
                <a:cs typeface="Courier New" pitchFamily="49" charset="0"/>
              </a:rPr>
              <a:t> Никогда не пишите такой код!</a:t>
            </a:r>
            <a:endParaRPr lang="en-US" sz="1100" dirty="0" smtClean="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internal </a:t>
            </a:r>
            <a:r>
              <a:rPr lang="en-US" sz="1100" dirty="0">
                <a:solidFill>
                  <a:schemeClr val="bg1"/>
                </a:solidFill>
                <a:latin typeface="Courier New" pitchFamily="49" charset="0"/>
                <a:cs typeface="Courier New" pitchFamily="49" charset="0"/>
              </a:rPr>
              <a:t>class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Parent()</a:t>
            </a:r>
          </a:p>
          <a:p>
            <a:r>
              <a:rPr lang="en-US" sz="1100" dirty="0">
                <a:solidFill>
                  <a:schemeClr val="bg1"/>
                </a:solidFill>
                <a:latin typeface="Courier New" pitchFamily="49" charset="0"/>
                <a:cs typeface="Courier New" pitchFamily="49" charset="0"/>
              </a:rPr>
              <a:t> </a:t>
            </a:r>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r>
              <a:rPr lang="en-US" sz="1100" dirty="0">
                <a:solidFill>
                  <a:schemeClr val="bg1"/>
                </a:solidFill>
                <a:latin typeface="Courier New" pitchFamily="49" charset="0"/>
                <a:cs typeface="Courier New" pitchFamily="49" charset="0"/>
              </a:rPr>
              <a:t>     </a:t>
            </a:r>
            <a:r>
              <a:rPr lang="en-US" sz="1100" dirty="0" err="1" smtClean="0">
                <a:solidFill>
                  <a:schemeClr val="bg1"/>
                </a:solidFill>
                <a:latin typeface="Courier New" pitchFamily="49" charset="0"/>
                <a:cs typeface="Courier New" pitchFamily="49" charset="0"/>
              </a:rPr>
              <a:t>VirtualFunc</a:t>
            </a:r>
            <a:r>
              <a:rPr lang="en-US" sz="1100" dirty="0" smtClean="0">
                <a:solidFill>
                  <a:schemeClr val="bg1"/>
                </a:solidFill>
                <a:latin typeface="Courier New" pitchFamily="49" charset="0"/>
                <a:cs typeface="Courier New" pitchFamily="49" charset="0"/>
              </a:rPr>
              <a:t>();</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virtual void </a:t>
            </a:r>
            <a:r>
              <a:rPr lang="en-US" sz="1100" dirty="0" err="1">
                <a:solidFill>
                  <a:schemeClr val="bg1"/>
                </a:solidFill>
                <a:latin typeface="Courier New" pitchFamily="49" charset="0"/>
                <a:cs typeface="Courier New" pitchFamily="49" charset="0"/>
              </a:rPr>
              <a:t>VirtualFunc</a:t>
            </a:r>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a:t>
            </a:r>
          </a:p>
          <a:p>
            <a:endParaRPr lang="en-US" sz="1100" dirty="0">
              <a:solidFill>
                <a:schemeClr val="bg1"/>
              </a:solidFill>
              <a:latin typeface="Courier New" pitchFamily="49" charset="0"/>
              <a:cs typeface="Courier New" pitchFamily="49" charset="0"/>
            </a:endParaRPr>
          </a:p>
          <a:p>
            <a:r>
              <a:rPr lang="en-US" sz="1100" dirty="0">
                <a:solidFill>
                  <a:schemeClr val="bg1"/>
                </a:solidFill>
                <a:latin typeface="Courier New" pitchFamily="49" charset="0"/>
                <a:cs typeface="Courier New" pitchFamily="49" charset="0"/>
              </a:rPr>
              <a:t>internal class Child : Parent</a:t>
            </a:r>
          </a:p>
          <a:p>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private </a:t>
            </a:r>
            <a:r>
              <a:rPr lang="en-US" sz="1100" dirty="0">
                <a:solidFill>
                  <a:schemeClr val="bg1"/>
                </a:solidFill>
                <a:latin typeface="Courier New" pitchFamily="49" charset="0"/>
                <a:cs typeface="Courier New" pitchFamily="49" charset="0"/>
              </a:rPr>
              <a:t>string _foo;</a:t>
            </a:r>
          </a:p>
          <a:p>
            <a:r>
              <a:rPr lang="en-US" sz="1100" dirty="0" smtClean="0">
                <a:solidFill>
                  <a:schemeClr val="bg1"/>
                </a:solidFill>
                <a:latin typeface="Courier New" pitchFamily="49" charset="0"/>
                <a:cs typeface="Courier New" pitchFamily="49" charset="0"/>
              </a:rPr>
              <a:t>   public </a:t>
            </a:r>
            <a:r>
              <a:rPr lang="en-US" sz="1100" dirty="0">
                <a:solidFill>
                  <a:schemeClr val="bg1"/>
                </a:solidFill>
                <a:latin typeface="Courier New" pitchFamily="49" charset="0"/>
                <a:cs typeface="Courier New" pitchFamily="49" charset="0"/>
              </a:rPr>
              <a:t>Child() { _foo = "HELLO"; }</a:t>
            </a:r>
          </a:p>
          <a:p>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protected </a:t>
            </a:r>
            <a:r>
              <a:rPr lang="en-US" sz="1100" dirty="0">
                <a:solidFill>
                  <a:schemeClr val="bg1"/>
                </a:solidFill>
                <a:latin typeface="Courier New" pitchFamily="49" charset="0"/>
                <a:cs typeface="Courier New" pitchFamily="49" charset="0"/>
              </a:rPr>
              <a:t>override void </a:t>
            </a:r>
            <a:r>
              <a:rPr lang="en-US" sz="1100" dirty="0" err="1">
                <a:solidFill>
                  <a:schemeClr val="bg1"/>
                </a:solidFill>
                <a:latin typeface="Courier New" pitchFamily="49" charset="0"/>
                <a:cs typeface="Courier New" pitchFamily="49" charset="0"/>
              </a:rPr>
              <a:t>VirtualFunc</a:t>
            </a:r>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      </a:t>
            </a:r>
            <a:r>
              <a:rPr lang="en-US" sz="1100" dirty="0" err="1" smtClean="0">
                <a:solidFill>
                  <a:schemeClr val="bg1"/>
                </a:solidFill>
                <a:latin typeface="Courier New" pitchFamily="49" charset="0"/>
                <a:cs typeface="Courier New" pitchFamily="49" charset="0"/>
              </a:rPr>
              <a:t>Console.WriteLine</a:t>
            </a:r>
            <a:r>
              <a:rPr lang="en-US" sz="1100" dirty="0">
                <a:solidFill>
                  <a:schemeClr val="bg1"/>
                </a:solidFill>
                <a:latin typeface="Courier New" pitchFamily="49" charset="0"/>
                <a:cs typeface="Courier New" pitchFamily="49" charset="0"/>
              </a:rPr>
              <a:t>(_</a:t>
            </a:r>
            <a:r>
              <a:rPr lang="en-US" sz="1100" dirty="0" err="1">
                <a:solidFill>
                  <a:schemeClr val="bg1"/>
                </a:solidFill>
                <a:latin typeface="Courier New" pitchFamily="49" charset="0"/>
                <a:cs typeface="Courier New" pitchFamily="49" charset="0"/>
              </a:rPr>
              <a:t>foo.ToLower</a:t>
            </a:r>
            <a:r>
              <a:rPr lang="en-US" sz="1100" dirty="0">
                <a:solidFill>
                  <a:schemeClr val="bg1"/>
                </a:solidFill>
                <a:latin typeface="Courier New" pitchFamily="49" charset="0"/>
                <a:cs typeface="Courier New" pitchFamily="49" charset="0"/>
              </a:rPr>
              <a:t>());</a:t>
            </a:r>
          </a:p>
          <a:p>
            <a:r>
              <a:rPr lang="en-US" sz="1100" dirty="0" smtClean="0">
                <a:solidFill>
                  <a:schemeClr val="bg1"/>
                </a:solidFill>
                <a:latin typeface="Courier New" pitchFamily="49" charset="0"/>
                <a:cs typeface="Courier New" pitchFamily="49" charset="0"/>
              </a:rPr>
              <a:t>   }</a:t>
            </a:r>
            <a:endParaRPr lang="en-US" sz="1100" dirty="0">
              <a:solidFill>
                <a:schemeClr val="bg1"/>
              </a:solidFill>
              <a:latin typeface="Courier New" pitchFamily="49" charset="0"/>
              <a:cs typeface="Courier New" pitchFamily="49" charset="0"/>
            </a:endParaRPr>
          </a:p>
          <a:p>
            <a:r>
              <a:rPr lang="en-US" sz="1100" dirty="0" smtClean="0">
                <a:solidFill>
                  <a:schemeClr val="bg1"/>
                </a:solidFill>
                <a:latin typeface="Courier New" pitchFamily="49" charset="0"/>
                <a:cs typeface="Courier New" pitchFamily="49" charset="0"/>
              </a:rPr>
              <a:t>}</a:t>
            </a:r>
            <a:endParaRPr lang="en-US" sz="1100" dirty="0">
              <a:solidFill>
                <a:schemeClr val="bg1"/>
              </a:solidFill>
              <a:latin typeface="Courier New" pitchFamily="49" charset="0"/>
              <a:cs typeface="Courier New" pitchFamily="49" charset="0"/>
            </a:endParaRPr>
          </a:p>
        </p:txBody>
      </p:sp>
      <p:sp>
        <p:nvSpPr>
          <p:cNvPr id="4" name="TextBox 3"/>
          <p:cNvSpPr txBox="1"/>
          <p:nvPr/>
        </p:nvSpPr>
        <p:spPr>
          <a:xfrm>
            <a:off x="370656" y="548680"/>
            <a:ext cx="8305800" cy="1200329"/>
          </a:xfrm>
          <a:prstGeom prst="rect">
            <a:avLst/>
          </a:prstGeom>
          <a:noFill/>
        </p:spPr>
        <p:txBody>
          <a:bodyPr wrap="square" rtlCol="0">
            <a:spAutoFit/>
          </a:bodyPr>
          <a:lstStyle/>
          <a:p>
            <a:r>
              <a:rPr lang="ru-RU" dirty="0" smtClean="0">
                <a:solidFill>
                  <a:schemeClr val="bg1"/>
                </a:solidFill>
                <a:cs typeface="Courier New" pitchFamily="49" charset="0"/>
              </a:rPr>
              <a:t>Обращение к виртуальным членам класса из конструктора</a:t>
            </a:r>
            <a:r>
              <a:rPr lang="en-US" dirty="0" smtClean="0">
                <a:solidFill>
                  <a:schemeClr val="bg1"/>
                </a:solidFill>
                <a:cs typeface="Courier New" pitchFamily="49" charset="0"/>
              </a:rPr>
              <a:t> </a:t>
            </a:r>
            <a:r>
              <a:rPr lang="ru-RU" dirty="0" smtClean="0">
                <a:solidFill>
                  <a:schemeClr val="bg1"/>
                </a:solidFill>
                <a:cs typeface="Courier New" pitchFamily="49" charset="0"/>
              </a:rPr>
              <a:t>потенциально опасная операция</a:t>
            </a:r>
            <a:r>
              <a:rPr lang="en-US" dirty="0" smtClean="0">
                <a:solidFill>
                  <a:schemeClr val="bg1"/>
                </a:solidFill>
                <a:cs typeface="Courier New" pitchFamily="49" charset="0"/>
              </a:rPr>
              <a:t> </a:t>
            </a:r>
            <a:r>
              <a:rPr lang="ru-RU" dirty="0" smtClean="0">
                <a:solidFill>
                  <a:schemeClr val="bg1"/>
                </a:solidFill>
                <a:cs typeface="Courier New" pitchFamily="49" charset="0"/>
              </a:rPr>
              <a:t>т.к. конструкторы выполняются начиная с родительского класса, а виртуальные члены всегда использются «самы</a:t>
            </a:r>
            <a:r>
              <a:rPr lang="ru-RU" dirty="0">
                <a:solidFill>
                  <a:schemeClr val="bg1"/>
                </a:solidFill>
                <a:cs typeface="Courier New" pitchFamily="49" charset="0"/>
              </a:rPr>
              <a:t>е</a:t>
            </a:r>
            <a:r>
              <a:rPr lang="ru-RU" dirty="0" smtClean="0">
                <a:solidFill>
                  <a:schemeClr val="bg1"/>
                </a:solidFill>
                <a:cs typeface="Courier New" pitchFamily="49" charset="0"/>
              </a:rPr>
              <a:t> последние». В примере ниже вызов </a:t>
            </a:r>
            <a:r>
              <a:rPr lang="en-US" dirty="0" err="1" smtClean="0">
                <a:solidFill>
                  <a:schemeClr val="bg1"/>
                </a:solidFill>
                <a:cs typeface="Courier New" pitchFamily="49" charset="0"/>
              </a:rPr>
              <a:t>VirtualFunc</a:t>
            </a:r>
            <a:r>
              <a:rPr lang="en-US" dirty="0" smtClean="0">
                <a:solidFill>
                  <a:schemeClr val="bg1"/>
                </a:solidFill>
                <a:cs typeface="Courier New" pitchFamily="49" charset="0"/>
              </a:rPr>
              <a:t>() </a:t>
            </a:r>
            <a:r>
              <a:rPr lang="ru-RU" dirty="0" smtClean="0">
                <a:solidFill>
                  <a:schemeClr val="bg1"/>
                </a:solidFill>
                <a:cs typeface="Courier New" pitchFamily="49" charset="0"/>
              </a:rPr>
              <a:t>из конструктора </a:t>
            </a:r>
            <a:r>
              <a:rPr lang="en-US" dirty="0" smtClean="0">
                <a:solidFill>
                  <a:schemeClr val="bg1"/>
                </a:solidFill>
                <a:cs typeface="Courier New" pitchFamily="49" charset="0"/>
              </a:rPr>
              <a:t>Parent </a:t>
            </a:r>
            <a:r>
              <a:rPr lang="ru-RU" dirty="0" smtClean="0">
                <a:solidFill>
                  <a:schemeClr val="bg1"/>
                </a:solidFill>
                <a:cs typeface="Courier New" pitchFamily="49" charset="0"/>
              </a:rPr>
              <a:t>приведет к </a:t>
            </a:r>
            <a:r>
              <a:rPr lang="en-US" dirty="0" err="1" smtClean="0">
                <a:solidFill>
                  <a:schemeClr val="bg1"/>
                </a:solidFill>
                <a:cs typeface="Courier New" pitchFamily="49" charset="0"/>
              </a:rPr>
              <a:t>NullReferenceException</a:t>
            </a:r>
            <a:r>
              <a:rPr lang="en-US" dirty="0">
                <a:solidFill>
                  <a:schemeClr val="bg1"/>
                </a:solidFill>
                <a:cs typeface="Courier New" pitchFamily="49" charset="0"/>
              </a:rPr>
              <a:t>.</a:t>
            </a:r>
          </a:p>
        </p:txBody>
      </p:sp>
    </p:spTree>
    <p:extLst>
      <p:ext uri="{BB962C8B-B14F-4D97-AF65-F5344CB8AC3E}">
        <p14:creationId xmlns:p14="http://schemas.microsoft.com/office/powerpoint/2010/main" val="9064028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Object</a:t>
            </a:r>
            <a:endParaRPr lang="en-US" sz="2400" dirty="0">
              <a:solidFill>
                <a:schemeClr val="bg1"/>
              </a:solidFill>
              <a:cs typeface="Times New Roman" pitchFamily="18" charset="0"/>
            </a:endParaRPr>
          </a:p>
        </p:txBody>
      </p:sp>
      <p:sp>
        <p:nvSpPr>
          <p:cNvPr id="13315"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Класс </a:t>
            </a:r>
            <a:r>
              <a:rPr lang="en-US" sz="1600" dirty="0">
                <a:solidFill>
                  <a:schemeClr val="bg1"/>
                </a:solidFill>
              </a:rPr>
              <a:t>Object </a:t>
            </a:r>
            <a:r>
              <a:rPr lang="ru-RU" sz="1600" dirty="0">
                <a:solidFill>
                  <a:schemeClr val="bg1"/>
                </a:solidFill>
              </a:rPr>
              <a:t>является общим предком для всех типов в </a:t>
            </a:r>
            <a:r>
              <a:rPr lang="en-US" sz="1600" dirty="0">
                <a:solidFill>
                  <a:schemeClr val="bg1"/>
                </a:solidFill>
              </a:rPr>
              <a:t>C#</a:t>
            </a:r>
            <a:r>
              <a:rPr lang="ru-RU" sz="1600" dirty="0">
                <a:solidFill>
                  <a:schemeClr val="bg1"/>
                </a:solidFill>
              </a:rPr>
              <a:t>. Если же при описании класса ему не назначается предок, то такой тип автоматически (неявно) получает класс </a:t>
            </a:r>
            <a:r>
              <a:rPr lang="en-US" sz="1600" dirty="0">
                <a:solidFill>
                  <a:schemeClr val="bg1"/>
                </a:solidFill>
              </a:rPr>
              <a:t>Object </a:t>
            </a:r>
            <a:r>
              <a:rPr lang="ru-RU" sz="1600" dirty="0">
                <a:solidFill>
                  <a:schemeClr val="bg1"/>
                </a:solidFill>
              </a:rPr>
              <a:t>в качестве предка. Рассмотрим методы, которыми обладает класс </a:t>
            </a:r>
            <a:r>
              <a:rPr lang="en-US" sz="1600" dirty="0">
                <a:solidFill>
                  <a:schemeClr val="bg1"/>
                </a:solidFill>
              </a:rPr>
              <a:t>Object.</a:t>
            </a:r>
            <a:endParaRPr lang="ru-RU" sz="1600" dirty="0">
              <a:solidFill>
                <a:schemeClr val="bg1"/>
              </a:solidFill>
            </a:endParaRPr>
          </a:p>
        </p:txBody>
      </p:sp>
      <p:sp>
        <p:nvSpPr>
          <p:cNvPr id="13316" name="Rectangle 6"/>
          <p:cNvSpPr>
            <a:spLocks noChangeArrowheads="1"/>
          </p:cNvSpPr>
          <p:nvPr/>
        </p:nvSpPr>
        <p:spPr bwMode="auto">
          <a:xfrm>
            <a:off x="152400" y="1600101"/>
            <a:ext cx="88392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1400" dirty="0">
                <a:solidFill>
                  <a:schemeClr val="bg1"/>
                </a:solidFill>
                <a:latin typeface="Consolas" pitchFamily="49" charset="0"/>
                <a:ea typeface="Times New Roman" pitchFamily="18" charset="0"/>
                <a:cs typeface="Consolas" pitchFamily="49" charset="0"/>
              </a:rPr>
              <a:t>public virtual </a:t>
            </a:r>
            <a:r>
              <a:rPr lang="en-US" sz="1400" dirty="0" err="1">
                <a:solidFill>
                  <a:schemeClr val="bg1"/>
                </a:solidFill>
                <a:latin typeface="Consolas" pitchFamily="49" charset="0"/>
                <a:ea typeface="Times New Roman" pitchFamily="18" charset="0"/>
                <a:cs typeface="Consolas" pitchFamily="49" charset="0"/>
              </a:rPr>
              <a:t>bool</a:t>
            </a:r>
            <a:r>
              <a:rPr lang="en-US" sz="1400" dirty="0">
                <a:solidFill>
                  <a:schemeClr val="bg1"/>
                </a:solidFill>
                <a:latin typeface="Consolas" pitchFamily="49" charset="0"/>
                <a:ea typeface="Times New Roman" pitchFamily="18" charset="0"/>
                <a:cs typeface="Consolas" pitchFamily="49" charset="0"/>
              </a:rPr>
              <a:t> Equals(object </a:t>
            </a:r>
            <a:r>
              <a:rPr lang="en-US" sz="1400" dirty="0" err="1">
                <a:solidFill>
                  <a:schemeClr val="bg1"/>
                </a:solidFill>
                <a:latin typeface="Consolas" pitchFamily="49" charset="0"/>
                <a:ea typeface="Times New Roman" pitchFamily="18" charset="0"/>
                <a:cs typeface="Consolas" pitchFamily="49" charset="0"/>
              </a:rPr>
              <a:t>obj</a:t>
            </a:r>
            <a:r>
              <a:rPr lang="en-US" sz="1400" dirty="0">
                <a:solidFill>
                  <a:schemeClr val="bg1"/>
                </a:solidFill>
                <a:latin typeface="Consolas" pitchFamily="49" charset="0"/>
                <a:ea typeface="Times New Roman" pitchFamily="18" charset="0"/>
                <a:cs typeface="Consolas" pitchFamily="49" charset="0"/>
              </a:rPr>
              <a:t>)</a:t>
            </a:r>
            <a:r>
              <a:rPr lang="ru-RU" sz="1400" dirty="0">
                <a:solidFill>
                  <a:schemeClr val="bg1"/>
                </a:solidFill>
                <a:latin typeface="Consolas" pitchFamily="49" charset="0"/>
                <a:ea typeface="Times New Roman" pitchFamily="18" charset="0"/>
                <a:cs typeface="Consolas" pitchFamily="49" charset="0"/>
              </a:rPr>
              <a:t> </a:t>
            </a:r>
            <a:r>
              <a:rPr lang="ru-RU" sz="1400" dirty="0">
                <a:solidFill>
                  <a:schemeClr val="bg1"/>
                </a:solidFill>
                <a:ea typeface="Times New Roman" pitchFamily="18" charset="0"/>
                <a:cs typeface="Arial" charset="0"/>
              </a:rPr>
              <a:t>– Данный метод определяет, равен ли объект </a:t>
            </a:r>
            <a:r>
              <a:rPr lang="en-US" sz="1400" dirty="0" err="1">
                <a:solidFill>
                  <a:schemeClr val="bg1"/>
                </a:solidFill>
                <a:ea typeface="Times New Roman" pitchFamily="18" charset="0"/>
                <a:cs typeface="Arial" charset="0"/>
              </a:rPr>
              <a:t>obj</a:t>
            </a:r>
            <a:r>
              <a:rPr lang="ru-RU" sz="1400" dirty="0">
                <a:solidFill>
                  <a:schemeClr val="bg1"/>
                </a:solidFill>
                <a:ea typeface="Times New Roman" pitchFamily="18" charset="0"/>
                <a:cs typeface="Arial" charset="0"/>
              </a:rPr>
              <a:t> текущему объекту. Реализация Equals() по умолчанию обеспечивает равенство ссылок для ссылочных типов и побитовое равенство для структурных типов. Может быть переопределен пользователем.</a:t>
            </a:r>
          </a:p>
          <a:p>
            <a:pPr eaLnBrk="0" hangingPunct="0"/>
            <a:endParaRPr lang="ru-RU" sz="1400" dirty="0">
              <a:solidFill>
                <a:schemeClr val="bg1"/>
              </a:solidFill>
              <a:latin typeface="Consolas" pitchFamily="49" charset="0"/>
              <a:ea typeface="Times New Roman" pitchFamily="18" charset="0"/>
              <a:cs typeface="Consolas" pitchFamily="49" charset="0"/>
            </a:endParaRPr>
          </a:p>
          <a:p>
            <a:pPr eaLnBrk="0" hangingPunct="0"/>
            <a:r>
              <a:rPr lang="en-US" sz="1400" dirty="0">
                <a:solidFill>
                  <a:schemeClr val="bg1"/>
                </a:solidFill>
                <a:latin typeface="Consolas" pitchFamily="49" charset="0"/>
                <a:ea typeface="Times New Roman" pitchFamily="18" charset="0"/>
                <a:cs typeface="Consolas" pitchFamily="49" charset="0"/>
              </a:rPr>
              <a:t>public static </a:t>
            </a:r>
            <a:r>
              <a:rPr lang="en-US" sz="1400" dirty="0" err="1">
                <a:solidFill>
                  <a:schemeClr val="bg1"/>
                </a:solidFill>
                <a:latin typeface="Consolas" pitchFamily="49" charset="0"/>
                <a:ea typeface="Times New Roman" pitchFamily="18" charset="0"/>
                <a:cs typeface="Consolas" pitchFamily="49" charset="0"/>
              </a:rPr>
              <a:t>bool</a:t>
            </a:r>
            <a:r>
              <a:rPr lang="en-US" sz="1400" dirty="0">
                <a:solidFill>
                  <a:schemeClr val="bg1"/>
                </a:solidFill>
                <a:latin typeface="Consolas" pitchFamily="49" charset="0"/>
                <a:ea typeface="Times New Roman" pitchFamily="18" charset="0"/>
                <a:cs typeface="Consolas" pitchFamily="49" charset="0"/>
              </a:rPr>
              <a:t> Equals(object a, object b)</a:t>
            </a:r>
            <a:r>
              <a:rPr lang="be-BY" sz="1400" dirty="0">
                <a:solidFill>
                  <a:schemeClr val="bg1"/>
                </a:solidFill>
                <a:ea typeface="Times New Roman" pitchFamily="18" charset="0"/>
                <a:cs typeface="Consolas" pitchFamily="49" charset="0"/>
              </a:rPr>
              <a:t> </a:t>
            </a:r>
            <a:r>
              <a:rPr lang="ru-RU" sz="1400" dirty="0">
                <a:solidFill>
                  <a:schemeClr val="bg1"/>
                </a:solidFill>
                <a:ea typeface="Times New Roman" pitchFamily="18" charset="0"/>
                <a:cs typeface="Arial" charset="0"/>
              </a:rPr>
              <a:t>Сравнивает объекты </a:t>
            </a:r>
            <a:r>
              <a:rPr lang="en-US" sz="1400" dirty="0">
                <a:solidFill>
                  <a:schemeClr val="bg1"/>
                </a:solidFill>
                <a:ea typeface="Times New Roman" pitchFamily="18" charset="0"/>
                <a:cs typeface="Arial" charset="0"/>
              </a:rPr>
              <a:t>a</a:t>
            </a:r>
            <a:r>
              <a:rPr lang="ru-RU" sz="1400" dirty="0">
                <a:solidFill>
                  <a:schemeClr val="bg1"/>
                </a:solidFill>
                <a:ea typeface="Times New Roman" pitchFamily="18" charset="0"/>
                <a:cs typeface="Arial" charset="0"/>
              </a:rPr>
              <a:t> и </a:t>
            </a:r>
            <a:r>
              <a:rPr lang="en-US" sz="1400" dirty="0">
                <a:solidFill>
                  <a:schemeClr val="bg1"/>
                </a:solidFill>
                <a:ea typeface="Times New Roman" pitchFamily="18" charset="0"/>
                <a:cs typeface="Arial" charset="0"/>
              </a:rPr>
              <a:t>b</a:t>
            </a:r>
            <a:r>
              <a:rPr lang="ru-RU" sz="1400" dirty="0">
                <a:solidFill>
                  <a:schemeClr val="bg1"/>
                </a:solidFill>
                <a:ea typeface="Times New Roman" pitchFamily="18" charset="0"/>
                <a:cs typeface="Arial" charset="0"/>
              </a:rPr>
              <a:t>, вызывая метод </a:t>
            </a:r>
            <a:r>
              <a:rPr lang="en-US" sz="1400" dirty="0">
                <a:solidFill>
                  <a:schemeClr val="bg1"/>
                </a:solidFill>
                <a:ea typeface="Times New Roman" pitchFamily="18" charset="0"/>
                <a:cs typeface="Arial" charset="0"/>
              </a:rPr>
              <a:t>Equals() </a:t>
            </a:r>
            <a:r>
              <a:rPr lang="ru-RU" sz="1400" dirty="0">
                <a:solidFill>
                  <a:schemeClr val="bg1"/>
                </a:solidFill>
                <a:ea typeface="Times New Roman" pitchFamily="18" charset="0"/>
                <a:cs typeface="Arial" charset="0"/>
              </a:rPr>
              <a:t>для обоих объектов.</a:t>
            </a:r>
          </a:p>
          <a:p>
            <a:pPr eaLnBrk="0" hangingPunct="0"/>
            <a:endParaRPr lang="be-BY" sz="1400" dirty="0">
              <a:solidFill>
                <a:schemeClr val="bg1"/>
              </a:solidFill>
              <a:ea typeface="Times New Roman" pitchFamily="18" charset="0"/>
              <a:cs typeface="Consolas" pitchFamily="49" charset="0"/>
            </a:endParaRPr>
          </a:p>
          <a:p>
            <a:pPr eaLnBrk="0" hangingPunct="0"/>
            <a:r>
              <a:rPr lang="en-US" sz="1400" dirty="0">
                <a:solidFill>
                  <a:schemeClr val="bg1"/>
                </a:solidFill>
                <a:latin typeface="Consolas" pitchFamily="49" charset="0"/>
                <a:cs typeface="Times New Roman" pitchFamily="18" charset="0"/>
              </a:rPr>
              <a:t>protected virtual void Finalize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Используется для освобождения ресурсов перед сборкой мусора.</a:t>
            </a:r>
            <a:endParaRPr lang="be-BY" sz="1400" dirty="0">
              <a:solidFill>
                <a:schemeClr val="bg1"/>
              </a:solidFill>
            </a:endParaRPr>
          </a:p>
          <a:p>
            <a:pPr eaLnBrk="0" hangingPunct="0"/>
            <a:endParaRPr lang="ru-RU" sz="1400" dirty="0">
              <a:solidFill>
                <a:schemeClr val="bg1"/>
              </a:solidFill>
              <a:cs typeface="Times New Roman" pitchFamily="18" charset="0"/>
            </a:endParaRPr>
          </a:p>
          <a:p>
            <a:pPr eaLnBrk="0" hangingPunct="0"/>
            <a:r>
              <a:rPr lang="en-US" sz="1400" dirty="0">
                <a:solidFill>
                  <a:schemeClr val="bg1"/>
                </a:solidFill>
                <a:latin typeface="Consolas" pitchFamily="49" charset="0"/>
                <a:cs typeface="Times New Roman" pitchFamily="18" charset="0"/>
              </a:rPr>
              <a:t>public virtual </a:t>
            </a:r>
            <a:r>
              <a:rPr lang="en-US" sz="1400" dirty="0" err="1">
                <a:solidFill>
                  <a:schemeClr val="bg1"/>
                </a:solidFill>
                <a:latin typeface="Consolas" pitchFamily="49" charset="0"/>
                <a:cs typeface="Times New Roman" pitchFamily="18" charset="0"/>
              </a:rPr>
              <a:t>int</a:t>
            </a:r>
            <a:r>
              <a:rPr lang="en-US" sz="1400" dirty="0">
                <a:solidFill>
                  <a:schemeClr val="bg1"/>
                </a:solidFill>
                <a:latin typeface="Consolas" pitchFamily="49" charset="0"/>
                <a:cs typeface="Times New Roman" pitchFamily="18" charset="0"/>
              </a:rPr>
              <a:t> </a:t>
            </a:r>
            <a:r>
              <a:rPr lang="ru-RU" sz="1400" dirty="0">
                <a:solidFill>
                  <a:schemeClr val="bg1"/>
                </a:solidFill>
                <a:latin typeface="Consolas" pitchFamily="49" charset="0"/>
                <a:cs typeface="Times New Roman" pitchFamily="18" charset="0"/>
              </a:rPr>
              <a:t>GetHashCode()</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хэш-код объекта. По умолчанию функция может вернуть для разных объектов одинаковый хэш-код, однако данный метод можно переопределить.</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Type </a:t>
            </a:r>
            <a:r>
              <a:rPr lang="en-US" sz="1400" dirty="0" err="1">
                <a:solidFill>
                  <a:schemeClr val="bg1"/>
                </a:solidFill>
                <a:latin typeface="Consolas" pitchFamily="49" charset="0"/>
                <a:cs typeface="Times New Roman" pitchFamily="18" charset="0"/>
              </a:rPr>
              <a:t>GetType</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тип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protected object</a:t>
            </a:r>
            <a:r>
              <a:rPr lang="ru-RU" sz="1400" dirty="0">
                <a:solidFill>
                  <a:schemeClr val="bg1"/>
                </a:solidFill>
                <a:latin typeface="Consolas" pitchFamily="49" charset="0"/>
                <a:cs typeface="Times New Roman" pitchFamily="18" charset="0"/>
              </a:rPr>
              <a:t> MemberwiseClone()</a:t>
            </a:r>
            <a:r>
              <a:rPr lang="be-BY" sz="1400" dirty="0">
                <a:solidFill>
                  <a:schemeClr val="bg1"/>
                </a:solidFill>
                <a:cs typeface="Times New Roman" pitchFamily="18" charset="0"/>
              </a:rPr>
              <a:t> </a:t>
            </a:r>
            <a:r>
              <a:rPr lang="ru-RU" sz="1400" dirty="0">
                <a:solidFill>
                  <a:schemeClr val="bg1"/>
                </a:solidFill>
                <a:cs typeface="Times New Roman" pitchFamily="18" charset="0"/>
              </a:rPr>
              <a:t>– Производит побитовую копию объекта.</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static </a:t>
            </a:r>
            <a:r>
              <a:rPr lang="en-US" sz="1400" dirty="0" err="1">
                <a:solidFill>
                  <a:schemeClr val="bg1"/>
                </a:solidFill>
                <a:latin typeface="Consolas" pitchFamily="49" charset="0"/>
                <a:cs typeface="Times New Roman" pitchFamily="18" charset="0"/>
              </a:rPr>
              <a:t>bool</a:t>
            </a:r>
            <a:r>
              <a:rPr lang="en-US" sz="1400" dirty="0">
                <a:solidFill>
                  <a:schemeClr val="bg1"/>
                </a:solidFill>
                <a:latin typeface="Consolas" pitchFamily="49" charset="0"/>
                <a:cs typeface="Times New Roman" pitchFamily="18" charset="0"/>
              </a:rPr>
              <a:t> </a:t>
            </a:r>
            <a:r>
              <a:rPr lang="en-US" sz="1400" dirty="0" err="1">
                <a:solidFill>
                  <a:schemeClr val="bg1"/>
                </a:solidFill>
                <a:latin typeface="Consolas" pitchFamily="49" charset="0"/>
                <a:cs typeface="Times New Roman" pitchFamily="18" charset="0"/>
              </a:rPr>
              <a:t>ReferenceEquals</a:t>
            </a:r>
            <a:r>
              <a:rPr lang="en-US" sz="1400" dirty="0">
                <a:solidFill>
                  <a:schemeClr val="bg1"/>
                </a:solidFill>
                <a:latin typeface="Consolas" pitchFamily="49" charset="0"/>
                <a:cs typeface="Times New Roman" pitchFamily="18" charset="0"/>
              </a:rPr>
              <a:t>(object a, object b)</a:t>
            </a:r>
            <a:r>
              <a:rPr lang="ru-RU" sz="1400" dirty="0">
                <a:solidFill>
                  <a:schemeClr val="bg1"/>
                </a:solidFill>
                <a:latin typeface="Consolas" pitchFamily="49" charset="0"/>
                <a:cs typeface="Times New Roman" pitchFamily="18" charset="0"/>
              </a:rPr>
              <a:t> </a:t>
            </a:r>
            <a:r>
              <a:rPr lang="ru-RU" sz="1400" dirty="0">
                <a:solidFill>
                  <a:schemeClr val="bg1"/>
                </a:solidFill>
                <a:cs typeface="Times New Roman" pitchFamily="18" charset="0"/>
              </a:rPr>
              <a:t>– Этот статический метод возвращает значение </a:t>
            </a:r>
            <a:r>
              <a:rPr lang="ru-RU" sz="1400" dirty="0">
                <a:solidFill>
                  <a:schemeClr val="bg1"/>
                </a:solidFill>
                <a:latin typeface="Consolas" pitchFamily="49" charset="0"/>
                <a:cs typeface="Times New Roman" pitchFamily="18" charset="0"/>
              </a:rPr>
              <a:t>true</a:t>
            </a:r>
            <a:r>
              <a:rPr lang="ru-RU" sz="1400" dirty="0">
                <a:solidFill>
                  <a:schemeClr val="bg1"/>
                </a:solidFill>
                <a:cs typeface="Times New Roman" pitchFamily="18" charset="0"/>
              </a:rPr>
              <a:t>, если параметр </a:t>
            </a:r>
            <a:r>
              <a:rPr lang="en-US" sz="1400" dirty="0">
                <a:solidFill>
                  <a:schemeClr val="bg1"/>
                </a:solidFill>
                <a:latin typeface="Consolas" pitchFamily="49" charset="0"/>
                <a:cs typeface="Times New Roman" pitchFamily="18" charset="0"/>
              </a:rPr>
              <a:t>a</a:t>
            </a:r>
            <a:r>
              <a:rPr lang="ru-RU" sz="1400" dirty="0">
                <a:solidFill>
                  <a:schemeClr val="bg1"/>
                </a:solidFill>
                <a:cs typeface="Times New Roman" pitchFamily="18" charset="0"/>
              </a:rPr>
              <a:t> соответствует тому же экземпляру, что и параметр </a:t>
            </a:r>
            <a:r>
              <a:rPr lang="en-US" sz="1400" dirty="0">
                <a:solidFill>
                  <a:schemeClr val="bg1"/>
                </a:solidFill>
                <a:latin typeface="Consolas" pitchFamily="49" charset="0"/>
                <a:cs typeface="Times New Roman" pitchFamily="18" charset="0"/>
              </a:rPr>
              <a:t>b</a:t>
            </a:r>
            <a:r>
              <a:rPr lang="ru-RU" sz="1400" dirty="0">
                <a:solidFill>
                  <a:schemeClr val="bg1"/>
                </a:solidFill>
                <a:cs typeface="Times New Roman" pitchFamily="18" charset="0"/>
              </a:rPr>
              <a:t>, или же оба они равны </a:t>
            </a:r>
            <a:r>
              <a:rPr lang="en-US" sz="1400" dirty="0">
                <a:solidFill>
                  <a:schemeClr val="bg1"/>
                </a:solidFill>
                <a:latin typeface="Consolas" pitchFamily="49" charset="0"/>
                <a:cs typeface="Times New Roman" pitchFamily="18" charset="0"/>
              </a:rPr>
              <a:t>null</a:t>
            </a:r>
            <a:r>
              <a:rPr lang="ru-RU" sz="1400" dirty="0">
                <a:solidFill>
                  <a:schemeClr val="bg1"/>
                </a:solidFill>
                <a:cs typeface="Times New Roman" pitchFamily="18" charset="0"/>
              </a:rPr>
              <a:t>; в противном случае метод возвращает </a:t>
            </a:r>
            <a:r>
              <a:rPr lang="ru-RU" sz="1400" dirty="0">
                <a:solidFill>
                  <a:schemeClr val="bg1"/>
                </a:solidFill>
                <a:latin typeface="Consolas" pitchFamily="49" charset="0"/>
                <a:cs typeface="Times New Roman" pitchFamily="18" charset="0"/>
              </a:rPr>
              <a:t>false</a:t>
            </a:r>
            <a:r>
              <a:rPr lang="ru-RU" sz="1400" dirty="0">
                <a:solidFill>
                  <a:schemeClr val="bg1"/>
                </a:solidFill>
                <a:cs typeface="Times New Roman" pitchFamily="18" charset="0"/>
              </a:rPr>
              <a:t>.</a:t>
            </a:r>
          </a:p>
          <a:p>
            <a:pPr algn="just" eaLnBrk="0" hangingPunct="0"/>
            <a:endParaRPr lang="ru-RU" sz="1400" dirty="0">
              <a:solidFill>
                <a:schemeClr val="bg1"/>
              </a:solidFill>
              <a:latin typeface="Consolas" pitchFamily="49" charset="0"/>
              <a:cs typeface="Times New Roman" pitchFamily="18" charset="0"/>
            </a:endParaRPr>
          </a:p>
          <a:p>
            <a:pPr algn="just" eaLnBrk="0" hangingPunct="0"/>
            <a:r>
              <a:rPr lang="en-US" sz="1400" dirty="0">
                <a:solidFill>
                  <a:schemeClr val="bg1"/>
                </a:solidFill>
                <a:latin typeface="Consolas" pitchFamily="49" charset="0"/>
                <a:cs typeface="Times New Roman" pitchFamily="18" charset="0"/>
              </a:rPr>
              <a:t>public virtual string </a:t>
            </a:r>
            <a:r>
              <a:rPr lang="en-US" sz="1400" dirty="0" err="1">
                <a:solidFill>
                  <a:schemeClr val="bg1"/>
                </a:solidFill>
                <a:latin typeface="Consolas" pitchFamily="49" charset="0"/>
                <a:cs typeface="Times New Roman" pitchFamily="18" charset="0"/>
              </a:rPr>
              <a:t>ToString</a:t>
            </a:r>
            <a:r>
              <a:rPr lang="ru-RU" sz="1400" dirty="0">
                <a:solidFill>
                  <a:schemeClr val="bg1"/>
                </a:solidFill>
                <a:latin typeface="Consolas" pitchFamily="49" charset="0"/>
                <a:cs typeface="Times New Roman" pitchFamily="18" charset="0"/>
              </a:rPr>
              <a:t>()</a:t>
            </a:r>
            <a:r>
              <a:rPr lang="be-BY" sz="1400" dirty="0">
                <a:solidFill>
                  <a:schemeClr val="bg1"/>
                </a:solidFill>
                <a:cs typeface="Times New Roman" pitchFamily="18" charset="0"/>
              </a:rPr>
              <a:t> </a:t>
            </a:r>
            <a:r>
              <a:rPr lang="ru-RU" sz="1400" dirty="0">
                <a:solidFill>
                  <a:schemeClr val="bg1"/>
                </a:solidFill>
                <a:cs typeface="Times New Roman" pitchFamily="18" charset="0"/>
              </a:rPr>
              <a:t>– Возвращает строковое представления объекта.</a:t>
            </a:r>
            <a:endParaRPr lang="ru-RU" sz="1400" dirty="0">
              <a:solidFill>
                <a:schemeClr val="bg1"/>
              </a:solidFill>
            </a:endParaRPr>
          </a:p>
        </p:txBody>
      </p:sp>
    </p:spTree>
    <p:extLst>
      <p:ext uri="{BB962C8B-B14F-4D97-AF65-F5344CB8AC3E}">
        <p14:creationId xmlns:p14="http://schemas.microsoft.com/office/powerpoint/2010/main" val="22211266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Класс </a:t>
            </a:r>
            <a:r>
              <a:rPr lang="en-US" sz="2400" b="1" dirty="0">
                <a:solidFill>
                  <a:schemeClr val="bg1"/>
                </a:solidFill>
                <a:cs typeface="Times New Roman" pitchFamily="18" charset="0"/>
              </a:rPr>
              <a:t>Object</a:t>
            </a:r>
            <a:endParaRPr lang="en-US" sz="2400" dirty="0">
              <a:solidFill>
                <a:schemeClr val="bg1"/>
              </a:solidFill>
              <a:cs typeface="Times New Roman" pitchFamily="18" charset="0"/>
            </a:endParaRPr>
          </a:p>
        </p:txBody>
      </p:sp>
      <p:sp>
        <p:nvSpPr>
          <p:cNvPr id="26628" name="Rectangle 4"/>
          <p:cNvSpPr>
            <a:spLocks noChangeArrowheads="1"/>
          </p:cNvSpPr>
          <p:nvPr/>
        </p:nvSpPr>
        <p:spPr bwMode="auto">
          <a:xfrm>
            <a:off x="228600" y="457200"/>
            <a:ext cx="8686800" cy="315436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override string ToString()</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Переопределяем виртуальный метод </a:t>
            </a:r>
            <a:r>
              <a:rPr lang="en-US" sz="1000" dirty="0" err="1">
                <a:solidFill>
                  <a:schemeClr val="bg1"/>
                </a:solidFill>
                <a:latin typeface="Courier New" pitchFamily="49" charset="0"/>
                <a:ea typeface="Calibri" pitchFamily="34" charset="0"/>
                <a:cs typeface="Courier New" pitchFamily="49" charset="0"/>
              </a:rPr>
              <a:t>ToString</a:t>
            </a:r>
            <a:r>
              <a:rPr lang="en-US"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string.Format("X={0}, Y={1}", x,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 25);</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 : {0}", point);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a:t>
            </a:r>
            <a:r>
              <a:rPr lang="be-BY" sz="1000" dirty="0">
                <a:solidFill>
                  <a:schemeClr val="bg1"/>
                </a:solidFill>
                <a:latin typeface="Courier New" pitchFamily="49" charset="0"/>
                <a:ea typeface="Calibri" pitchFamily="34" charset="0"/>
                <a:cs typeface="Courier New" pitchFamily="49" charset="0"/>
              </a:rPr>
              <a:t>"</a:t>
            </a:r>
            <a:r>
              <a:rPr lang="en-US" sz="1000" dirty="0">
                <a:solidFill>
                  <a:schemeClr val="bg1"/>
                </a:solidFill>
                <a:latin typeface="Courier New" pitchFamily="49" charset="0"/>
                <a:ea typeface="Calibri" pitchFamily="34" charset="0"/>
                <a:cs typeface="Courier New" pitchFamily="49" charset="0"/>
              </a:rPr>
              <a:t>Point : </a:t>
            </a:r>
            <a:r>
              <a:rPr lang="be-BY" sz="1000" dirty="0">
                <a:solidFill>
                  <a:schemeClr val="bg1"/>
                </a:solidFill>
                <a:latin typeface="Courier New" pitchFamily="49" charset="0"/>
                <a:ea typeface="Calibri" pitchFamily="34" charset="0"/>
                <a:cs typeface="Courier New" pitchFamily="49" charset="0"/>
              </a:rPr>
              <a:t>"X=</a:t>
            </a:r>
            <a:r>
              <a:rPr lang="en-US" sz="1000" dirty="0">
                <a:solidFill>
                  <a:schemeClr val="bg1"/>
                </a:solidFill>
                <a:latin typeface="Courier New" pitchFamily="49" charset="0"/>
                <a:ea typeface="Calibri" pitchFamily="34" charset="0"/>
                <a:cs typeface="Courier New" pitchFamily="49" charset="0"/>
              </a:rPr>
              <a:t>10</a:t>
            </a:r>
            <a:r>
              <a:rPr lang="be-BY" sz="1000" dirty="0">
                <a:solidFill>
                  <a:schemeClr val="bg1"/>
                </a:solidFill>
                <a:latin typeface="Courier New" pitchFamily="49" charset="0"/>
                <a:ea typeface="Calibri" pitchFamily="34" charset="0"/>
                <a:cs typeface="Courier New" pitchFamily="49" charset="0"/>
              </a:rPr>
              <a:t>, Y=</a:t>
            </a:r>
            <a:r>
              <a:rPr lang="en-US" sz="1000" dirty="0">
                <a:solidFill>
                  <a:schemeClr val="bg1"/>
                </a:solidFill>
                <a:latin typeface="Courier New" pitchFamily="49" charset="0"/>
                <a:ea typeface="Calibri" pitchFamily="34" charset="0"/>
                <a:cs typeface="Courier New" pitchFamily="49" charset="0"/>
              </a:rPr>
              <a:t>24</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26629" name="Rectangle 5"/>
          <p:cNvSpPr>
            <a:spLocks noChangeArrowheads="1"/>
          </p:cNvSpPr>
          <p:nvPr/>
        </p:nvSpPr>
        <p:spPr bwMode="auto">
          <a:xfrm>
            <a:off x="228600" y="3862388"/>
            <a:ext cx="8686800" cy="2386012"/>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 . . . . . .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Printer(params object[]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obj in vals)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Printer(10, 14.23, "Some string", new Point(100, 200), new Arc(1, 2, 3));</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en-US" sz="1000" dirty="0">
                <a:solidFill>
                  <a:schemeClr val="bg1"/>
                </a:solidFill>
                <a:latin typeface="Courier New" pitchFamily="49" charset="0"/>
                <a:cs typeface="Courier New" pitchFamily="49" charset="0"/>
              </a:rPr>
              <a:t>    //</a:t>
            </a:r>
            <a:r>
              <a:rPr lang="ru-RU" sz="1000" dirty="0">
                <a:solidFill>
                  <a:schemeClr val="bg1"/>
                </a:solidFill>
                <a:latin typeface="Courier New" pitchFamily="49" charset="0"/>
                <a:cs typeface="Courier New" pitchFamily="49" charset="0"/>
              </a:rPr>
              <a:t>Что выведет программа? Прокомментируйте вывод объекта </a:t>
            </a:r>
            <a:r>
              <a:rPr lang="en-US" sz="1000" dirty="0">
                <a:solidFill>
                  <a:schemeClr val="bg1"/>
                </a:solidFill>
                <a:latin typeface="Courier New" pitchFamily="49" charset="0"/>
                <a:cs typeface="Courier New" pitchFamily="49" charset="0"/>
              </a:rPr>
              <a:t>Arc.</a:t>
            </a:r>
            <a:endParaRPr lang="be-BY" dirty="0">
              <a:solidFill>
                <a:schemeClr val="bg1"/>
              </a:solidFill>
              <a:latin typeface="Arial" pitchFamily="34" charset="0"/>
            </a:endParaRPr>
          </a:p>
        </p:txBody>
      </p:sp>
    </p:spTree>
    <p:extLst>
      <p:ext uri="{BB962C8B-B14F-4D97-AF65-F5344CB8AC3E}">
        <p14:creationId xmlns:p14="http://schemas.microsoft.com/office/powerpoint/2010/main" val="15947851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dirty="0">
              <a:solidFill>
                <a:schemeClr val="bg1"/>
              </a:solidFill>
              <a:cs typeface="Times New Roman" pitchFamily="18" charset="0"/>
            </a:endParaRPr>
          </a:p>
        </p:txBody>
      </p:sp>
      <p:sp>
        <p:nvSpPr>
          <p:cNvPr id="15363" name="TextBox 7"/>
          <p:cNvSpPr txBox="1">
            <a:spLocks noChangeArrowheads="1"/>
          </p:cNvSpPr>
          <p:nvPr/>
        </p:nvSpPr>
        <p:spPr bwMode="auto">
          <a:xfrm>
            <a:off x="152400" y="45720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Интерфейс – пользовательский тип, определяющий минимальную функциональность класса, унаследованного от него. Основная задача интерфейса – производить связь между классами</a:t>
            </a:r>
            <a:r>
              <a:rPr lang="ru-RU" sz="1600" dirty="0" smtClean="0">
                <a:solidFill>
                  <a:schemeClr val="bg1"/>
                </a:solidFill>
              </a:rPr>
              <a:t>. Другое название – контракт.</a:t>
            </a:r>
            <a:endParaRPr lang="ru-RU" sz="1600" dirty="0">
              <a:solidFill>
                <a:schemeClr val="bg1"/>
              </a:solidFill>
            </a:endParaRPr>
          </a:p>
        </p:txBody>
      </p:sp>
      <p:sp>
        <p:nvSpPr>
          <p:cNvPr id="15364" name="Rectangle 1"/>
          <p:cNvSpPr>
            <a:spLocks noChangeArrowheads="1"/>
          </p:cNvSpPr>
          <p:nvPr/>
        </p:nvSpPr>
        <p:spPr bwMode="auto">
          <a:xfrm>
            <a:off x="1905000" y="1295400"/>
            <a:ext cx="4953000" cy="18161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400" dirty="0">
                <a:solidFill>
                  <a:schemeClr val="bg1"/>
                </a:solidFill>
                <a:latin typeface="Consolas" pitchFamily="49" charset="0"/>
                <a:ea typeface="Times New Roman" pitchFamily="18" charset="0"/>
                <a:cs typeface="Consolas" pitchFamily="49" charset="0"/>
              </a:rPr>
              <a:t>interface &lt;</a:t>
            </a:r>
            <a:r>
              <a:rPr lang="ru-RU" sz="1400" dirty="0">
                <a:solidFill>
                  <a:schemeClr val="bg1"/>
                </a:solidFill>
                <a:latin typeface="Consolas" pitchFamily="49" charset="0"/>
                <a:ea typeface="Times New Roman" pitchFamily="18" charset="0"/>
                <a:cs typeface="Consolas" pitchFamily="49" charset="0"/>
              </a:rPr>
              <a:t>Имя интерфейса</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    </a:t>
            </a:r>
            <a:r>
              <a:rPr lang="en-US" sz="1400" dirty="0">
                <a:solidFill>
                  <a:schemeClr val="bg1"/>
                </a:solidFill>
                <a:latin typeface="Consolas" pitchFamily="49" charset="0"/>
                <a:ea typeface="Times New Roman" pitchFamily="18" charset="0"/>
                <a:cs typeface="Consolas" pitchFamily="49" charset="0"/>
              </a:rPr>
              <a:t>&lt;</a:t>
            </a:r>
            <a:r>
              <a:rPr lang="ru-RU" sz="1400" dirty="0">
                <a:solidFill>
                  <a:schemeClr val="bg1"/>
                </a:solidFill>
                <a:latin typeface="Consolas" pitchFamily="49" charset="0"/>
                <a:ea typeface="Times New Roman" pitchFamily="18" charset="0"/>
                <a:cs typeface="Consolas" pitchFamily="49" charset="0"/>
              </a:rPr>
              <a:t>Функционал интерфейса</a:t>
            </a:r>
            <a:r>
              <a:rPr lang="en-US" sz="1400" dirty="0">
                <a:solidFill>
                  <a:schemeClr val="bg1"/>
                </a:solidFill>
                <a:latin typeface="Consolas" pitchFamily="49" charset="0"/>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Методы</a:t>
            </a:r>
            <a:r>
              <a:rPr lang="en-US" sz="1400" dirty="0">
                <a:solidFill>
                  <a:schemeClr val="bg1"/>
                </a:solidFill>
                <a:ea typeface="Times New Roman" pitchFamily="18" charset="0"/>
                <a:cs typeface="Consolas" pitchFamily="49" charset="0"/>
              </a:rPr>
              <a:t>&gt;</a:t>
            </a:r>
            <a:endParaRPr lang="ru-RU" sz="1400" dirty="0">
              <a:solidFill>
                <a:schemeClr val="bg1"/>
              </a:solidFill>
              <a:ea typeface="Times New Roman" pitchFamily="18" charset="0"/>
              <a:cs typeface="Consolas" pitchFamily="49" charset="0"/>
            </a:endParaRPr>
          </a:p>
          <a:p>
            <a:pPr algn="just" eaLnBrk="0" hangingPunct="0"/>
            <a:r>
              <a:rPr lang="en-US" sz="1400" dirty="0">
                <a:solidFill>
                  <a:schemeClr val="bg1"/>
                </a:solidFill>
                <a:latin typeface="Consolas" pitchFamily="49" charset="0"/>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Свойства</a:t>
            </a:r>
            <a:r>
              <a:rPr lang="en-US" sz="1400" dirty="0">
                <a:solidFill>
                  <a:schemeClr val="bg1"/>
                </a:solidFill>
                <a:ea typeface="Times New Roman" pitchFamily="18" charset="0"/>
                <a:cs typeface="Consolas" pitchFamily="49" charset="0"/>
              </a:rPr>
              <a:t>&gt;</a:t>
            </a:r>
          </a:p>
          <a:p>
            <a:pPr algn="just" eaLnBrk="0" hangingPunct="0"/>
            <a:r>
              <a:rPr lang="ru-RU" sz="1400" dirty="0">
                <a:solidFill>
                  <a:schemeClr val="bg1"/>
                </a:solidFill>
                <a:ea typeface="Times New Roman" pitchFamily="18" charset="0"/>
                <a:cs typeface="Consolas" pitchFamily="49" charset="0"/>
              </a:rPr>
              <a:t> </a:t>
            </a:r>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Индексаторы</a:t>
            </a:r>
            <a:r>
              <a:rPr lang="en-US" sz="1400" dirty="0">
                <a:solidFill>
                  <a:schemeClr val="bg1"/>
                </a:solidFill>
                <a:ea typeface="Times New Roman" pitchFamily="18" charset="0"/>
                <a:cs typeface="Consolas" pitchFamily="49" charset="0"/>
              </a:rPr>
              <a:t>&gt;</a:t>
            </a:r>
          </a:p>
          <a:p>
            <a:pPr algn="just" eaLnBrk="0" hangingPunct="0"/>
            <a:r>
              <a:rPr lang="en-US" sz="1400" dirty="0">
                <a:solidFill>
                  <a:schemeClr val="bg1"/>
                </a:solidFill>
                <a:ea typeface="Times New Roman" pitchFamily="18" charset="0"/>
                <a:cs typeface="Consolas" pitchFamily="49" charset="0"/>
              </a:rPr>
              <a:t>	&lt;</a:t>
            </a:r>
            <a:r>
              <a:rPr lang="ru-RU" sz="1400" dirty="0">
                <a:solidFill>
                  <a:schemeClr val="bg1"/>
                </a:solidFill>
                <a:ea typeface="Times New Roman" pitchFamily="18" charset="0"/>
                <a:cs typeface="Consolas" pitchFamily="49" charset="0"/>
              </a:rPr>
              <a:t>События</a:t>
            </a:r>
            <a:r>
              <a:rPr lang="en-US" sz="1400" dirty="0">
                <a:solidFill>
                  <a:schemeClr val="bg1"/>
                </a:solidFill>
                <a:latin typeface="Consolas" pitchFamily="49" charset="0"/>
                <a:ea typeface="Times New Roman" pitchFamily="18" charset="0"/>
                <a:cs typeface="Consolas" pitchFamily="49" charset="0"/>
              </a:rPr>
              <a:t>&gt;</a:t>
            </a:r>
            <a:endParaRPr lang="be-BY" sz="1400" dirty="0">
              <a:solidFill>
                <a:schemeClr val="bg1"/>
              </a:solidFill>
              <a:ea typeface="Times New Roman" pitchFamily="18" charset="0"/>
              <a:cs typeface="Consolas" pitchFamily="49" charset="0"/>
            </a:endParaRPr>
          </a:p>
          <a:p>
            <a:pPr algn="just" eaLnBrk="0" hangingPunct="0"/>
            <a:r>
              <a:rPr lang="ru-RU" sz="1400" dirty="0">
                <a:solidFill>
                  <a:schemeClr val="bg1"/>
                </a:solidFill>
                <a:latin typeface="Consolas" pitchFamily="49" charset="0"/>
                <a:ea typeface="Times New Roman" pitchFamily="18" charset="0"/>
                <a:cs typeface="Consolas" pitchFamily="49" charset="0"/>
              </a:rPr>
              <a:t>}</a:t>
            </a:r>
            <a:endParaRPr lang="ru-RU" sz="1400" dirty="0">
              <a:solidFill>
                <a:schemeClr val="bg1"/>
              </a:solidFill>
              <a:ea typeface="Times New Roman" pitchFamily="18" charset="0"/>
              <a:cs typeface="Consolas" pitchFamily="49" charset="0"/>
            </a:endParaRPr>
          </a:p>
        </p:txBody>
      </p:sp>
      <p:sp>
        <p:nvSpPr>
          <p:cNvPr id="15365" name="TextBox 7"/>
          <p:cNvSpPr txBox="1">
            <a:spLocks noChangeArrowheads="1"/>
          </p:cNvSpPr>
          <p:nvPr/>
        </p:nvSpPr>
        <p:spPr bwMode="auto">
          <a:xfrm>
            <a:off x="152400" y="3200400"/>
            <a:ext cx="88392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Функционал интерфейса – это минимальный набор, который должен реализовать производный от интерфейса класс. Интерфейс очень похож на абстрактный класс с чисто виртуальными функциями(свойствами и др.), однако несколько отличается от него.</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Производный класс может наследовать(реализовывать) любое количество интерфейсов.</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Все поля интерфейса имеют модификатор </a:t>
            </a:r>
            <a:r>
              <a:rPr lang="en-US" sz="1600" dirty="0">
                <a:solidFill>
                  <a:schemeClr val="bg1"/>
                </a:solidFill>
              </a:rPr>
              <a:t>public, </a:t>
            </a:r>
            <a:r>
              <a:rPr lang="ru-RU" sz="1600" dirty="0">
                <a:solidFill>
                  <a:schemeClr val="bg1"/>
                </a:solidFill>
              </a:rPr>
              <a:t>а также являются виртуальными! </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не может содержать никаких переменных, как, впрочем, и других данных.</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Класс, унаследованный от интерфейса должен реализовать все его методы( свойства и т.д.)</a:t>
            </a:r>
          </a:p>
          <a:p>
            <a:pPr eaLnBrk="1" hangingPunct="1">
              <a:buFont typeface="Arial" charset="0"/>
              <a:buChar char="•"/>
            </a:pPr>
            <a:endParaRPr lang="ru-RU" sz="1600" dirty="0">
              <a:solidFill>
                <a:schemeClr val="bg1"/>
              </a:solidFill>
            </a:endParaRPr>
          </a:p>
          <a:p>
            <a:pPr eaLnBrk="1" hangingPunct="1">
              <a:buFont typeface="Arial" charset="0"/>
              <a:buChar char="•"/>
            </a:pPr>
            <a:r>
              <a:rPr lang="ru-RU" sz="1600" dirty="0">
                <a:solidFill>
                  <a:schemeClr val="bg1"/>
                </a:solidFill>
              </a:rPr>
              <a:t>Интерфейс может быть реализован структурой.</a:t>
            </a:r>
          </a:p>
        </p:txBody>
      </p:sp>
    </p:spTree>
    <p:extLst>
      <p:ext uri="{BB962C8B-B14F-4D97-AF65-F5344CB8AC3E}">
        <p14:creationId xmlns:p14="http://schemas.microsoft.com/office/powerpoint/2010/main" val="42583269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386"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 – Пример.</a:t>
            </a:r>
            <a:endParaRPr lang="en-US" sz="2400" dirty="0">
              <a:solidFill>
                <a:schemeClr val="bg1"/>
              </a:solidFill>
              <a:cs typeface="Times New Roman" pitchFamily="18" charset="0"/>
            </a:endParaRPr>
          </a:p>
        </p:txBody>
      </p:sp>
      <p:sp>
        <p:nvSpPr>
          <p:cNvPr id="53249" name="Rectangle 1"/>
          <p:cNvSpPr>
            <a:spLocks noChangeArrowheads="1"/>
          </p:cNvSpPr>
          <p:nvPr/>
        </p:nvSpPr>
        <p:spPr bwMode="auto">
          <a:xfrm>
            <a:off x="152400" y="394990"/>
            <a:ext cx="8839200" cy="646330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en-US" sz="900" dirty="0">
                <a:solidFill>
                  <a:schemeClr val="bg1"/>
                </a:solidFill>
                <a:ea typeface="Calibri" pitchFamily="34" charset="0"/>
                <a:cs typeface="Courier New" pitchFamily="49" charset="0"/>
              </a:rPr>
              <a:t>interface </a:t>
            </a:r>
            <a:r>
              <a:rPr lang="en-US" sz="900" dirty="0" err="1">
                <a:solidFill>
                  <a:schemeClr val="bg1"/>
                </a:solidFill>
                <a:ea typeface="Calibri" pitchFamily="34" charset="0"/>
                <a:cs typeface="Courier New" pitchFamily="49" charset="0"/>
              </a:rPr>
              <a:t>IPrintable</a:t>
            </a: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void Print();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 : </a:t>
            </a:r>
            <a:r>
              <a:rPr lang="en-US" sz="900" dirty="0" err="1">
                <a:solidFill>
                  <a:schemeClr val="bg1"/>
                </a:solidFill>
                <a:ea typeface="Calibri" pitchFamily="34" charset="0"/>
                <a:cs typeface="Courier New" pitchFamily="49" charset="0"/>
              </a:rPr>
              <a:t>IPrintable</a:t>
            </a: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public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X { get; private set; }</a:t>
            </a:r>
          </a:p>
          <a:p>
            <a:pPr eaLnBrk="0" hangingPunct="0">
              <a:defRPr/>
            </a:pPr>
            <a:r>
              <a:rPr lang="en-US" sz="900" dirty="0">
                <a:solidFill>
                  <a:schemeClr val="bg1"/>
                </a:solidFill>
                <a:ea typeface="Calibri" pitchFamily="34" charset="0"/>
                <a:cs typeface="Courier New" pitchFamily="49" charset="0"/>
              </a:rPr>
              <a:t>    public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Y { get; private set; }</a:t>
            </a:r>
          </a:p>
          <a:p>
            <a:pPr eaLnBrk="0" hangingPunct="0">
              <a:defRPr/>
            </a:pPr>
            <a:r>
              <a:rPr lang="en-US" sz="900" dirty="0">
                <a:solidFill>
                  <a:schemeClr val="bg1"/>
                </a:solidFill>
                <a:ea typeface="Calibri" pitchFamily="34" charset="0"/>
                <a:cs typeface="Courier New" pitchFamily="49" charset="0"/>
              </a:rPr>
              <a:t>    public Point(</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x,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y) { X = x; Y = y;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virtual void Print() // </a:t>
            </a:r>
            <a:r>
              <a:rPr lang="be-BY" sz="900" dirty="0">
                <a:solidFill>
                  <a:schemeClr val="bg1"/>
                </a:solidFill>
                <a:ea typeface="Calibri" pitchFamily="34" charset="0"/>
                <a:cs typeface="Courier New" pitchFamily="49" charset="0"/>
              </a:rPr>
              <a:t>Обязательная реализация функции!</a:t>
            </a:r>
          </a:p>
          <a:p>
            <a:pPr eaLnBrk="0" hangingPunct="0">
              <a:defRPr/>
            </a:pPr>
            <a:r>
              <a:rPr lang="be-BY" sz="900" dirty="0">
                <a:solidFill>
                  <a:schemeClr val="bg1"/>
                </a:solidFill>
                <a:ea typeface="Calibri" pitchFamily="34" charset="0"/>
                <a:cs typeface="Courier New" pitchFamily="49" charset="0"/>
              </a:rPr>
              <a:t>    {</a:t>
            </a:r>
          </a:p>
          <a:p>
            <a:pPr eaLnBrk="0" hangingPunct="0">
              <a:defRPr/>
            </a:pPr>
            <a:r>
              <a:rPr lang="be-BY"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Console.WriteLine</a:t>
            </a:r>
            <a:r>
              <a:rPr lang="en-US" sz="900" dirty="0">
                <a:solidFill>
                  <a:schemeClr val="bg1"/>
                </a:solidFill>
                <a:ea typeface="Calibri" pitchFamily="34" charset="0"/>
                <a:cs typeface="Courier New" pitchFamily="49" charset="0"/>
              </a:rPr>
              <a:t>("I'm Point at X={0};Y={1}",X,Y);</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Arc : Point</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private double _radius;</a:t>
            </a:r>
          </a:p>
          <a:p>
            <a:pPr eaLnBrk="0" hangingPunct="0">
              <a:defRPr/>
            </a:pPr>
            <a:r>
              <a:rPr lang="en-US" sz="900" dirty="0">
                <a:solidFill>
                  <a:schemeClr val="bg1"/>
                </a:solidFill>
                <a:ea typeface="Calibri" pitchFamily="34" charset="0"/>
                <a:cs typeface="Courier New" pitchFamily="49" charset="0"/>
              </a:rPr>
              <a:t>    public Arc(</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x,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y, double radius) : base(x, y) { _radius = radius; }</a:t>
            </a:r>
          </a:p>
          <a:p>
            <a:pPr eaLnBrk="0" hangingPunct="0">
              <a:defRPr/>
            </a:pPr>
            <a:r>
              <a:rPr lang="en-US" sz="900" dirty="0">
                <a:solidFill>
                  <a:schemeClr val="bg1"/>
                </a:solidFill>
                <a:ea typeface="Calibri" pitchFamily="34" charset="0"/>
                <a:cs typeface="Courier New" pitchFamily="49" charset="0"/>
              </a:rPr>
              <a:t>    public override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Console.WriteLine</a:t>
            </a:r>
            <a:r>
              <a:rPr lang="en-US" sz="900" dirty="0">
                <a:solidFill>
                  <a:schemeClr val="bg1"/>
                </a:solidFill>
                <a:ea typeface="Calibri" pitchFamily="34" charset="0"/>
                <a:cs typeface="Courier New" pitchFamily="49" charset="0"/>
              </a:rPr>
              <a:t>("I'm Arc with Radius {0} at point {1}; {2}", _radius, </a:t>
            </a:r>
            <a:r>
              <a:rPr lang="en-US" sz="900" dirty="0" err="1">
                <a:solidFill>
                  <a:schemeClr val="bg1"/>
                </a:solidFill>
                <a:ea typeface="Calibri" pitchFamily="34" charset="0"/>
                <a:cs typeface="Courier New" pitchFamily="49" charset="0"/>
              </a:rPr>
              <a:t>base.X</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base.Y</a:t>
            </a: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Point3D : </a:t>
            </a:r>
            <a:r>
              <a:rPr lang="en-US" sz="900" dirty="0" err="1">
                <a:solidFill>
                  <a:schemeClr val="bg1"/>
                </a:solidFill>
                <a:ea typeface="Calibri" pitchFamily="34" charset="0"/>
                <a:cs typeface="Courier New" pitchFamily="49" charset="0"/>
              </a:rPr>
              <a:t>IPrintable</a:t>
            </a: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_x, _y, _z;</a:t>
            </a:r>
          </a:p>
          <a:p>
            <a:pPr eaLnBrk="0" hangingPunct="0">
              <a:defRPr/>
            </a:pPr>
            <a:r>
              <a:rPr lang="en-US" sz="900" dirty="0">
                <a:solidFill>
                  <a:schemeClr val="bg1"/>
                </a:solidFill>
                <a:ea typeface="Calibri" pitchFamily="34" charset="0"/>
                <a:cs typeface="Courier New" pitchFamily="49" charset="0"/>
              </a:rPr>
              <a:t>    public Point3D(</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x,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y, </a:t>
            </a:r>
            <a:r>
              <a:rPr lang="en-US" sz="900" dirty="0" err="1">
                <a:solidFill>
                  <a:schemeClr val="bg1"/>
                </a:solidFill>
                <a:ea typeface="Calibri" pitchFamily="34" charset="0"/>
                <a:cs typeface="Courier New" pitchFamily="49" charset="0"/>
              </a:rPr>
              <a:t>int</a:t>
            </a:r>
            <a:r>
              <a:rPr lang="en-US" sz="900" dirty="0">
                <a:solidFill>
                  <a:schemeClr val="bg1"/>
                </a:solidFill>
                <a:ea typeface="Calibri" pitchFamily="34" charset="0"/>
                <a:cs typeface="Courier New" pitchFamily="49" charset="0"/>
              </a:rPr>
              <a:t> z) { _x = x; _y = y; _z = z; }</a:t>
            </a:r>
          </a:p>
          <a:p>
            <a:pPr eaLnBrk="0" hangingPunct="0">
              <a:defRPr/>
            </a:pPr>
            <a:endParaRPr lang="en-US" sz="900" dirty="0">
              <a:solidFill>
                <a:schemeClr val="bg1"/>
              </a:solidFill>
              <a:ea typeface="Calibri" pitchFamily="34" charset="0"/>
              <a:cs typeface="Courier New" pitchFamily="49" charset="0"/>
            </a:endParaRPr>
          </a:p>
          <a:p>
            <a:pPr eaLnBrk="0" hangingPunct="0">
              <a:defRPr/>
            </a:pPr>
            <a:r>
              <a:rPr lang="en-US" sz="900" dirty="0">
                <a:solidFill>
                  <a:schemeClr val="bg1"/>
                </a:solidFill>
                <a:ea typeface="Calibri" pitchFamily="34" charset="0"/>
                <a:cs typeface="Courier New" pitchFamily="49" charset="0"/>
              </a:rPr>
              <a:t>    public void Print()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Console.WriteLine</a:t>
            </a:r>
            <a:r>
              <a:rPr lang="en-US" sz="900" dirty="0">
                <a:solidFill>
                  <a:schemeClr val="bg1"/>
                </a:solidFill>
                <a:ea typeface="Calibri" pitchFamily="34" charset="0"/>
                <a:cs typeface="Courier New" pitchFamily="49" charset="0"/>
              </a:rPr>
              <a:t>("I'm Point 3D at X={0};Y={1};Z={2}", _x, _y, _z);</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class Program</a:t>
            </a:r>
          </a:p>
          <a:p>
            <a:pPr eaLnBrk="0" hangingPunct="0">
              <a:defRPr/>
            </a:pP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static void Printer(</a:t>
            </a:r>
            <a:r>
              <a:rPr lang="en-US" sz="900" dirty="0" err="1">
                <a:solidFill>
                  <a:schemeClr val="bg1"/>
                </a:solidFill>
                <a:ea typeface="Calibri" pitchFamily="34" charset="0"/>
                <a:cs typeface="Courier New" pitchFamily="49" charset="0"/>
              </a:rPr>
              <a:t>params</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IPrintable</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vals</a:t>
            </a: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foreach</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IPrintable</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obj</a:t>
            </a:r>
            <a:r>
              <a:rPr lang="en-US" sz="900" dirty="0">
                <a:solidFill>
                  <a:schemeClr val="bg1"/>
                </a:solidFill>
                <a:ea typeface="Calibri" pitchFamily="34" charset="0"/>
                <a:cs typeface="Courier New" pitchFamily="49" charset="0"/>
              </a:rPr>
              <a:t> in </a:t>
            </a:r>
            <a:r>
              <a:rPr lang="en-US" sz="900" dirty="0" err="1">
                <a:solidFill>
                  <a:schemeClr val="bg1"/>
                </a:solidFill>
                <a:ea typeface="Calibri" pitchFamily="34" charset="0"/>
                <a:cs typeface="Courier New" pitchFamily="49" charset="0"/>
              </a:rPr>
              <a:t>vals</a:t>
            </a:r>
            <a:r>
              <a:rPr lang="en-US" sz="900" dirty="0">
                <a:solidFill>
                  <a:schemeClr val="bg1"/>
                </a:solidFill>
                <a:ea typeface="Calibri" pitchFamily="34" charset="0"/>
                <a:cs typeface="Courier New" pitchFamily="49" charset="0"/>
              </a:rPr>
              <a:t>) </a:t>
            </a:r>
            <a:r>
              <a:rPr lang="en-US" sz="900" dirty="0" err="1">
                <a:solidFill>
                  <a:schemeClr val="bg1"/>
                </a:solidFill>
                <a:ea typeface="Calibri" pitchFamily="34" charset="0"/>
                <a:cs typeface="Courier New" pitchFamily="49" charset="0"/>
              </a:rPr>
              <a:t>obj.Print</a:t>
            </a: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static void Main(string[] </a:t>
            </a:r>
            <a:r>
              <a:rPr lang="en-US" sz="900" dirty="0" err="1">
                <a:solidFill>
                  <a:schemeClr val="bg1"/>
                </a:solidFill>
                <a:ea typeface="Calibri" pitchFamily="34" charset="0"/>
                <a:cs typeface="Courier New" pitchFamily="49" charset="0"/>
              </a:rPr>
              <a:t>args</a:t>
            </a:r>
            <a:r>
              <a:rPr lang="en-US" sz="900" dirty="0">
                <a:solidFill>
                  <a:schemeClr val="bg1"/>
                </a:solidFill>
                <a:ea typeface="Calibri" pitchFamily="34" charset="0"/>
                <a:cs typeface="Courier New" pitchFamily="49" charset="0"/>
              </a:rPr>
              <a:t>)</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a:solidFill>
                  <a:schemeClr val="bg1"/>
                </a:solidFill>
                <a:ea typeface="Calibri" pitchFamily="34" charset="0"/>
                <a:cs typeface="Courier New" pitchFamily="49" charset="0"/>
              </a:rPr>
              <a:t>        Printer(new Point(1,2),new Arc(10,20,30),new Point3D(100,200,300));</a:t>
            </a:r>
          </a:p>
          <a:p>
            <a:pPr eaLnBrk="0" hangingPunct="0">
              <a:defRPr/>
            </a:pPr>
            <a:r>
              <a:rPr lang="en-US" sz="900" dirty="0">
                <a:solidFill>
                  <a:schemeClr val="bg1"/>
                </a:solidFill>
                <a:ea typeface="Calibri" pitchFamily="34" charset="0"/>
                <a:cs typeface="Courier New" pitchFamily="49" charset="0"/>
              </a:rPr>
              <a:t>    }</a:t>
            </a:r>
          </a:p>
          <a:p>
            <a:pPr eaLnBrk="0" hangingPunct="0">
              <a:defRPr/>
            </a:pPr>
            <a:r>
              <a:rPr lang="en-US" sz="900" dirty="0" smtClean="0">
                <a:solidFill>
                  <a:schemeClr val="bg1"/>
                </a:solidFill>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0516119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381000" y="-4763"/>
            <a:ext cx="8305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err="1">
                <a:solidFill>
                  <a:schemeClr val="bg1"/>
                </a:solidFill>
                <a:cs typeface="Times New Roman" pitchFamily="18" charset="0"/>
              </a:rPr>
              <a:t>IComparable</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для сортировки в массивах и т.д</a:t>
            </a:r>
            <a:r>
              <a:rPr lang="ru-RU" sz="1200" dirty="0" smtClean="0">
                <a:solidFill>
                  <a:schemeClr val="bg1"/>
                </a:solidFill>
                <a:cs typeface="Times New Roman" pitchFamily="18" charset="0"/>
              </a:rPr>
              <a:t>. Реализуется в том типе который необходимо будет упорядочивать.</a:t>
            </a:r>
            <a:endParaRPr lang="en-US" sz="1200" dirty="0">
              <a:solidFill>
                <a:schemeClr val="bg1"/>
              </a:solidFill>
              <a:cs typeface="Times New Roman" pitchFamily="18" charset="0"/>
            </a:endParaRPr>
          </a:p>
        </p:txBody>
      </p:sp>
      <p:sp>
        <p:nvSpPr>
          <p:cNvPr id="17411" name="Rectangle 1"/>
          <p:cNvSpPr>
            <a:spLocks noChangeArrowheads="1"/>
          </p:cNvSpPr>
          <p:nvPr/>
        </p:nvSpPr>
        <p:spPr bwMode="auto">
          <a:xfrm>
            <a:off x="1475656" y="663645"/>
            <a:ext cx="4925144" cy="70788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eaLnBrk="0" hangingPunct="0"/>
            <a:r>
              <a:rPr lang="be-BY" sz="1000" dirty="0" smtClean="0">
                <a:solidFill>
                  <a:schemeClr val="bg1"/>
                </a:solidFill>
                <a:latin typeface="Courier New" pitchFamily="49" charset="0"/>
                <a:ea typeface="Calibri" pitchFamily="34" charset="0"/>
                <a:cs typeface="Courier New" pitchFamily="49" charset="0"/>
              </a:rPr>
              <a:t>interface 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&lt;T&gt; // </a:t>
            </a:r>
            <a:r>
              <a:rPr lang="en-US" sz="900" dirty="0" err="1" smtClean="0">
                <a:solidFill>
                  <a:schemeClr val="bg1"/>
                </a:solidFill>
                <a:latin typeface="Courier New" pitchFamily="49" charset="0"/>
                <a:ea typeface="Calibri" pitchFamily="34" charset="0"/>
                <a:cs typeface="Courier New" pitchFamily="49" charset="0"/>
              </a:rPr>
              <a:t>System.Collections.Generic</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int CompareTo(</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other</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a:t>
            </a:r>
            <a:endParaRPr lang="be-BY" dirty="0">
              <a:solidFill>
                <a:schemeClr val="bg1"/>
              </a:solidFill>
              <a:ea typeface="Calibri" pitchFamily="34" charset="0"/>
              <a:cs typeface="Courier New" pitchFamily="49" charset="0"/>
            </a:endParaRPr>
          </a:p>
        </p:txBody>
      </p:sp>
      <p:sp>
        <p:nvSpPr>
          <p:cNvPr id="17412" name="TextBox 7"/>
          <p:cNvSpPr txBox="1">
            <a:spLocks noChangeArrowheads="1"/>
          </p:cNvSpPr>
          <p:nvPr/>
        </p:nvSpPr>
        <p:spPr bwMode="auto">
          <a:xfrm>
            <a:off x="228600" y="1404640"/>
            <a:ext cx="8839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Метод </a:t>
            </a:r>
            <a:r>
              <a:rPr lang="en-US" sz="1600" dirty="0" err="1">
                <a:solidFill>
                  <a:schemeClr val="bg1"/>
                </a:solidFill>
              </a:rPr>
              <a:t>CompareTo</a:t>
            </a:r>
            <a:r>
              <a:rPr lang="en-US" sz="1600" dirty="0">
                <a:solidFill>
                  <a:schemeClr val="bg1"/>
                </a:solidFill>
              </a:rPr>
              <a:t>()</a:t>
            </a:r>
            <a:r>
              <a:rPr lang="ru-RU" sz="1600" dirty="0">
                <a:solidFill>
                  <a:schemeClr val="bg1"/>
                </a:solidFill>
              </a:rPr>
              <a:t> должен возвращать -1, если текущий объект меньше принимаемого, 0 – если они равны, +1 – если текущий – </a:t>
            </a:r>
            <a:r>
              <a:rPr lang="ru-RU" sz="1600" dirty="0" smtClean="0">
                <a:solidFill>
                  <a:schemeClr val="bg1"/>
                </a:solidFill>
              </a:rPr>
              <a:t>больше </a:t>
            </a:r>
            <a:r>
              <a:rPr lang="ru-RU" sz="1600" dirty="0">
                <a:solidFill>
                  <a:schemeClr val="bg1"/>
                </a:solidFill>
              </a:rPr>
              <a:t>принимаемого.</a:t>
            </a:r>
          </a:p>
        </p:txBody>
      </p:sp>
      <p:sp>
        <p:nvSpPr>
          <p:cNvPr id="17413" name="Rectangle 2"/>
          <p:cNvSpPr>
            <a:spLocks noChangeArrowheads="1"/>
          </p:cNvSpPr>
          <p:nvPr/>
        </p:nvSpPr>
        <p:spPr bwMode="auto">
          <a:xfrm>
            <a:off x="304800" y="2057916"/>
            <a:ext cx="86868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using System.Collections</a:t>
            </a:r>
            <a:r>
              <a:rPr lang="en-US" sz="1000" dirty="0">
                <a:solidFill>
                  <a:schemeClr val="bg1"/>
                </a:solidFill>
                <a:latin typeface="Courier New" pitchFamily="49" charset="0"/>
                <a:ea typeface="Calibri" pitchFamily="34" charset="0"/>
                <a:cs typeface="Courier New" pitchFamily="49" charset="0"/>
              </a:rPr>
              <a:t>.Generic</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endParaRPr lang="en-US" sz="1000" dirty="0" smtClean="0">
              <a:solidFill>
                <a:schemeClr val="bg1"/>
              </a:solidFill>
              <a:latin typeface="Courier New" pitchFamily="49" charset="0"/>
              <a:ea typeface="Calibri" pitchFamily="34" charset="0"/>
              <a:cs typeface="Courier New" pitchFamily="49" charset="0"/>
            </a:endParaRPr>
          </a:p>
          <a:p>
            <a:pPr eaLnBrk="0" hangingPunct="0"/>
            <a:r>
              <a:rPr lang="be-BY" sz="1000" dirty="0" smtClean="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private int y;</a:t>
            </a:r>
            <a:endParaRPr lang="be-BY" sz="900" dirty="0">
              <a:solidFill>
                <a:schemeClr val="bg1"/>
              </a:solidFill>
              <a:ea typeface="Calibri" pitchFamily="34" charset="0"/>
              <a:cs typeface="Courier New" pitchFamily="49" charset="0"/>
            </a:endParaRPr>
          </a:p>
          <a:p>
            <a:pPr eaLnBrk="0" hangingPunct="0"/>
            <a:r>
              <a:rPr lang="ru-RU" sz="1000" dirty="0">
                <a:solidFill>
                  <a:schemeClr val="bg1"/>
                </a:solidFill>
                <a:latin typeface="Courier New" pitchFamily="49" charset="0"/>
                <a:ea typeface="Calibri" pitchFamily="34" charset="0"/>
                <a:cs typeface="Courier New" pitchFamily="49" charset="0"/>
              </a:rPr>
              <a:t>        . . . . . . . . . . . . . . . . . . . . . . . . . . . . . .</a:t>
            </a:r>
            <a:endParaRPr lang="be-BY" sz="1000" dirty="0">
              <a:solidFill>
                <a:schemeClr val="bg1"/>
              </a:solidFill>
              <a:latin typeface="Courier New" pitchFamily="49" charset="0"/>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public int </a:t>
            </a:r>
            <a:r>
              <a:rPr lang="be-BY" sz="1000" dirty="0" smtClean="0">
                <a:solidFill>
                  <a:schemeClr val="bg1"/>
                </a:solidFill>
                <a:latin typeface="Courier New" pitchFamily="49" charset="0"/>
                <a:ea typeface="Calibri" pitchFamily="34" charset="0"/>
                <a:cs typeface="Courier New" pitchFamily="49" charset="0"/>
              </a:rPr>
              <a:t>CompareTo(</a:t>
            </a:r>
            <a:r>
              <a:rPr lang="en-US" sz="1000" dirty="0" smtClean="0">
                <a:solidFill>
                  <a:schemeClr val="bg1"/>
                </a:solidFill>
                <a:latin typeface="Courier New" pitchFamily="49" charset="0"/>
                <a:ea typeface="Calibri" pitchFamily="34" charset="0"/>
                <a:cs typeface="Courier New" pitchFamily="49" charset="0"/>
              </a:rPr>
              <a:t>Point p</a:t>
            </a:r>
            <a:r>
              <a:rPr lang="be-BY" sz="1000" dirty="0" smtClean="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//Реализация интерфейса</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x - p.x;</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Array.Sort(array);		//Сортировка массива точек</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59423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381000" y="-97205"/>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 </a:t>
            </a:r>
            <a:r>
              <a:rPr lang="en-US" sz="2400" b="1" dirty="0" err="1">
                <a:solidFill>
                  <a:schemeClr val="bg1"/>
                </a:solidFill>
                <a:cs typeface="Times New Roman" pitchFamily="18" charset="0"/>
              </a:rPr>
              <a:t>IComparer</a:t>
            </a:r>
            <a:r>
              <a:rPr lang="ru-RU" sz="2400" b="1" dirty="0">
                <a:solidFill>
                  <a:schemeClr val="bg1"/>
                </a:solidFill>
                <a:cs typeface="Times New Roman" pitchFamily="18" charset="0"/>
              </a:rPr>
              <a:t>.</a:t>
            </a:r>
            <a:endParaRPr lang="en-US" sz="2400" b="1" dirty="0">
              <a:solidFill>
                <a:schemeClr val="bg1"/>
              </a:solidFill>
              <a:cs typeface="Times New Roman" pitchFamily="18" charset="0"/>
            </a:endParaRPr>
          </a:p>
          <a:p>
            <a:pPr algn="ctr">
              <a:tabLst>
                <a:tab pos="457200" algn="l"/>
              </a:tabLst>
            </a:pPr>
            <a:r>
              <a:rPr lang="ru-RU" sz="1200" dirty="0">
                <a:solidFill>
                  <a:schemeClr val="bg1"/>
                </a:solidFill>
                <a:cs typeface="Times New Roman" pitchFamily="18" charset="0"/>
              </a:rPr>
              <a:t>Используется </a:t>
            </a:r>
            <a:r>
              <a:rPr lang="ru-RU" sz="1200" dirty="0" smtClean="0">
                <a:solidFill>
                  <a:schemeClr val="bg1"/>
                </a:solidFill>
                <a:cs typeface="Times New Roman" pitchFamily="18" charset="0"/>
              </a:rPr>
              <a:t>для сортировки классов у которых уже есть реализация </a:t>
            </a:r>
            <a:r>
              <a:rPr lang="en-US" sz="1200" dirty="0" err="1" smtClean="0">
                <a:solidFill>
                  <a:schemeClr val="bg1"/>
                </a:solidFill>
                <a:cs typeface="Times New Roman" pitchFamily="18" charset="0"/>
              </a:rPr>
              <a:t>IComparable</a:t>
            </a:r>
            <a:r>
              <a:rPr lang="en-US" sz="1200" dirty="0" smtClean="0">
                <a:solidFill>
                  <a:schemeClr val="bg1"/>
                </a:solidFill>
                <a:cs typeface="Times New Roman" pitchFamily="18" charset="0"/>
              </a:rPr>
              <a:t> </a:t>
            </a:r>
            <a:r>
              <a:rPr lang="ru-RU" sz="1200" dirty="0" smtClean="0">
                <a:solidFill>
                  <a:schemeClr val="bg1"/>
                </a:solidFill>
                <a:cs typeface="Times New Roman" pitchFamily="18" charset="0"/>
              </a:rPr>
              <a:t> или если есть классы нелья модифицировать. Реализуется в отдельном классе.</a:t>
            </a:r>
            <a:endParaRPr lang="en-US" sz="1200" dirty="0">
              <a:solidFill>
                <a:schemeClr val="bg1"/>
              </a:solidFill>
              <a:cs typeface="Times New Roman" pitchFamily="18" charset="0"/>
            </a:endParaRPr>
          </a:p>
        </p:txBody>
      </p:sp>
      <p:sp>
        <p:nvSpPr>
          <p:cNvPr id="18435" name="Rectangle 1"/>
          <p:cNvSpPr>
            <a:spLocks noChangeArrowheads="1"/>
          </p:cNvSpPr>
          <p:nvPr/>
        </p:nvSpPr>
        <p:spPr bwMode="auto">
          <a:xfrm>
            <a:off x="2667000" y="848767"/>
            <a:ext cx="3733800" cy="708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eaLnBrk="0" hangingPunct="0"/>
            <a:r>
              <a:rPr lang="be-BY" sz="1000" dirty="0">
                <a:solidFill>
                  <a:schemeClr val="bg1"/>
                </a:solidFill>
                <a:latin typeface="Courier New" pitchFamily="49" charset="0"/>
                <a:ea typeface="Calibri" pitchFamily="34" charset="0"/>
                <a:cs typeface="Courier New" pitchFamily="49" charset="0"/>
              </a:rPr>
              <a:t>    interface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t>
            </a:r>
            <a:r>
              <a:rPr lang="en-US" sz="1000" dirty="0" err="1" smtClean="0">
                <a:solidFill>
                  <a:schemeClr val="bg1"/>
                </a:solidFill>
                <a:latin typeface="Courier New" pitchFamily="49" charset="0"/>
                <a:ea typeface="Calibri" pitchFamily="34" charset="0"/>
                <a:cs typeface="Courier New" pitchFamily="49" charset="0"/>
              </a:rPr>
              <a:t>er</a:t>
            </a:r>
            <a:r>
              <a:rPr lang="en-US" sz="1000" dirty="0" smtClean="0">
                <a:solidFill>
                  <a:schemeClr val="bg1"/>
                </a:solidFill>
                <a:latin typeface="Courier New" pitchFamily="49" charset="0"/>
                <a:ea typeface="Calibri" pitchFamily="34" charset="0"/>
                <a:cs typeface="Courier New" pitchFamily="49" charset="0"/>
              </a:rPr>
              <a:t>&lt;T&gt;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Compare(</a:t>
            </a:r>
            <a:r>
              <a:rPr lang="en-US" sz="1000" dirty="0" smtClean="0">
                <a:solidFill>
                  <a:schemeClr val="bg1"/>
                </a:solidFill>
                <a:latin typeface="Courier New" pitchFamily="49" charset="0"/>
                <a:ea typeface="Calibri" pitchFamily="34" charset="0"/>
                <a:cs typeface="Courier New" pitchFamily="49" charset="0"/>
              </a:rPr>
              <a:t>T</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x,</a:t>
            </a:r>
            <a:r>
              <a:rPr lang="be-BY" sz="1000" dirty="0" smtClean="0">
                <a:solidFill>
                  <a:schemeClr val="bg1"/>
                </a:solidFill>
                <a:latin typeface="Courier New" pitchFamily="49" charset="0"/>
                <a:ea typeface="Calibri" pitchFamily="34" charset="0"/>
                <a:cs typeface="Courier New" pitchFamily="49" charset="0"/>
              </a:rPr>
              <a:t> </a:t>
            </a:r>
            <a:r>
              <a:rPr lang="en-US" sz="1000" dirty="0" smtClean="0">
                <a:solidFill>
                  <a:schemeClr val="bg1"/>
                </a:solidFill>
                <a:latin typeface="Courier New" pitchFamily="49" charset="0"/>
                <a:ea typeface="Calibri" pitchFamily="34" charset="0"/>
                <a:cs typeface="Courier New" pitchFamily="49" charset="0"/>
              </a:rPr>
              <a:t>T y</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ea typeface="Calibri" pitchFamily="34" charset="0"/>
              <a:cs typeface="Courier New" pitchFamily="49" charset="0"/>
            </a:endParaRPr>
          </a:p>
          <a:p>
            <a:pPr eaLnBrk="0" hangingPunct="0"/>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5297" name="Rectangle 1"/>
          <p:cNvSpPr>
            <a:spLocks noChangeArrowheads="1"/>
          </p:cNvSpPr>
          <p:nvPr/>
        </p:nvSpPr>
        <p:spPr bwMode="auto">
          <a:xfrm>
            <a:off x="304800" y="1755303"/>
            <a:ext cx="8534400" cy="469359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a:t>
            </a:r>
            <a:r>
              <a:rPr lang="be-BY" sz="1000" dirty="0" smtClean="0">
                <a:solidFill>
                  <a:schemeClr val="bg1"/>
                </a:solidFill>
                <a:latin typeface="Courier New" pitchFamily="49" charset="0"/>
                <a:ea typeface="Calibri" pitchFamily="34" charset="0"/>
                <a:cs typeface="Courier New" pitchFamily="49" charset="0"/>
              </a:rPr>
              <a:t>System.Collections</a:t>
            </a:r>
            <a:r>
              <a:rPr lang="en-US" sz="1000" dirty="0" smtClean="0">
                <a:solidFill>
                  <a:schemeClr val="bg1"/>
                </a:solidFill>
                <a:latin typeface="Courier New" pitchFamily="49" charset="0"/>
                <a:ea typeface="Calibri" pitchFamily="34" charset="0"/>
                <a:cs typeface="Courier New" pitchFamily="49" charset="0"/>
              </a:rPr>
              <a:t>.Generic</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Point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omparable</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a:solidFill>
                  <a:schemeClr val="bg1"/>
                </a:solidFill>
                <a:latin typeface="Courier New" pitchFamily="49" charset="0"/>
                <a:ea typeface="Calibri" pitchFamily="34" charset="0"/>
                <a:cs typeface="Courier New" pitchFamily="49" charset="0"/>
              </a:rPr>
              <a:t>    . . . . . . . . . . . . . . . . . . .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SortPointsByY : </a:t>
            </a:r>
            <a:r>
              <a:rPr lang="be-BY" sz="1000" dirty="0" smtClean="0">
                <a:solidFill>
                  <a:schemeClr val="bg1"/>
                </a:solidFill>
                <a:latin typeface="Courier New" pitchFamily="49" charset="0"/>
                <a:ea typeface="Calibri" pitchFamily="34" charset="0"/>
                <a:cs typeface="Courier New" pitchFamily="49" charset="0"/>
              </a:rPr>
              <a:t>I</a:t>
            </a:r>
            <a:r>
              <a:rPr lang="en-US" sz="1000" dirty="0" smtClean="0">
                <a:solidFill>
                  <a:schemeClr val="bg1"/>
                </a:solidFill>
                <a:latin typeface="Courier New" pitchFamily="49" charset="0"/>
                <a:ea typeface="Calibri" pitchFamily="34" charset="0"/>
                <a:cs typeface="Courier New" pitchFamily="49" charset="0"/>
              </a:rPr>
              <a:t>C</a:t>
            </a:r>
            <a:r>
              <a:rPr lang="be-BY" sz="1000" dirty="0" smtClean="0">
                <a:solidFill>
                  <a:schemeClr val="bg1"/>
                </a:solidFill>
                <a:latin typeface="Courier New" pitchFamily="49" charset="0"/>
                <a:ea typeface="Calibri" pitchFamily="34" charset="0"/>
                <a:cs typeface="Courier New" pitchFamily="49" charset="0"/>
              </a:rPr>
              <a:t>omparer</a:t>
            </a:r>
            <a:r>
              <a:rPr lang="en-US" sz="1000" dirty="0" smtClean="0">
                <a:solidFill>
                  <a:schemeClr val="bg1"/>
                </a:solidFill>
                <a:latin typeface="Courier New" pitchFamily="49" charset="0"/>
                <a:ea typeface="Calibri" pitchFamily="34" charset="0"/>
                <a:cs typeface="Courier New" pitchFamily="49" charset="0"/>
              </a:rPr>
              <a:t>&lt;Point&gt;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t>
            </a:r>
            <a:r>
              <a:rPr lang="be-BY" sz="1000" dirty="0" smtClean="0">
                <a:solidFill>
                  <a:schemeClr val="bg1"/>
                </a:solidFill>
                <a:latin typeface="Courier New" pitchFamily="49" charset="0"/>
                <a:ea typeface="Calibri" pitchFamily="34" charset="0"/>
                <a:cs typeface="Courier New" pitchFamily="49" charset="0"/>
              </a:rPr>
              <a:t>IComparer.Compare(</a:t>
            </a:r>
            <a:r>
              <a:rPr lang="en-US" sz="1000" dirty="0" smtClean="0">
                <a:solidFill>
                  <a:schemeClr val="bg1"/>
                </a:solidFill>
                <a:latin typeface="Courier New" pitchFamily="49" charset="0"/>
                <a:ea typeface="Calibri" pitchFamily="34" charset="0"/>
                <a:cs typeface="Courier New" pitchFamily="49" charset="0"/>
              </a:rPr>
              <a:t>Point first</a:t>
            </a:r>
            <a:r>
              <a:rPr lang="be-BY" sz="1000" dirty="0" smtClean="0">
                <a:solidFill>
                  <a:schemeClr val="bg1"/>
                </a:solidFill>
                <a:latin typeface="Courier New" pitchFamily="49" charset="0"/>
                <a:ea typeface="Calibri" pitchFamily="34" charset="0"/>
                <a:cs typeface="Courier New" pitchFamily="49" charset="0"/>
              </a:rPr>
              <a:t>,</a:t>
            </a:r>
            <a:r>
              <a:rPr lang="en-US" sz="1000" dirty="0" smtClean="0">
                <a:solidFill>
                  <a:schemeClr val="bg1"/>
                </a:solidFill>
                <a:latin typeface="Courier New" pitchFamily="49" charset="0"/>
                <a:ea typeface="Calibri" pitchFamily="34" charset="0"/>
                <a:cs typeface="Courier New" pitchFamily="49" charset="0"/>
              </a:rPr>
              <a:t> Point second</a:t>
            </a:r>
            <a:r>
              <a:rPr lang="be-BY" sz="1000" dirty="0" smtClean="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en-US" sz="1000" dirty="0" smtClean="0">
                <a:solidFill>
                  <a:schemeClr val="bg1"/>
                </a:solidFill>
                <a:latin typeface="Courier New" pitchFamily="49" charset="0"/>
                <a:ea typeface="Calibri" pitchFamily="34" charset="0"/>
                <a:cs typeface="Courier New" pitchFamily="49" charset="0"/>
              </a:rPr>
              <a:t>            </a:t>
            </a:r>
            <a:r>
              <a:rPr lang="be-BY" sz="1000" dirty="0" smtClean="0">
                <a:solidFill>
                  <a:schemeClr val="bg1"/>
                </a:solidFill>
                <a:latin typeface="Courier New" pitchFamily="49" charset="0"/>
                <a:ea typeface="Calibri" pitchFamily="34" charset="0"/>
                <a:cs typeface="Courier New" pitchFamily="49" charset="0"/>
              </a:rPr>
              <a:t>return </a:t>
            </a:r>
            <a:r>
              <a:rPr lang="be-BY" sz="1000" dirty="0">
                <a:solidFill>
                  <a:schemeClr val="bg1"/>
                </a:solidFill>
                <a:latin typeface="Courier New" pitchFamily="49" charset="0"/>
                <a:ea typeface="Calibri" pitchFamily="34" charset="0"/>
                <a:cs typeface="Courier New" pitchFamily="49" charset="0"/>
              </a:rPr>
              <a:t>p1.Y - p2.Y;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Point[] array = new Point[10];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Random rand = new Random();</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10; i++)</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array[i] = new Point(rand.Next() % 100, rand.Next() % 100);</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Array.Sort(array,new SortPointsByY());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(Point pt in array)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537645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a:off x="251520" y="188640"/>
            <a:ext cx="8640960" cy="1969770"/>
          </a:xfrm>
          <a:prstGeom prst="rect">
            <a:avLst/>
          </a:prstGeom>
        </p:spPr>
        <p:txBody>
          <a:bodyPr wrap="square">
            <a:spAutoFit/>
          </a:bodyPr>
          <a:lstStyle/>
          <a:p>
            <a:pPr lvl="0"/>
            <a:r>
              <a:rPr lang="ru-RU" sz="3200" dirty="0" smtClean="0">
                <a:solidFill>
                  <a:schemeClr val="bg1"/>
                </a:solidFill>
              </a:rPr>
              <a:t>Литература</a:t>
            </a:r>
          </a:p>
          <a:p>
            <a:pPr lvl="0"/>
            <a:endParaRPr lang="en-US" dirty="0" smtClean="0">
              <a:solidFill>
                <a:schemeClr val="bg1"/>
              </a:solidFill>
            </a:endParaRPr>
          </a:p>
          <a:p>
            <a:pPr marL="285750" lvl="0" indent="-285750">
              <a:buFont typeface="Arial" pitchFamily="34" charset="0"/>
              <a:buChar char="•"/>
            </a:pPr>
            <a:r>
              <a:rPr lang="ru-RU" dirty="0">
                <a:solidFill>
                  <a:schemeClr val="bg1"/>
                </a:solidFill>
              </a:rPr>
              <a:t>Гради </a:t>
            </a:r>
            <a:r>
              <a:rPr lang="ru-RU" dirty="0" smtClean="0">
                <a:solidFill>
                  <a:schemeClr val="bg1"/>
                </a:solidFill>
              </a:rPr>
              <a:t>Буч</a:t>
            </a:r>
            <a:r>
              <a:rPr lang="en-US" dirty="0" smtClean="0">
                <a:solidFill>
                  <a:schemeClr val="bg1"/>
                </a:solidFill>
              </a:rPr>
              <a:t>. </a:t>
            </a:r>
            <a:r>
              <a:rPr lang="ru-RU" dirty="0" smtClean="0">
                <a:solidFill>
                  <a:schemeClr val="bg1"/>
                </a:solidFill>
              </a:rPr>
              <a:t>Объектно-ориентированный </a:t>
            </a:r>
            <a:r>
              <a:rPr lang="ru-RU" dirty="0">
                <a:solidFill>
                  <a:schemeClr val="bg1"/>
                </a:solidFill>
              </a:rPr>
              <a:t>анализ и проектирование с примерами </a:t>
            </a:r>
            <a:r>
              <a:rPr lang="ru-RU" dirty="0" smtClean="0">
                <a:solidFill>
                  <a:schemeClr val="bg1"/>
                </a:solidFill>
              </a:rPr>
              <a:t>приложений</a:t>
            </a:r>
            <a:r>
              <a:rPr lang="en-US" dirty="0" smtClean="0">
                <a:solidFill>
                  <a:schemeClr val="bg1"/>
                </a:solidFill>
              </a:rPr>
              <a:t> (Object-Oriented </a:t>
            </a:r>
            <a:r>
              <a:rPr lang="en-US" dirty="0">
                <a:solidFill>
                  <a:schemeClr val="bg1"/>
                </a:solidFill>
              </a:rPr>
              <a:t>Analysis and Design with </a:t>
            </a:r>
            <a:r>
              <a:rPr lang="en-US" dirty="0" smtClean="0">
                <a:solidFill>
                  <a:schemeClr val="bg1"/>
                </a:solidFill>
              </a:rPr>
              <a:t>Application)</a:t>
            </a:r>
            <a:r>
              <a:rPr lang="en-US" dirty="0">
                <a:solidFill>
                  <a:schemeClr val="bg1"/>
                </a:solidFill>
              </a:rPr>
              <a:t/>
            </a:r>
            <a:br>
              <a:rPr lang="en-US" dirty="0">
                <a:solidFill>
                  <a:schemeClr val="bg1"/>
                </a:solidFill>
              </a:rPr>
            </a:br>
            <a:r>
              <a:rPr lang="en-US" dirty="0">
                <a:solidFill>
                  <a:schemeClr val="bg1"/>
                </a:solidFill>
                <a:hlinkClick r:id="rId3"/>
              </a:rPr>
              <a:t>http://</a:t>
            </a:r>
            <a:r>
              <a:rPr lang="en-US" dirty="0" smtClean="0">
                <a:solidFill>
                  <a:schemeClr val="bg1"/>
                </a:solidFill>
                <a:hlinkClick r:id="rId3"/>
              </a:rPr>
              <a:t>oz.by/books/more101944.html</a:t>
            </a:r>
            <a:r>
              <a:rPr lang="en-US" dirty="0" smtClean="0">
                <a:solidFill>
                  <a:schemeClr val="bg1"/>
                </a:solidFill>
              </a:rPr>
              <a:t/>
            </a:r>
            <a:br>
              <a:rPr lang="en-US" dirty="0" smtClean="0">
                <a:solidFill>
                  <a:schemeClr val="bg1"/>
                </a:solidFill>
              </a:rPr>
            </a:br>
            <a:endParaRPr lang="en-US" dirty="0">
              <a:solidFill>
                <a:schemeClr val="bg1"/>
              </a:solidFill>
            </a:endParaRPr>
          </a:p>
        </p:txBody>
      </p:sp>
    </p:spTree>
    <p:extLst>
      <p:ext uri="{BB962C8B-B14F-4D97-AF65-F5344CB8AC3E}">
        <p14:creationId xmlns:p14="http://schemas.microsoft.com/office/powerpoint/2010/main" val="31456947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458"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Интерфейсы</a:t>
            </a:r>
            <a:endParaRPr lang="en-US" sz="2400" b="1" dirty="0">
              <a:solidFill>
                <a:schemeClr val="bg1"/>
              </a:solidFill>
              <a:cs typeface="Times New Roman" pitchFamily="18" charset="0"/>
            </a:endParaRPr>
          </a:p>
        </p:txBody>
      </p:sp>
      <p:sp>
        <p:nvSpPr>
          <p:cNvPr id="19459" name="TextBox 7"/>
          <p:cNvSpPr txBox="1">
            <a:spLocks noChangeArrowheads="1"/>
          </p:cNvSpPr>
          <p:nvPr/>
        </p:nvSpPr>
        <p:spPr bwMode="auto">
          <a:xfrm>
            <a:off x="152400" y="457200"/>
            <a:ext cx="88392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ru-RU" sz="1600" dirty="0" smtClean="0">
                <a:solidFill>
                  <a:schemeClr val="bg1"/>
                </a:solidFill>
              </a:rPr>
              <a:t>Информацию </a:t>
            </a:r>
            <a:r>
              <a:rPr lang="ru-RU" sz="1600" dirty="0">
                <a:solidFill>
                  <a:schemeClr val="bg1"/>
                </a:solidFill>
              </a:rPr>
              <a:t>о большинстве интерфейсов можно посмотреть </a:t>
            </a:r>
            <a:r>
              <a:rPr lang="ru-RU" sz="1600" dirty="0" smtClean="0">
                <a:solidFill>
                  <a:schemeClr val="bg1"/>
                </a:solidFill>
              </a:rPr>
              <a:t>в </a:t>
            </a:r>
            <a:r>
              <a:rPr lang="en-US" sz="1600" dirty="0" smtClean="0">
                <a:solidFill>
                  <a:schemeClr val="bg1"/>
                </a:solidFill>
              </a:rPr>
              <a:t>Object Browser:</a:t>
            </a:r>
            <a:endParaRPr lang="ru-RU" sz="1600" dirty="0">
              <a:solidFill>
                <a:schemeClr val="bg1"/>
              </a:solidFill>
            </a:endParaRPr>
          </a:p>
          <a:p>
            <a:pPr marL="1028700" lvl="1" eaLnBrk="1" hangingPunct="1">
              <a:buFont typeface="Arial" pitchFamily="34" charset="0"/>
              <a:buChar char="•"/>
            </a:pPr>
            <a:r>
              <a:rPr lang="en-US" sz="1600" b="1" dirty="0" smtClean="0">
                <a:solidFill>
                  <a:schemeClr val="bg1"/>
                </a:solidFill>
                <a:latin typeface="Courier New" pitchFamily="49" charset="0"/>
                <a:cs typeface="Courier New" pitchFamily="49" charset="0"/>
              </a:rPr>
              <a:t>View </a:t>
            </a:r>
            <a:r>
              <a:rPr lang="en-US" sz="1600" b="1" dirty="0">
                <a:solidFill>
                  <a:schemeClr val="bg1"/>
                </a:solidFill>
                <a:latin typeface="Courier New" pitchFamily="49" charset="0"/>
                <a:cs typeface="Courier New" pitchFamily="49" charset="0"/>
              </a:rPr>
              <a:t>&gt; Object Browser -&gt; </a:t>
            </a:r>
            <a:r>
              <a:rPr lang="en-US" sz="1600" b="1" dirty="0" smtClean="0">
                <a:solidFill>
                  <a:schemeClr val="bg1"/>
                </a:solidFill>
                <a:latin typeface="Courier New" pitchFamily="49" charset="0"/>
                <a:cs typeface="Courier New" pitchFamily="49" charset="0"/>
              </a:rPr>
              <a:t>system</a:t>
            </a:r>
          </a:p>
          <a:p>
            <a:pPr marL="1028700" lvl="1" eaLnBrk="1" hangingPunct="1">
              <a:buFont typeface="Arial" pitchFamily="34" charset="0"/>
              <a:buChar char="•"/>
            </a:pPr>
            <a:r>
              <a:rPr lang="en-US" sz="1600" b="1" dirty="0" smtClean="0">
                <a:solidFill>
                  <a:schemeClr val="bg1"/>
                </a:solidFill>
                <a:latin typeface="Courier New" pitchFamily="49" charset="0"/>
                <a:cs typeface="Courier New" pitchFamily="49" charset="0"/>
              </a:rPr>
              <a:t>View </a:t>
            </a:r>
            <a:r>
              <a:rPr lang="en-US" sz="1600" b="1" dirty="0">
                <a:solidFill>
                  <a:schemeClr val="bg1"/>
                </a:solidFill>
                <a:latin typeface="Courier New" pitchFamily="49" charset="0"/>
                <a:cs typeface="Courier New" pitchFamily="49" charset="0"/>
              </a:rPr>
              <a:t>&gt; Object Browser -&gt; </a:t>
            </a:r>
            <a:r>
              <a:rPr lang="en-US" sz="1600" b="1" dirty="0" err="1">
                <a:solidFill>
                  <a:schemeClr val="bg1"/>
                </a:solidFill>
                <a:latin typeface="Courier New" pitchFamily="49" charset="0"/>
                <a:cs typeface="Courier New" pitchFamily="49" charset="0"/>
              </a:rPr>
              <a:t>mscorlib</a:t>
            </a:r>
            <a:r>
              <a:rPr lang="en-US" sz="1600" b="1" dirty="0">
                <a:solidFill>
                  <a:schemeClr val="bg1"/>
                </a:solidFill>
                <a:latin typeface="Courier New" pitchFamily="49" charset="0"/>
                <a:cs typeface="Courier New" pitchFamily="49" charset="0"/>
              </a:rPr>
              <a:t> -&gt;</a:t>
            </a:r>
            <a:r>
              <a:rPr lang="en-US" sz="1600" b="1" dirty="0" err="1" smtClean="0">
                <a:solidFill>
                  <a:schemeClr val="bg1"/>
                </a:solidFill>
                <a:latin typeface="Courier New" pitchFamily="49" charset="0"/>
                <a:cs typeface="Courier New" pitchFamily="49" charset="0"/>
              </a:rPr>
              <a:t>System.Collections</a:t>
            </a:r>
            <a:endParaRPr lang="en-US" sz="1600" b="1" dirty="0" smtClean="0">
              <a:solidFill>
                <a:schemeClr val="bg1"/>
              </a:solidFill>
              <a:latin typeface="Courier New" pitchFamily="49" charset="0"/>
              <a:cs typeface="Courier New" pitchFamily="49" charset="0"/>
            </a:endParaRPr>
          </a:p>
          <a:p>
            <a:pPr marL="1028700" lvl="1" eaLnBrk="1" hangingPunct="1">
              <a:buFont typeface="Arial" pitchFamily="34" charset="0"/>
              <a:buChar char="•"/>
            </a:pPr>
            <a:r>
              <a:rPr lang="en-US" sz="1600" b="1" dirty="0" smtClean="0">
                <a:solidFill>
                  <a:schemeClr val="bg1"/>
                </a:solidFill>
                <a:latin typeface="Courier New" pitchFamily="49" charset="0"/>
                <a:cs typeface="Courier New" pitchFamily="49" charset="0"/>
              </a:rPr>
              <a:t>View </a:t>
            </a:r>
            <a:r>
              <a:rPr lang="en-US" sz="1600" b="1" dirty="0">
                <a:solidFill>
                  <a:schemeClr val="bg1"/>
                </a:solidFill>
                <a:latin typeface="Courier New" pitchFamily="49" charset="0"/>
                <a:cs typeface="Courier New" pitchFamily="49" charset="0"/>
              </a:rPr>
              <a:t>&gt; Object Browser -&gt; </a:t>
            </a:r>
            <a:r>
              <a:rPr lang="en-US" sz="1600" b="1" dirty="0" err="1">
                <a:solidFill>
                  <a:schemeClr val="bg1"/>
                </a:solidFill>
                <a:latin typeface="Courier New" pitchFamily="49" charset="0"/>
                <a:cs typeface="Courier New" pitchFamily="49" charset="0"/>
              </a:rPr>
              <a:t>mscorlib</a:t>
            </a:r>
            <a:r>
              <a:rPr lang="en-US" sz="1600" b="1" dirty="0">
                <a:solidFill>
                  <a:schemeClr val="bg1"/>
                </a:solidFill>
                <a:latin typeface="Courier New" pitchFamily="49" charset="0"/>
                <a:cs typeface="Courier New" pitchFamily="49" charset="0"/>
              </a:rPr>
              <a:t> -&gt;</a:t>
            </a:r>
            <a:r>
              <a:rPr lang="en-US" sz="1600" b="1" dirty="0" err="1" smtClean="0">
                <a:solidFill>
                  <a:schemeClr val="bg1"/>
                </a:solidFill>
                <a:latin typeface="Courier New" pitchFamily="49" charset="0"/>
                <a:cs typeface="Courier New" pitchFamily="49" charset="0"/>
              </a:rPr>
              <a:t>System.Collections.Generic</a:t>
            </a:r>
            <a:endParaRPr lang="en-US" sz="1600" b="1" dirty="0" smtClean="0">
              <a:solidFill>
                <a:schemeClr val="bg1"/>
              </a:solidFill>
              <a:latin typeface="Courier New" pitchFamily="49" charset="0"/>
              <a:cs typeface="Courier New" pitchFamily="49" charset="0"/>
            </a:endParaRPr>
          </a:p>
          <a:p>
            <a:pPr eaLnBrk="1" hangingPunct="1"/>
            <a:endParaRPr lang="en-US" sz="1600" b="1" dirty="0" smtClean="0">
              <a:solidFill>
                <a:schemeClr val="bg1"/>
              </a:solidFill>
              <a:latin typeface="Courier New" pitchFamily="49" charset="0"/>
              <a:cs typeface="Courier New" pitchFamily="49" charset="0"/>
            </a:endParaRPr>
          </a:p>
          <a:p>
            <a:pPr eaLnBrk="1" hangingPunct="1"/>
            <a:r>
              <a:rPr lang="ru-RU" sz="1600" b="1" dirty="0" smtClean="0">
                <a:solidFill>
                  <a:schemeClr val="bg1"/>
                </a:solidFill>
                <a:latin typeface="Courier New" pitchFamily="49" charset="0"/>
                <a:cs typeface="Courier New" pitchFamily="49" charset="0"/>
              </a:rPr>
              <a:t>Другие полезные интерфейсы</a:t>
            </a:r>
          </a:p>
          <a:p>
            <a:pPr marL="1028700" lvl="1" eaLnBrk="1" hangingPunct="1">
              <a:buFont typeface="Arial" pitchFamily="34" charset="0"/>
              <a:buChar char="•"/>
            </a:pPr>
            <a:r>
              <a:rPr lang="en-US" sz="1600" b="1" dirty="0" err="1" smtClean="0">
                <a:solidFill>
                  <a:schemeClr val="bg1"/>
                </a:solidFill>
                <a:latin typeface="Courier New" pitchFamily="49" charset="0"/>
                <a:cs typeface="Courier New" pitchFamily="49" charset="0"/>
              </a:rPr>
              <a:t>System.IEnumerable</a:t>
            </a:r>
            <a:r>
              <a:rPr lang="en-US" sz="1600" b="1" dirty="0" smtClean="0">
                <a:solidFill>
                  <a:schemeClr val="bg1"/>
                </a:solidFill>
                <a:latin typeface="Courier New" pitchFamily="49" charset="0"/>
                <a:cs typeface="Courier New" pitchFamily="49" charset="0"/>
              </a:rPr>
              <a:t>, </a:t>
            </a:r>
            <a:r>
              <a:rPr lang="en-US" sz="1600" b="1" dirty="0" err="1" smtClean="0">
                <a:solidFill>
                  <a:schemeClr val="bg1"/>
                </a:solidFill>
                <a:latin typeface="Courier New" pitchFamily="49" charset="0"/>
                <a:cs typeface="Courier New" pitchFamily="49" charset="0"/>
              </a:rPr>
              <a:t>System.Collections.Generic.IEnumerable</a:t>
            </a:r>
            <a:r>
              <a:rPr lang="en-US" sz="1600" b="1" dirty="0" smtClean="0">
                <a:solidFill>
                  <a:schemeClr val="bg1"/>
                </a:solidFill>
                <a:latin typeface="Courier New" pitchFamily="49" charset="0"/>
                <a:cs typeface="Courier New" pitchFamily="49" charset="0"/>
              </a:rPr>
              <a:t>&lt;T&gt;</a:t>
            </a:r>
          </a:p>
          <a:p>
            <a:pPr marL="1028700" lvl="1" eaLnBrk="1" hangingPunct="1">
              <a:buFont typeface="Arial" pitchFamily="34" charset="0"/>
              <a:buChar char="•"/>
            </a:pPr>
            <a:r>
              <a:rPr lang="en-US" sz="1600" b="1" dirty="0" err="1" smtClean="0">
                <a:solidFill>
                  <a:schemeClr val="bg1"/>
                </a:solidFill>
                <a:latin typeface="Courier New" pitchFamily="49" charset="0"/>
                <a:cs typeface="Courier New" pitchFamily="49" charset="0"/>
              </a:rPr>
              <a:t>System.IDisposable</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6292696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b="1" dirty="0" smtClean="0">
                <a:solidFill>
                  <a:schemeClr val="bg1"/>
                </a:solidFill>
                <a:cs typeface="Courier New" pitchFamily="49" charset="0"/>
              </a:rPr>
              <a:t>Перегрузка операторов </a:t>
            </a:r>
            <a:r>
              <a:rPr lang="en-US" b="1" dirty="0" smtClean="0">
                <a:solidFill>
                  <a:schemeClr val="bg1"/>
                </a:solidFill>
                <a:cs typeface="Courier New" pitchFamily="49" charset="0"/>
              </a:rPr>
              <a:t>(operator overload) </a:t>
            </a:r>
            <a:r>
              <a:rPr lang="ru-RU" b="1" dirty="0" smtClean="0">
                <a:solidFill>
                  <a:schemeClr val="bg1"/>
                </a:solidFill>
                <a:cs typeface="Courier New" pitchFamily="49" charset="0"/>
              </a:rPr>
              <a:t>это механизм обеспечения поддержки операций со своим типом с помощью встроенных операторов. При реализации каждого оператора важно не нарушать их семантику. Так, например, операция сложения должна быть коммутативной (от перемены мест слагаемых сумма не меняется). Наша реализация сложения также должна быть коммутативна. Иначе </a:t>
            </a:r>
            <a:r>
              <a:rPr lang="ru-RU" b="1" dirty="0" smtClean="0">
                <a:solidFill>
                  <a:schemeClr val="bg1"/>
                </a:solidFill>
                <a:cs typeface="Courier New" pitchFamily="49" charset="0"/>
              </a:rPr>
              <a:t> </a:t>
            </a:r>
            <a:r>
              <a:rPr lang="ru-RU" b="1" dirty="0" smtClean="0">
                <a:solidFill>
                  <a:schemeClr val="bg1"/>
                </a:solidFill>
                <a:cs typeface="Courier New" pitchFamily="49" charset="0"/>
              </a:rPr>
              <a:t>поведение программы может стать плохо предсказуемым.</a:t>
            </a:r>
            <a:endParaRPr lang="en-US" b="1" dirty="0" smtClean="0">
              <a:solidFill>
                <a:schemeClr val="bg1"/>
              </a:solidFill>
              <a:cs typeface="Courier New" pitchFamily="49" charset="0"/>
            </a:endParaRPr>
          </a:p>
          <a:p>
            <a:endParaRPr lang="en-US" b="1" dirty="0" smtClean="0">
              <a:solidFill>
                <a:schemeClr val="bg1"/>
              </a:solidFill>
              <a:cs typeface="Courier New" pitchFamily="49" charset="0"/>
            </a:endParaRPr>
          </a:p>
          <a:p>
            <a:r>
              <a:rPr lang="ru-RU" b="1" dirty="0" smtClean="0">
                <a:solidFill>
                  <a:schemeClr val="bg1"/>
                </a:solidFill>
                <a:cs typeface="Courier New" pitchFamily="49" charset="0"/>
              </a:rPr>
              <a:t>Если вы </a:t>
            </a:r>
            <a:r>
              <a:rPr lang="ru-RU" b="1" dirty="0" smtClean="0">
                <a:solidFill>
                  <a:schemeClr val="bg1"/>
                </a:solidFill>
                <a:cs typeface="Courier New" pitchFamily="49" charset="0"/>
              </a:rPr>
              <a:t>перегружаете </a:t>
            </a:r>
            <a:r>
              <a:rPr lang="ru-RU" b="1" dirty="0" smtClean="0">
                <a:solidFill>
                  <a:schemeClr val="bg1"/>
                </a:solidFill>
                <a:cs typeface="Courier New" pitchFamily="49" charset="0"/>
              </a:rPr>
              <a:t>операторы равно (==) и неравно </a:t>
            </a:r>
            <a:r>
              <a:rPr lang="ru-RU" b="1" dirty="0" smtClean="0">
                <a:solidFill>
                  <a:schemeClr val="bg1"/>
                </a:solidFill>
                <a:cs typeface="Courier New" pitchFamily="49" charset="0"/>
              </a:rPr>
              <a:t>(!=)</a:t>
            </a:r>
            <a:r>
              <a:rPr lang="en-US" b="1" dirty="0" smtClean="0">
                <a:solidFill>
                  <a:schemeClr val="bg1"/>
                </a:solidFill>
                <a:cs typeface="Courier New" pitchFamily="49" charset="0"/>
              </a:rPr>
              <a:t>, </a:t>
            </a:r>
            <a:r>
              <a:rPr lang="ru-RU" b="1" dirty="0" smtClean="0">
                <a:solidFill>
                  <a:schemeClr val="bg1"/>
                </a:solidFill>
                <a:cs typeface="Courier New" pitchFamily="49" charset="0"/>
              </a:rPr>
              <a:t>то рекомендуется также перегрузить метод </a:t>
            </a:r>
            <a:r>
              <a:rPr lang="en-US" b="1" dirty="0" err="1" smtClean="0">
                <a:solidFill>
                  <a:schemeClr val="bg1"/>
                </a:solidFill>
                <a:cs typeface="Courier New" pitchFamily="49" charset="0"/>
              </a:rPr>
              <a:t>bool</a:t>
            </a:r>
            <a:r>
              <a:rPr lang="en-US" b="1" dirty="0" smtClean="0">
                <a:solidFill>
                  <a:schemeClr val="bg1"/>
                </a:solidFill>
                <a:cs typeface="Courier New" pitchFamily="49" charset="0"/>
              </a:rPr>
              <a:t> Equals(object </a:t>
            </a:r>
            <a:r>
              <a:rPr lang="en-US" b="1" dirty="0" err="1" smtClean="0">
                <a:solidFill>
                  <a:schemeClr val="bg1"/>
                </a:solidFill>
                <a:cs typeface="Courier New" pitchFamily="49" charset="0"/>
              </a:rPr>
              <a:t>obj</a:t>
            </a:r>
            <a:r>
              <a:rPr lang="en-US" b="1" dirty="0" smtClean="0">
                <a:solidFill>
                  <a:schemeClr val="bg1"/>
                </a:solidFill>
                <a:cs typeface="Courier New" pitchFamily="49" charset="0"/>
              </a:rPr>
              <a:t>). </a:t>
            </a:r>
            <a:r>
              <a:rPr lang="ru-RU" b="1" dirty="0" smtClean="0">
                <a:solidFill>
                  <a:schemeClr val="bg1"/>
                </a:solidFill>
                <a:cs typeface="Courier New" pitchFamily="49" charset="0"/>
              </a:rPr>
              <a:t>Не забудьте убедиться что ваши методы позволяют выполнять сравнение с </a:t>
            </a:r>
            <a:r>
              <a:rPr lang="en-US" b="1" dirty="0" smtClean="0">
                <a:solidFill>
                  <a:schemeClr val="bg1"/>
                </a:solidFill>
                <a:cs typeface="Courier New" pitchFamily="49" charset="0"/>
              </a:rPr>
              <a:t>null </a:t>
            </a:r>
            <a:r>
              <a:rPr lang="ru-RU" b="1" dirty="0" smtClean="0">
                <a:solidFill>
                  <a:schemeClr val="bg1"/>
                </a:solidFill>
                <a:cs typeface="Courier New" pitchFamily="49" charset="0"/>
              </a:rPr>
              <a:t>значениями.</a:t>
            </a:r>
            <a:endParaRPr lang="ru-RU" b="1" dirty="0">
              <a:solidFill>
                <a:schemeClr val="bg1"/>
              </a:solidFill>
              <a:cs typeface="Courier New" pitchFamily="49" charset="0"/>
            </a:endParaRPr>
          </a:p>
        </p:txBody>
      </p:sp>
    </p:spTree>
    <p:extLst>
      <p:ext uri="{BB962C8B-B14F-4D97-AF65-F5344CB8AC3E}">
        <p14:creationId xmlns:p14="http://schemas.microsoft.com/office/powerpoint/2010/main" val="8221240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
        <p:nvSpPr>
          <p:cNvPr id="20483" name="Прямоугольник 3"/>
          <p:cNvSpPr>
            <a:spLocks noChangeArrowheads="1"/>
          </p:cNvSpPr>
          <p:nvPr/>
        </p:nvSpPr>
        <p:spPr bwMode="auto">
          <a:xfrm>
            <a:off x="152400" y="533400"/>
            <a:ext cx="88392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ru-RU" dirty="0">
                <a:solidFill>
                  <a:schemeClr val="bg1"/>
                </a:solidFill>
              </a:rPr>
              <a:t> В языке </a:t>
            </a:r>
            <a:r>
              <a:rPr lang="en-US" dirty="0">
                <a:solidFill>
                  <a:schemeClr val="bg1"/>
                </a:solidFill>
              </a:rPr>
              <a:t>C# </a:t>
            </a:r>
            <a:r>
              <a:rPr lang="ru-RU" dirty="0">
                <a:solidFill>
                  <a:schemeClr val="bg1"/>
                </a:solidFill>
              </a:rPr>
              <a:t>могут перегружаться операторы</a:t>
            </a:r>
            <a:r>
              <a:rPr lang="en-US" dirty="0">
                <a:solidFill>
                  <a:schemeClr val="bg1"/>
                </a:solidFill>
              </a:rPr>
              <a:t>:</a:t>
            </a:r>
          </a:p>
          <a:p>
            <a:r>
              <a:rPr lang="en-US" dirty="0">
                <a:solidFill>
                  <a:schemeClr val="bg1"/>
                </a:solidFill>
              </a:rPr>
              <a:t>	</a:t>
            </a:r>
            <a:r>
              <a:rPr lang="ru-RU" dirty="0">
                <a:solidFill>
                  <a:schemeClr val="bg1"/>
                </a:solidFill>
              </a:rPr>
              <a:t>Унарные +, -, !, ~, ++, --, true, false</a:t>
            </a:r>
          </a:p>
          <a:p>
            <a:r>
              <a:rPr lang="ru-RU" dirty="0">
                <a:solidFill>
                  <a:schemeClr val="bg1"/>
                </a:solidFill>
              </a:rPr>
              <a:t>	Бинарные +, -, *, /, %, &amp;, |, ^, &lt;&lt;, &gt;&gt;, ==, !=, &gt;, &lt;, &gt;=, &lt;=.</a:t>
            </a:r>
          </a:p>
          <a:p>
            <a:endParaRPr lang="ru-RU" dirty="0">
              <a:solidFill>
                <a:schemeClr val="bg1"/>
              </a:solidFill>
            </a:endParaRPr>
          </a:p>
          <a:p>
            <a:r>
              <a:rPr lang="ru-RU" b="1" dirty="0">
                <a:solidFill>
                  <a:schemeClr val="bg1"/>
                </a:solidFill>
              </a:rPr>
              <a:t>Унарные</a:t>
            </a:r>
            <a:r>
              <a:rPr lang="ru-RU" dirty="0">
                <a:solidFill>
                  <a:schemeClr val="bg1"/>
                </a:solidFill>
              </a:rPr>
              <a:t> операторы производят действия с одним объектом </a:t>
            </a:r>
            <a:r>
              <a:rPr lang="en-US" dirty="0">
                <a:solidFill>
                  <a:schemeClr val="bg1"/>
                </a:solidFill>
              </a:rPr>
              <a:t>:</a:t>
            </a:r>
          </a:p>
          <a:p>
            <a:r>
              <a:rPr lang="en-US" dirty="0">
                <a:solidFill>
                  <a:schemeClr val="bg1"/>
                </a:solidFill>
                <a:latin typeface="Courier New" pitchFamily="49" charset="0"/>
                <a:cs typeface="Courier New" pitchFamily="49" charset="0"/>
              </a:rPr>
              <a:t>	</a:t>
            </a:r>
            <a:r>
              <a:rPr lang="en-US" b="1" dirty="0">
                <a:solidFill>
                  <a:schemeClr val="bg1"/>
                </a:solidFill>
                <a:latin typeface="Courier New" pitchFamily="49" charset="0"/>
                <a:cs typeface="Courier New" pitchFamily="49" charset="0"/>
              </a:rPr>
              <a:t>-a</a:t>
            </a:r>
          </a:p>
          <a:p>
            <a:r>
              <a:rPr lang="en-US" b="1" dirty="0">
                <a:solidFill>
                  <a:schemeClr val="bg1"/>
                </a:solidFill>
                <a:latin typeface="Courier New" pitchFamily="49" charset="0"/>
                <a:cs typeface="Courier New" pitchFamily="49" charset="0"/>
              </a:rPr>
              <a:t>	++a</a:t>
            </a:r>
          </a:p>
          <a:p>
            <a:r>
              <a:rPr lang="en-US" b="1" dirty="0">
                <a:solidFill>
                  <a:schemeClr val="bg1"/>
                </a:solidFill>
                <a:latin typeface="Courier New" pitchFamily="49" charset="0"/>
                <a:cs typeface="Courier New" pitchFamily="49" charset="0"/>
              </a:rPr>
              <a:t>	a--</a:t>
            </a:r>
            <a:endParaRPr lang="be-BY" b="1" dirty="0">
              <a:solidFill>
                <a:schemeClr val="bg1"/>
              </a:solidFill>
              <a:latin typeface="Courier New" pitchFamily="49" charset="0"/>
              <a:cs typeface="Courier New" pitchFamily="49" charset="0"/>
            </a:endParaRPr>
          </a:p>
          <a:p>
            <a:endParaRPr lang="ru-RU" dirty="0">
              <a:solidFill>
                <a:schemeClr val="bg1"/>
              </a:solidFill>
            </a:endParaRPr>
          </a:p>
          <a:p>
            <a:r>
              <a:rPr lang="ru-RU" dirty="0">
                <a:solidFill>
                  <a:schemeClr val="bg1"/>
                </a:solidFill>
              </a:rPr>
              <a:t>Бинарные операторы производят действие сразу с двумя объектами</a:t>
            </a:r>
            <a:r>
              <a:rPr lang="en-US" dirty="0">
                <a:solidFill>
                  <a:schemeClr val="bg1"/>
                </a:solidFill>
              </a:rPr>
              <a:t>:</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a*=b</a:t>
            </a:r>
          </a:p>
          <a:p>
            <a:r>
              <a:rPr lang="en-US" b="1" dirty="0">
                <a:solidFill>
                  <a:schemeClr val="bg1"/>
                </a:solidFill>
                <a:latin typeface="Courier New" pitchFamily="49" charset="0"/>
                <a:cs typeface="Courier New" pitchFamily="49" charset="0"/>
              </a:rPr>
              <a:t>	a&gt;=b</a:t>
            </a:r>
          </a:p>
          <a:p>
            <a:endParaRPr lang="ru-RU" dirty="0">
              <a:solidFill>
                <a:schemeClr val="bg1"/>
              </a:solidFill>
            </a:endParaRPr>
          </a:p>
          <a:p>
            <a:r>
              <a:rPr lang="ru-RU" dirty="0">
                <a:solidFill>
                  <a:schemeClr val="bg1"/>
                </a:solidFill>
              </a:rPr>
              <a:t>	Некоторые бинарные операторы, такие как </a:t>
            </a:r>
            <a:r>
              <a:rPr lang="en-US" dirty="0">
                <a:solidFill>
                  <a:schemeClr val="bg1"/>
                </a:solidFill>
              </a:rPr>
              <a:t>+=, -=, *=</a:t>
            </a:r>
            <a:r>
              <a:rPr lang="ru-RU" dirty="0">
                <a:solidFill>
                  <a:schemeClr val="bg1"/>
                </a:solidFill>
              </a:rPr>
              <a:t>,</a:t>
            </a:r>
            <a:r>
              <a:rPr lang="en-US" dirty="0">
                <a:solidFill>
                  <a:schemeClr val="bg1"/>
                </a:solidFill>
              </a:rPr>
              <a:t> /= </a:t>
            </a:r>
            <a:r>
              <a:rPr lang="ru-RU" dirty="0">
                <a:solidFill>
                  <a:schemeClr val="bg1"/>
                </a:solidFill>
              </a:rPr>
              <a:t>автоматически перегружаются, если будут перегружены </a:t>
            </a:r>
            <a:r>
              <a:rPr lang="en-US" dirty="0">
                <a:solidFill>
                  <a:schemeClr val="bg1"/>
                </a:solidFill>
              </a:rPr>
              <a:t>+,-,*,/</a:t>
            </a:r>
            <a:r>
              <a:rPr lang="ru-RU" dirty="0">
                <a:solidFill>
                  <a:schemeClr val="bg1"/>
                </a:solidFill>
              </a:rPr>
              <a:t>.</a:t>
            </a:r>
          </a:p>
          <a:p>
            <a:r>
              <a:rPr lang="ru-RU" dirty="0">
                <a:solidFill>
                  <a:schemeClr val="bg1"/>
                </a:solidFill>
              </a:rPr>
              <a:t>Операторы </a:t>
            </a:r>
            <a:r>
              <a:rPr lang="en-US" dirty="0">
                <a:solidFill>
                  <a:schemeClr val="bg1"/>
                </a:solidFill>
              </a:rPr>
              <a:t>==, != ; &gt;,&lt; ; &gt;=, &lt;= </a:t>
            </a:r>
            <a:r>
              <a:rPr lang="ru-RU" dirty="0">
                <a:solidFill>
                  <a:schemeClr val="bg1"/>
                </a:solidFill>
              </a:rPr>
              <a:t>можно перегрузить только парами.</a:t>
            </a:r>
          </a:p>
          <a:p>
            <a:endParaRPr lang="ru-RU" b="1" dirty="0">
              <a:solidFill>
                <a:schemeClr val="bg1"/>
              </a:solidFill>
            </a:endParaRPr>
          </a:p>
          <a:p>
            <a:r>
              <a:rPr lang="ru-RU" b="1" dirty="0">
                <a:solidFill>
                  <a:schemeClr val="bg1"/>
                </a:solidFill>
              </a:rPr>
              <a:t>	При перегрузке бинарных операторов хотя бы один из принимаемых объектов должен быть типа объекта, в котором эти операторы перегружаются!</a:t>
            </a:r>
            <a:endParaRPr lang="ru-RU"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27202244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564446"/>
            <a:ext cx="8686800" cy="6186309"/>
          </a:xfrm>
          <a:prstGeom prst="rect">
            <a:avLst/>
          </a:prstGeom>
          <a:solidFill>
            <a:schemeClr val="bg1"/>
          </a:solidFill>
          <a:ln w="9525">
            <a:solidFill>
              <a:schemeClr val="bg1">
                <a:lumMod val="65000"/>
              </a:schemeClr>
            </a:solidFill>
            <a:miter lim="800000"/>
            <a:headEnd/>
            <a:tailEnd/>
          </a:ln>
          <a:effectLst/>
        </p:spPr>
        <p:txBody>
          <a:bodyPr anchor="ctr">
            <a:spAutoFit/>
          </a:bodyPr>
          <a:lstStyle/>
          <a:p>
            <a:r>
              <a:rPr lang="en-US" sz="900" dirty="0">
                <a:solidFill>
                  <a:srgbClr val="0000FF"/>
                </a:solidFill>
                <a:latin typeface="Consolas"/>
              </a:rPr>
              <a:t>class</a:t>
            </a:r>
            <a:r>
              <a:rPr lang="en-US" sz="900" dirty="0">
                <a:solidFill>
                  <a:prstClr val="black"/>
                </a:solidFill>
                <a:latin typeface="Consolas"/>
              </a:rPr>
              <a:t> </a:t>
            </a:r>
            <a:r>
              <a:rPr lang="en-US" sz="900" dirty="0">
                <a:solidFill>
                  <a:srgbClr val="2B91AF"/>
                </a:solidFill>
                <a:latin typeface="Consolas"/>
              </a:rPr>
              <a:t>Point</a:t>
            </a:r>
            <a:endParaRPr lang="en-US" sz="900" dirty="0">
              <a:solidFill>
                <a:prstClr val="black"/>
              </a:solidFill>
              <a:latin typeface="Consolas"/>
            </a:endParaRPr>
          </a:p>
          <a:p>
            <a:r>
              <a:rPr lang="en-US" sz="900" dirty="0">
                <a:solidFill>
                  <a:prstClr val="black"/>
                </a:solidFill>
                <a:latin typeface="Consolas"/>
              </a:rPr>
              <a:t>{</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(point1.x + point2.x, point1.y + point2.y);</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err="1">
                <a:solidFill>
                  <a:prstClr val="black"/>
                </a:solidFill>
                <a:latin typeface="Consolas"/>
              </a:rPr>
              <a:t>point</a:t>
            </a:r>
            <a:r>
              <a:rPr lang="en-US" sz="900" dirty="0">
                <a:solidFill>
                  <a:prstClr val="black"/>
                </a:solidFill>
                <a:latin typeface="Consolas"/>
              </a:rPr>
              <a:t>, </a:t>
            </a:r>
            <a:r>
              <a:rPr lang="en-US" sz="900" dirty="0" err="1">
                <a:solidFill>
                  <a:srgbClr val="0000FF"/>
                </a:solidFill>
                <a:latin typeface="Consolas"/>
              </a:rPr>
              <a:t>int</a:t>
            </a:r>
            <a:r>
              <a:rPr lang="en-US" sz="900" dirty="0">
                <a:solidFill>
                  <a:prstClr val="black"/>
                </a:solidFill>
                <a:latin typeface="Consolas"/>
              </a:rPr>
              <a:t>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r>
              <a:rPr lang="en-US" sz="900" dirty="0" err="1">
                <a:solidFill>
                  <a:prstClr val="black"/>
                </a:solidFill>
                <a:latin typeface="Consolas"/>
              </a:rPr>
              <a:t>point.x</a:t>
            </a:r>
            <a:r>
              <a:rPr lang="en-US" sz="900" dirty="0">
                <a:solidFill>
                  <a:prstClr val="black"/>
                </a:solidFill>
                <a:latin typeface="Consolas"/>
              </a:rPr>
              <a:t> + delta, </a:t>
            </a:r>
            <a:r>
              <a:rPr lang="en-US" sz="900" dirty="0" err="1">
                <a:solidFill>
                  <a:prstClr val="black"/>
                </a:solidFill>
                <a:latin typeface="Consolas"/>
              </a:rPr>
              <a:t>point.y</a:t>
            </a:r>
            <a:r>
              <a:rPr lang="en-US" sz="900" dirty="0">
                <a:solidFill>
                  <a:prstClr val="black"/>
                </a:solidFill>
                <a:latin typeface="Consolas"/>
              </a:rPr>
              <a:t> + delta);</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r>
              <a:rPr lang="en-US" sz="900" dirty="0" err="1">
                <a:solidFill>
                  <a:prstClr val="black"/>
                </a:solidFill>
                <a:latin typeface="Consolas"/>
              </a:rPr>
              <a:t>point.x</a:t>
            </a:r>
            <a:r>
              <a:rPr lang="en-US" sz="900" dirty="0">
                <a:solidFill>
                  <a:prstClr val="black"/>
                </a:solidFill>
                <a:latin typeface="Consolas"/>
              </a:rPr>
              <a:t>, -</a:t>
            </a:r>
            <a:r>
              <a:rPr lang="en-US" sz="900" dirty="0" err="1">
                <a:solidFill>
                  <a:prstClr val="black"/>
                </a:solidFill>
                <a:latin typeface="Consolas"/>
              </a:rPr>
              <a:t>point.y</a:t>
            </a:r>
            <a:r>
              <a:rPr lang="en-US" sz="900" dirty="0">
                <a:solidFill>
                  <a:prstClr val="black"/>
                </a:solidFill>
                <a:latin typeface="Consolas"/>
              </a:rPr>
              <a:t>);</a:t>
            </a:r>
          </a:p>
          <a:p>
            <a:r>
              <a:rPr lang="en-US" sz="900" dirty="0">
                <a:solidFill>
                  <a:prstClr val="black"/>
                </a:solidFill>
                <a:latin typeface="Consolas"/>
              </a:rPr>
              <a:t>    </a:t>
            </a:r>
            <a:r>
              <a:rPr lang="en-US" sz="900" dirty="0" smtClean="0">
                <a:solidFill>
                  <a:prstClr val="black"/>
                </a:solidFill>
                <a:latin typeface="Consolas"/>
              </a:rPr>
              <a:t>}</a:t>
            </a:r>
          </a:p>
          <a:p>
            <a:r>
              <a:rPr lang="en-US" sz="900" dirty="0" smtClean="0">
                <a:solidFill>
                  <a:srgbClr val="008000"/>
                </a:solidFill>
                <a:latin typeface="Consolas"/>
              </a:rPr>
              <a:t>    </a:t>
            </a:r>
            <a:r>
              <a:rPr lang="ru-RU" sz="900" dirty="0" smtClean="0">
                <a:solidFill>
                  <a:srgbClr val="008000"/>
                </a:solidFill>
                <a:latin typeface="Consolas"/>
              </a:rPr>
              <a:t>// </a:t>
            </a:r>
            <a:r>
              <a:rPr lang="ru-RU" sz="900" dirty="0">
                <a:solidFill>
                  <a:srgbClr val="008000"/>
                </a:solidFill>
                <a:latin typeface="Consolas"/>
              </a:rPr>
              <a:t>Операторы == и != должны перегружаться совместно с переопределением </a:t>
            </a:r>
            <a:r>
              <a:rPr lang="ru-RU" sz="900" dirty="0" smtClean="0">
                <a:solidFill>
                  <a:srgbClr val="008000"/>
                </a:solidFill>
                <a:latin typeface="Consolas"/>
              </a:rPr>
              <a:t>Equals</a:t>
            </a:r>
            <a:r>
              <a:rPr lang="en-US" sz="900" dirty="0" smtClean="0">
                <a:solidFill>
                  <a:srgbClr val="008000"/>
                </a:solidFill>
                <a:latin typeface="Consolas"/>
              </a:rPr>
              <a:t>()</a:t>
            </a:r>
            <a:r>
              <a:rPr lang="ru-RU" sz="900" dirty="0" smtClean="0">
                <a:solidFill>
                  <a:srgbClr val="008000"/>
                </a:solidFill>
                <a:latin typeface="Consolas"/>
              </a:rPr>
              <a:t> </a:t>
            </a:r>
            <a:r>
              <a:rPr lang="ru-RU" sz="900" dirty="0">
                <a:solidFill>
                  <a:srgbClr val="008000"/>
                </a:solidFill>
                <a:latin typeface="Consolas"/>
              </a:rPr>
              <a:t>чтобы сравнение всегда вело себя одинаково</a:t>
            </a:r>
          </a:p>
          <a:p>
            <a:r>
              <a:rPr lang="en-US" sz="900" dirty="0" smtClean="0">
                <a:solidFill>
                  <a:srgbClr val="0000FF"/>
                </a:solidFill>
                <a:latin typeface="Consolas"/>
              </a:rPr>
              <a:t>    public</a:t>
            </a:r>
            <a:r>
              <a:rPr lang="en-US" sz="900" dirty="0" smtClean="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err="1">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err="1">
                <a:solidFill>
                  <a:srgbClr val="0000FF"/>
                </a:solidFill>
                <a:latin typeface="Consolas"/>
              </a:rPr>
              <a:t>object</a:t>
            </a:r>
            <a:r>
              <a:rPr lang="en-US" sz="900" dirty="0" err="1">
                <a:solidFill>
                  <a:prstClr val="black"/>
                </a:solidFill>
                <a:latin typeface="Consolas"/>
              </a:rPr>
              <a:t>.Equals</a:t>
            </a:r>
            <a:r>
              <a:rPr lang="en-US" sz="900" dirty="0">
                <a:solidFill>
                  <a:prstClr val="black"/>
                </a:solidFill>
                <a:latin typeface="Consolas"/>
              </a:rPr>
              <a:t>(point1,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err="1">
                <a:solidFill>
                  <a:srgbClr val="0000FF"/>
                </a:solidFill>
                <a:latin typeface="Consolas"/>
              </a:rPr>
              <a:t>bool</a:t>
            </a:r>
            <a:r>
              <a:rPr lang="en-US" sz="900" dirty="0">
                <a:solidFill>
                  <a:prstClr val="black"/>
                </a:solidFill>
                <a:latin typeface="Consolas"/>
              </a:rPr>
              <a:t> </a:t>
            </a:r>
            <a:r>
              <a:rPr lang="en-US" sz="900" dirty="0">
                <a:solidFill>
                  <a:srgbClr val="0000FF"/>
                </a:solidFill>
                <a:latin typeface="Consolas"/>
              </a:rPr>
              <a:t>operator</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point1, </a:t>
            </a:r>
            <a:r>
              <a:rPr lang="en-US" sz="900" dirty="0">
                <a:solidFill>
                  <a:srgbClr val="2B91AF"/>
                </a:solidFill>
                <a:latin typeface="Consolas"/>
              </a:rPr>
              <a:t>Point</a:t>
            </a:r>
            <a:r>
              <a:rPr lang="en-US" sz="900" dirty="0">
                <a:solidFill>
                  <a:prstClr val="black"/>
                </a:solidFill>
                <a:latin typeface="Consolas"/>
              </a:rPr>
              <a:t>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err="1">
                <a:solidFill>
                  <a:srgbClr val="0000FF"/>
                </a:solidFill>
                <a:latin typeface="Consolas"/>
              </a:rPr>
              <a:t>object</a:t>
            </a:r>
            <a:r>
              <a:rPr lang="en-US" sz="900" dirty="0" err="1">
                <a:solidFill>
                  <a:prstClr val="black"/>
                </a:solidFill>
                <a:latin typeface="Consolas"/>
              </a:rPr>
              <a:t>.Equals</a:t>
            </a:r>
            <a:r>
              <a:rPr lang="en-US" sz="900" dirty="0">
                <a:solidFill>
                  <a:prstClr val="black"/>
                </a:solidFill>
                <a:latin typeface="Consolas"/>
              </a:rPr>
              <a:t>(point1, point2);</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0000FF"/>
                </a:solidFill>
                <a:latin typeface="Consolas"/>
              </a:rPr>
              <a:t>public</a:t>
            </a:r>
            <a:r>
              <a:rPr lang="en-US" sz="900" dirty="0">
                <a:solidFill>
                  <a:prstClr val="black"/>
                </a:solidFill>
                <a:latin typeface="Consolas"/>
              </a:rPr>
              <a:t> </a:t>
            </a:r>
            <a:r>
              <a:rPr lang="en-US" sz="900" dirty="0">
                <a:solidFill>
                  <a:srgbClr val="0000FF"/>
                </a:solidFill>
                <a:latin typeface="Consolas"/>
              </a:rPr>
              <a:t>override</a:t>
            </a:r>
            <a:r>
              <a:rPr lang="en-US" sz="900" dirty="0">
                <a:solidFill>
                  <a:prstClr val="black"/>
                </a:solidFill>
                <a:latin typeface="Consolas"/>
              </a:rPr>
              <a:t> </a:t>
            </a:r>
            <a:r>
              <a:rPr lang="en-US" sz="900" dirty="0" err="1">
                <a:solidFill>
                  <a:srgbClr val="0000FF"/>
                </a:solidFill>
                <a:latin typeface="Consolas"/>
              </a:rPr>
              <a:t>bool</a:t>
            </a:r>
            <a:r>
              <a:rPr lang="en-US" sz="900" dirty="0">
                <a:solidFill>
                  <a:prstClr val="black"/>
                </a:solidFill>
                <a:latin typeface="Consolas"/>
              </a:rPr>
              <a:t> Equals(</a:t>
            </a:r>
            <a:r>
              <a:rPr lang="en-US" sz="900" dirty="0">
                <a:solidFill>
                  <a:srgbClr val="0000FF"/>
                </a:solidFill>
                <a:latin typeface="Consolas"/>
              </a:rPr>
              <a:t>object</a:t>
            </a:r>
            <a:r>
              <a:rPr lang="en-US" sz="900" dirty="0">
                <a:solidFill>
                  <a:prstClr val="black"/>
                </a:solidFill>
                <a:latin typeface="Consolas"/>
              </a:rPr>
              <a:t> </a:t>
            </a:r>
            <a:r>
              <a:rPr lang="en-US" sz="900" dirty="0" err="1">
                <a:solidFill>
                  <a:prstClr val="black"/>
                </a:solidFill>
                <a:latin typeface="Consolas"/>
              </a:rPr>
              <a:t>obj</a:t>
            </a:r>
            <a:r>
              <a:rPr lang="en-US" sz="900" dirty="0">
                <a:solidFill>
                  <a:prstClr val="black"/>
                </a:solidFill>
                <a:latin typeface="Consolas"/>
              </a:rPr>
              <a:t>)</a:t>
            </a:r>
          </a:p>
          <a:p>
            <a:r>
              <a:rPr lang="en-US" sz="900" dirty="0">
                <a:solidFill>
                  <a:prstClr val="black"/>
                </a:solidFill>
                <a:latin typeface="Consolas"/>
              </a:rPr>
              <a:t>    {</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a:t>
            </a:r>
            <a:r>
              <a:rPr lang="en-US" sz="900" dirty="0" err="1">
                <a:solidFill>
                  <a:prstClr val="black"/>
                </a:solidFill>
                <a:latin typeface="Consolas"/>
              </a:rPr>
              <a:t>point</a:t>
            </a:r>
            <a:r>
              <a:rPr lang="en-US" sz="900" dirty="0">
                <a:solidFill>
                  <a:prstClr val="black"/>
                </a:solidFill>
                <a:latin typeface="Consolas"/>
              </a:rPr>
              <a:t> = </a:t>
            </a:r>
            <a:r>
              <a:rPr lang="en-US" sz="900" dirty="0" err="1">
                <a:solidFill>
                  <a:prstClr val="black"/>
                </a:solidFill>
                <a:latin typeface="Consolas"/>
              </a:rPr>
              <a:t>obj</a:t>
            </a:r>
            <a:r>
              <a:rPr lang="en-US" sz="900" dirty="0">
                <a:solidFill>
                  <a:prstClr val="black"/>
                </a:solidFill>
                <a:latin typeface="Consolas"/>
              </a:rPr>
              <a:t> </a:t>
            </a:r>
            <a:r>
              <a:rPr lang="en-US" sz="900" dirty="0">
                <a:solidFill>
                  <a:srgbClr val="0000FF"/>
                </a:solidFill>
                <a:latin typeface="Consolas"/>
              </a:rPr>
              <a:t>as</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a:t>
            </a:r>
            <a:r>
              <a:rPr lang="en-US" sz="900" dirty="0">
                <a:solidFill>
                  <a:srgbClr val="0000FF"/>
                </a:solidFill>
                <a:latin typeface="Consolas"/>
              </a:rPr>
              <a:t>object</a:t>
            </a:r>
            <a:r>
              <a:rPr lang="en-US" sz="900" dirty="0">
                <a:solidFill>
                  <a:prstClr val="black"/>
                </a:solidFill>
                <a:latin typeface="Consolas"/>
              </a:rPr>
              <a:t>)point == </a:t>
            </a:r>
            <a:r>
              <a:rPr lang="en-US" sz="900" dirty="0">
                <a:solidFill>
                  <a:srgbClr val="0000FF"/>
                </a:solidFill>
                <a:latin typeface="Consolas"/>
              </a:rPr>
              <a:t>null</a:t>
            </a:r>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a:t>
            </a:r>
            <a:r>
              <a:rPr lang="en-US" sz="900" dirty="0">
                <a:solidFill>
                  <a:srgbClr val="0000FF"/>
                </a:solidFill>
                <a:latin typeface="Consolas"/>
              </a:rPr>
              <a:t>false</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return</a:t>
            </a:r>
            <a:r>
              <a:rPr lang="en-US" sz="900" dirty="0">
                <a:solidFill>
                  <a:prstClr val="black"/>
                </a:solidFill>
                <a:latin typeface="Consolas"/>
              </a:rPr>
              <a:t> (x == </a:t>
            </a:r>
            <a:r>
              <a:rPr lang="en-US" sz="900" dirty="0" err="1">
                <a:solidFill>
                  <a:prstClr val="black"/>
                </a:solidFill>
                <a:latin typeface="Consolas"/>
              </a:rPr>
              <a:t>point.x</a:t>
            </a:r>
            <a:r>
              <a:rPr lang="en-US" sz="900" dirty="0">
                <a:solidFill>
                  <a:prstClr val="black"/>
                </a:solidFill>
                <a:latin typeface="Consolas"/>
              </a:rPr>
              <a:t> &amp;&amp; y == </a:t>
            </a:r>
            <a:r>
              <a:rPr lang="en-US" sz="900" dirty="0" err="1">
                <a:solidFill>
                  <a:prstClr val="black"/>
                </a:solidFill>
                <a:latin typeface="Consolas"/>
              </a:rPr>
              <a:t>point.y</a:t>
            </a:r>
            <a:r>
              <a:rPr lang="en-US" sz="900" dirty="0">
                <a:solidFill>
                  <a:prstClr val="black"/>
                </a:solidFill>
                <a:latin typeface="Consolas"/>
              </a:rPr>
              <a:t>);</a:t>
            </a:r>
          </a:p>
          <a:p>
            <a:r>
              <a:rPr lang="en-US" sz="900" dirty="0">
                <a:solidFill>
                  <a:prstClr val="black"/>
                </a:solidFill>
                <a:latin typeface="Consolas"/>
              </a:rPr>
              <a:t>    }</a:t>
            </a:r>
          </a:p>
          <a:p>
            <a:r>
              <a:rPr lang="en-US" sz="900" dirty="0" smtClean="0">
                <a:solidFill>
                  <a:prstClr val="black"/>
                </a:solidFill>
                <a:latin typeface="Consolas"/>
              </a:rPr>
              <a:t>}</a:t>
            </a:r>
            <a:endParaRPr lang="en-US" sz="900" dirty="0">
              <a:solidFill>
                <a:prstClr val="black"/>
              </a:solidFill>
              <a:latin typeface="Consolas"/>
            </a:endParaRPr>
          </a:p>
          <a:p>
            <a:r>
              <a:rPr lang="en-US" sz="900" dirty="0" smtClean="0">
                <a:solidFill>
                  <a:prstClr val="black"/>
                </a:solidFill>
                <a:latin typeface="Consolas"/>
              </a:rPr>
              <a:t>...</a:t>
            </a:r>
          </a:p>
          <a:p>
            <a:r>
              <a:rPr lang="en-US" sz="900" dirty="0">
                <a:solidFill>
                  <a:srgbClr val="0000FF"/>
                </a:solidFill>
                <a:latin typeface="Consolas"/>
              </a:rPr>
              <a:t>private</a:t>
            </a:r>
            <a:r>
              <a:rPr lang="en-US" sz="900" dirty="0">
                <a:solidFill>
                  <a:prstClr val="black"/>
                </a:solidFill>
                <a:latin typeface="Consolas"/>
              </a:rPr>
              <a:t> </a:t>
            </a:r>
            <a:r>
              <a:rPr lang="en-US" sz="900" dirty="0">
                <a:solidFill>
                  <a:srgbClr val="0000FF"/>
                </a:solidFill>
                <a:latin typeface="Consolas"/>
              </a:rPr>
              <a:t>static</a:t>
            </a:r>
            <a:r>
              <a:rPr lang="en-US" sz="900" dirty="0">
                <a:solidFill>
                  <a:prstClr val="black"/>
                </a:solidFill>
                <a:latin typeface="Consolas"/>
              </a:rPr>
              <a:t> </a:t>
            </a:r>
            <a:r>
              <a:rPr lang="en-US" sz="900" dirty="0">
                <a:solidFill>
                  <a:srgbClr val="0000FF"/>
                </a:solidFill>
                <a:latin typeface="Consolas"/>
              </a:rPr>
              <a:t>void</a:t>
            </a:r>
            <a:r>
              <a:rPr lang="en-US" sz="900" dirty="0">
                <a:solidFill>
                  <a:prstClr val="black"/>
                </a:solidFill>
                <a:latin typeface="Consolas"/>
              </a:rPr>
              <a:t> Main()</a:t>
            </a:r>
          </a:p>
          <a:p>
            <a:r>
              <a:rPr lang="en-US" sz="900" dirty="0">
                <a:solidFill>
                  <a:prstClr val="black"/>
                </a:solidFill>
                <a:latin typeface="Consolas"/>
              </a:rPr>
              <a:t>{</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p1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 2);</a:t>
            </a:r>
          </a:p>
          <a:p>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 p2 = </a:t>
            </a:r>
            <a:r>
              <a:rPr lang="en-US" sz="900" dirty="0">
                <a:solidFill>
                  <a:srgbClr val="0000FF"/>
                </a:solidFill>
                <a:latin typeface="Consolas"/>
              </a:rPr>
              <a:t>new</a:t>
            </a:r>
            <a:r>
              <a:rPr lang="en-US" sz="900" dirty="0">
                <a:solidFill>
                  <a:prstClr val="black"/>
                </a:solidFill>
                <a:latin typeface="Consolas"/>
              </a:rPr>
              <a:t> </a:t>
            </a:r>
            <a:r>
              <a:rPr lang="en-US" sz="900" dirty="0">
                <a:solidFill>
                  <a:srgbClr val="2B91AF"/>
                </a:solidFill>
                <a:latin typeface="Consolas"/>
              </a:rPr>
              <a:t>Point</a:t>
            </a:r>
            <a:r>
              <a:rPr lang="en-US" sz="900" dirty="0">
                <a:solidFill>
                  <a:prstClr val="black"/>
                </a:solidFill>
                <a:latin typeface="Consolas"/>
              </a:rPr>
              <a:t>(10, 20);</a:t>
            </a:r>
          </a:p>
          <a:p>
            <a:r>
              <a:rPr lang="fr-FR" sz="900" dirty="0">
                <a:solidFill>
                  <a:prstClr val="black"/>
                </a:solidFill>
                <a:latin typeface="Consolas"/>
              </a:rPr>
              <a:t>    </a:t>
            </a:r>
            <a:r>
              <a:rPr lang="fr-FR" sz="900" dirty="0">
                <a:solidFill>
                  <a:srgbClr val="2B91AF"/>
                </a:solidFill>
                <a:latin typeface="Consolas"/>
              </a:rPr>
              <a:t>Point</a:t>
            </a:r>
            <a:r>
              <a:rPr lang="fr-FR" sz="900" dirty="0">
                <a:solidFill>
                  <a:prstClr val="black"/>
                </a:solidFill>
                <a:latin typeface="Consolas"/>
              </a:rPr>
              <a:t> p3 = p1 + p2 + 10;</a:t>
            </a:r>
          </a:p>
          <a:p>
            <a:r>
              <a:rPr lang="en-US" sz="900" dirty="0">
                <a:solidFill>
                  <a:prstClr val="black"/>
                </a:solidFill>
                <a:latin typeface="Consolas"/>
              </a:rPr>
              <a:t>    p3.Print();</a:t>
            </a:r>
          </a:p>
          <a:p>
            <a:r>
              <a:rPr lang="en-US" sz="900" dirty="0">
                <a:solidFill>
                  <a:prstClr val="black"/>
                </a:solidFill>
                <a:latin typeface="Consolas"/>
              </a:rPr>
              <a:t>    p2 += p1;</a:t>
            </a:r>
          </a:p>
          <a:p>
            <a:r>
              <a:rPr lang="en-US" sz="900" dirty="0">
                <a:solidFill>
                  <a:prstClr val="black"/>
                </a:solidFill>
                <a:latin typeface="Consolas"/>
              </a:rPr>
              <a:t>    p2.Print();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p3) </a:t>
            </a:r>
            <a:r>
              <a:rPr lang="en-US" sz="900" dirty="0" err="1">
                <a:solidFill>
                  <a:srgbClr val="2B91AF"/>
                </a:solidFill>
                <a:latin typeface="Consolas"/>
              </a:rPr>
              <a:t>Console</a:t>
            </a:r>
            <a:r>
              <a:rPr lang="en-US" sz="900" dirty="0" err="1">
                <a:solidFill>
                  <a:prstClr val="black"/>
                </a:solidFill>
                <a:latin typeface="Consolas"/>
              </a:rPr>
              <a:t>.WriteLine</a:t>
            </a:r>
            <a:r>
              <a:rPr lang="en-US" sz="900" dirty="0">
                <a:solidFill>
                  <a:prstClr val="black"/>
                </a:solidFill>
                <a:latin typeface="Consolas"/>
              </a:rPr>
              <a:t>(</a:t>
            </a:r>
            <a:r>
              <a:rPr lang="en-US" sz="900" dirty="0">
                <a:solidFill>
                  <a:srgbClr val="A31515"/>
                </a:solidFill>
                <a:latin typeface="Consolas"/>
              </a:rPr>
              <a:t>"p2 != p3"</a:t>
            </a:r>
            <a:r>
              <a:rPr lang="en-US" sz="900" dirty="0">
                <a:solidFill>
                  <a:prstClr val="black"/>
                </a:solidFill>
                <a:latin typeface="Consolas"/>
              </a:rPr>
              <a:t>);</a:t>
            </a:r>
          </a:p>
          <a:p>
            <a:r>
              <a:rPr lang="en-US" sz="900" dirty="0">
                <a:solidFill>
                  <a:prstClr val="black"/>
                </a:solidFill>
                <a:latin typeface="Consolas"/>
              </a:rPr>
              <a:t>    </a:t>
            </a:r>
            <a:r>
              <a:rPr lang="en-US" sz="900" dirty="0">
                <a:solidFill>
                  <a:srgbClr val="0000FF"/>
                </a:solidFill>
                <a:latin typeface="Consolas"/>
              </a:rPr>
              <a:t>if</a:t>
            </a:r>
            <a:r>
              <a:rPr lang="en-US" sz="900" dirty="0">
                <a:solidFill>
                  <a:prstClr val="black"/>
                </a:solidFill>
                <a:latin typeface="Consolas"/>
              </a:rPr>
              <a:t> (p2 != </a:t>
            </a:r>
            <a:r>
              <a:rPr lang="en-US" sz="900" dirty="0">
                <a:solidFill>
                  <a:srgbClr val="0000FF"/>
                </a:solidFill>
                <a:latin typeface="Consolas"/>
              </a:rPr>
              <a:t>null</a:t>
            </a:r>
            <a:r>
              <a:rPr lang="en-US" sz="900" dirty="0">
                <a:solidFill>
                  <a:prstClr val="black"/>
                </a:solidFill>
                <a:latin typeface="Consolas"/>
              </a:rPr>
              <a:t>) </a:t>
            </a:r>
            <a:r>
              <a:rPr lang="en-US" sz="900" dirty="0" err="1">
                <a:solidFill>
                  <a:srgbClr val="2B91AF"/>
                </a:solidFill>
                <a:latin typeface="Consolas"/>
              </a:rPr>
              <a:t>Console</a:t>
            </a:r>
            <a:r>
              <a:rPr lang="en-US" sz="900" dirty="0" err="1">
                <a:solidFill>
                  <a:prstClr val="black"/>
                </a:solidFill>
                <a:latin typeface="Consolas"/>
              </a:rPr>
              <a:t>.WriteLine</a:t>
            </a:r>
            <a:r>
              <a:rPr lang="en-US" sz="900" dirty="0">
                <a:solidFill>
                  <a:prstClr val="black"/>
                </a:solidFill>
                <a:latin typeface="Consolas"/>
              </a:rPr>
              <a:t>(</a:t>
            </a:r>
            <a:r>
              <a:rPr lang="en-US" sz="900" dirty="0">
                <a:solidFill>
                  <a:srgbClr val="A31515"/>
                </a:solidFill>
                <a:latin typeface="Consolas"/>
              </a:rPr>
              <a:t>"p2 != null"</a:t>
            </a:r>
            <a:r>
              <a:rPr lang="en-US" sz="900" dirty="0">
                <a:solidFill>
                  <a:prstClr val="black"/>
                </a:solidFill>
                <a:latin typeface="Consolas"/>
              </a:rPr>
              <a:t>);</a:t>
            </a:r>
          </a:p>
          <a:p>
            <a:r>
              <a:rPr lang="en-US" sz="900" dirty="0">
                <a:solidFill>
                  <a:prstClr val="black"/>
                </a:solidFill>
                <a:latin typeface="Consolas"/>
              </a:rPr>
              <a:t>    p1 = -p1;</a:t>
            </a:r>
          </a:p>
          <a:p>
            <a:r>
              <a:rPr lang="en-US" sz="900" dirty="0">
                <a:solidFill>
                  <a:prstClr val="black"/>
                </a:solidFill>
                <a:latin typeface="Consolas"/>
              </a:rPr>
              <a:t>    p1.Print();</a:t>
            </a:r>
          </a:p>
          <a:p>
            <a:r>
              <a:rPr lang="en-US" sz="900" dirty="0" smtClean="0">
                <a:solidFill>
                  <a:prstClr val="black"/>
                </a:solidFill>
                <a:latin typeface="Consolas"/>
              </a:rPr>
              <a:t>}</a:t>
            </a:r>
            <a:endParaRPr lang="be-BY" sz="900" dirty="0">
              <a:solidFill>
                <a:schemeClr val="bg1"/>
              </a:solidFill>
              <a:latin typeface="Arial" pitchFamily="34" charset="0"/>
            </a:endParaRPr>
          </a:p>
        </p:txBody>
      </p:sp>
      <p:sp>
        <p:nvSpPr>
          <p:cNvPr id="21507" name="Rectangle 1"/>
          <p:cNvSpPr>
            <a:spLocks noChangeArrowheads="1"/>
          </p:cNvSpPr>
          <p:nvPr/>
        </p:nvSpPr>
        <p:spPr bwMode="auto">
          <a:xfrm>
            <a:off x="381000" y="-4763"/>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Перегрузка операторов</a:t>
            </a:r>
            <a:endParaRPr lang="en-US" sz="2400" b="1" dirty="0">
              <a:solidFill>
                <a:schemeClr val="bg1"/>
              </a:solidFill>
              <a:cs typeface="Times New Roman" pitchFamily="18" charset="0"/>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1507" name="Rectangle 1"/>
          <p:cNvSpPr>
            <a:spLocks noChangeArrowheads="1"/>
          </p:cNvSpPr>
          <p:nvPr/>
        </p:nvSpPr>
        <p:spPr bwMode="auto">
          <a:xfrm>
            <a:off x="381000" y="-4763"/>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Самостоятельное задание</a:t>
            </a:r>
            <a:endParaRPr lang="en-US" sz="2400" b="1" dirty="0">
              <a:solidFill>
                <a:schemeClr val="bg1"/>
              </a:solidFill>
              <a:cs typeface="Times New Roman" pitchFamily="18" charset="0"/>
            </a:endParaRPr>
          </a:p>
        </p:txBody>
      </p:sp>
      <p:sp>
        <p:nvSpPr>
          <p:cNvPr id="4" name="TextBox 3"/>
          <p:cNvSpPr txBox="1"/>
          <p:nvPr/>
        </p:nvSpPr>
        <p:spPr>
          <a:xfrm>
            <a:off x="500034" y="928670"/>
            <a:ext cx="8072494" cy="923330"/>
          </a:xfrm>
          <a:prstGeom prst="rect">
            <a:avLst/>
          </a:prstGeom>
          <a:noFill/>
        </p:spPr>
        <p:txBody>
          <a:bodyPr wrap="square" rtlCol="0">
            <a:spAutoFit/>
          </a:bodyPr>
          <a:lstStyle/>
          <a:p>
            <a:r>
              <a:rPr lang="ru-RU" dirty="0">
                <a:solidFill>
                  <a:schemeClr val="bg1"/>
                </a:solidFill>
              </a:rPr>
              <a:t>Создание класса </a:t>
            </a:r>
            <a:r>
              <a:rPr lang="ru-RU" dirty="0" smtClean="0">
                <a:solidFill>
                  <a:schemeClr val="bg1"/>
                </a:solidFill>
              </a:rPr>
              <a:t>для работы с комплексными числами.</a:t>
            </a:r>
            <a:endParaRPr lang="ru-RU" dirty="0">
              <a:solidFill>
                <a:schemeClr val="bg1"/>
              </a:solidFill>
            </a:endParaRPr>
          </a:p>
          <a:p>
            <a:endParaRPr lang="ru-RU" dirty="0">
              <a:solidFill>
                <a:schemeClr val="bg1"/>
              </a:solidFill>
            </a:endParaRPr>
          </a:p>
          <a:p>
            <a:r>
              <a:rPr lang="ru-RU" dirty="0">
                <a:solidFill>
                  <a:schemeClr val="bg1"/>
                </a:solidFill>
              </a:rPr>
              <a:t>Смотрите текст задания в файле </a:t>
            </a:r>
            <a:r>
              <a:rPr lang="en-US" dirty="0" smtClean="0">
                <a:solidFill>
                  <a:schemeClr val="bg1"/>
                </a:solidFill>
              </a:rPr>
              <a:t>complex-number</a:t>
            </a:r>
            <a:r>
              <a:rPr lang="ru-RU" dirty="0" smtClean="0">
                <a:solidFill>
                  <a:schemeClr val="bg1"/>
                </a:solidFill>
              </a:rPr>
              <a:t>.docx</a:t>
            </a:r>
            <a:endParaRPr lang="ru-RU" dirty="0">
              <a:solidFill>
                <a:schemeClr val="bg1"/>
              </a:solidFill>
            </a:endParaRPr>
          </a:p>
        </p:txBody>
      </p:sp>
    </p:spTree>
    <p:extLst>
      <p:ext uri="{BB962C8B-B14F-4D97-AF65-F5344CB8AC3E}">
        <p14:creationId xmlns:p14="http://schemas.microsoft.com/office/powerpoint/2010/main" val="20044900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Коллекции</a:t>
            </a:r>
            <a:r>
              <a:rPr lang="en-US" sz="2400" b="1" dirty="0" smtClean="0">
                <a:solidFill>
                  <a:schemeClr val="bg1"/>
                </a:solidFill>
                <a:cs typeface="Times New Roman" pitchFamily="18" charset="0"/>
              </a:rPr>
              <a:t> – </a:t>
            </a:r>
            <a:r>
              <a:rPr lang="en-US" sz="2400" b="1" dirty="0" err="1" smtClean="0">
                <a:solidFill>
                  <a:schemeClr val="bg1"/>
                </a:solidFill>
                <a:cs typeface="Times New Roman" pitchFamily="18" charset="0"/>
              </a:rPr>
              <a:t>System.Collections.Generic</a:t>
            </a:r>
            <a:endParaRPr lang="en-US" sz="1200" dirty="0">
              <a:solidFill>
                <a:schemeClr val="bg1"/>
              </a:solidFill>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35990916"/>
              </p:ext>
            </p:extLst>
          </p:nvPr>
        </p:nvGraphicFramePr>
        <p:xfrm>
          <a:off x="460276" y="836712"/>
          <a:ext cx="8223448" cy="4150360"/>
        </p:xfrm>
        <a:graphic>
          <a:graphicData uri="http://schemas.openxmlformats.org/drawingml/2006/table">
            <a:tbl>
              <a:tblPr firstRow="1" bandRow="1">
                <a:tableStyleId>{5C22544A-7EE6-4342-B048-85BDC9FD1C3A}</a:tableStyleId>
              </a:tblPr>
              <a:tblGrid>
                <a:gridCol w="3247628"/>
                <a:gridCol w="4975820"/>
              </a:tblGrid>
              <a:tr h="370840">
                <a:tc>
                  <a:txBody>
                    <a:bodyPr/>
                    <a:lstStyle/>
                    <a:p>
                      <a:pPr algn="l"/>
                      <a:r>
                        <a:rPr lang="ru-RU" dirty="0" smtClean="0"/>
                        <a:t>Класс</a:t>
                      </a:r>
                      <a:endParaRPr lang="en-US" dirty="0"/>
                    </a:p>
                  </a:txBody>
                  <a:tcPr/>
                </a:tc>
                <a:tc>
                  <a:txBody>
                    <a:bodyPr/>
                    <a:lstStyle/>
                    <a:p>
                      <a:pPr algn="l"/>
                      <a:r>
                        <a:rPr lang="ru-RU" dirty="0" smtClean="0"/>
                        <a:t>Описание</a:t>
                      </a:r>
                      <a:endParaRPr lang="en-US" dirty="0"/>
                    </a:p>
                  </a:txBody>
                  <a:tcPr/>
                </a:tc>
              </a:tr>
              <a:tr h="370840">
                <a:tc>
                  <a:txBody>
                    <a:bodyPr/>
                    <a:lstStyle/>
                    <a:p>
                      <a:pPr algn="l"/>
                      <a:r>
                        <a:rPr lang="en-US" dirty="0" smtClean="0"/>
                        <a:t>List&lt;T&gt;</a:t>
                      </a:r>
                      <a:endParaRPr lang="en-US" dirty="0"/>
                    </a:p>
                  </a:txBody>
                  <a:tcPr/>
                </a:tc>
                <a:tc>
                  <a:txBody>
                    <a:bodyPr/>
                    <a:lstStyle/>
                    <a:p>
                      <a:pPr algn="l"/>
                      <a:r>
                        <a:rPr lang="ru-RU" dirty="0" smtClean="0"/>
                        <a:t>Список</a:t>
                      </a:r>
                      <a:r>
                        <a:rPr lang="ru-RU" baseline="0" dirty="0" smtClean="0"/>
                        <a:t> с доступом по индексу.</a:t>
                      </a:r>
                      <a:endParaRPr lang="en-US" dirty="0"/>
                    </a:p>
                  </a:txBody>
                  <a:tcPr/>
                </a:tc>
              </a:tr>
              <a:tr h="370840">
                <a:tc>
                  <a:txBody>
                    <a:bodyPr/>
                    <a:lstStyle/>
                    <a:p>
                      <a:pPr algn="l"/>
                      <a:r>
                        <a:rPr lang="en-US" dirty="0" smtClean="0"/>
                        <a:t>Queue&lt;T&gt;</a:t>
                      </a:r>
                      <a:endParaRPr lang="en-US" dirty="0"/>
                    </a:p>
                  </a:txBody>
                  <a:tcPr/>
                </a:tc>
                <a:tc>
                  <a:txBody>
                    <a:bodyPr/>
                    <a:lstStyle/>
                    <a:p>
                      <a:pPr algn="l"/>
                      <a:r>
                        <a:rPr lang="ru-RU" dirty="0" smtClean="0"/>
                        <a:t>Очередь</a:t>
                      </a:r>
                      <a:endParaRPr lang="en-US" dirty="0"/>
                    </a:p>
                  </a:txBody>
                  <a:tcPr/>
                </a:tc>
              </a:tr>
              <a:tr h="370840">
                <a:tc>
                  <a:txBody>
                    <a:bodyPr/>
                    <a:lstStyle/>
                    <a:p>
                      <a:pPr algn="l"/>
                      <a:r>
                        <a:rPr lang="en-US" dirty="0" smtClean="0"/>
                        <a:t>Dictionary&lt;</a:t>
                      </a:r>
                      <a:r>
                        <a:rPr lang="en-US" dirty="0" err="1" smtClean="0"/>
                        <a:t>TKey</a:t>
                      </a:r>
                      <a:r>
                        <a:rPr lang="en-US" dirty="0" smtClean="0"/>
                        <a:t>, </a:t>
                      </a:r>
                      <a:r>
                        <a:rPr lang="en-US" dirty="0" err="1" smtClean="0"/>
                        <a:t>TValue</a:t>
                      </a:r>
                      <a:r>
                        <a:rPr lang="en-US" dirty="0" smtClean="0"/>
                        <a:t>&gt;</a:t>
                      </a:r>
                      <a:endParaRPr lang="en-US" dirty="0"/>
                    </a:p>
                  </a:txBody>
                  <a:tcPr/>
                </a:tc>
                <a:tc>
                  <a:txBody>
                    <a:bodyPr/>
                    <a:lstStyle/>
                    <a:p>
                      <a:pPr algn="l"/>
                      <a:r>
                        <a:rPr lang="ru-RU" dirty="0" smtClean="0"/>
                        <a:t>Коллекция элементов с доступом</a:t>
                      </a:r>
                      <a:r>
                        <a:rPr lang="ru-RU" baseline="0" dirty="0" smtClean="0"/>
                        <a:t> по ключу</a:t>
                      </a:r>
                      <a:endParaRPr lang="en-US" dirty="0"/>
                    </a:p>
                  </a:txBody>
                  <a:tcPr/>
                </a:tc>
              </a:tr>
              <a:tr h="370840">
                <a:tc>
                  <a:txBody>
                    <a:bodyPr/>
                    <a:lstStyle/>
                    <a:p>
                      <a:pPr algn="l"/>
                      <a:r>
                        <a:rPr lang="en-US" dirty="0" err="1" smtClean="0"/>
                        <a:t>HashSet</a:t>
                      </a:r>
                      <a:r>
                        <a:rPr lang="en-US" dirty="0" smtClean="0"/>
                        <a:t>&lt;T&gt;</a:t>
                      </a:r>
                      <a:endParaRPr lang="en-US" dirty="0"/>
                    </a:p>
                  </a:txBody>
                  <a:tcPr/>
                </a:tc>
                <a:tc>
                  <a:txBody>
                    <a:bodyPr/>
                    <a:lstStyle/>
                    <a:p>
                      <a:pPr algn="l"/>
                      <a:r>
                        <a:rPr lang="ru-RU" dirty="0" smtClean="0"/>
                        <a:t>Множество элементов. Каждый элемент является уникальным.</a:t>
                      </a:r>
                      <a:r>
                        <a:rPr lang="ru-RU" baseline="0" dirty="0" smtClean="0"/>
                        <a:t> Порядок элементов не определен.</a:t>
                      </a:r>
                      <a:endParaRPr lang="en-US" dirty="0"/>
                    </a:p>
                  </a:txBody>
                  <a:tcPr/>
                </a:tc>
              </a:tr>
              <a:tr h="370840">
                <a:tc>
                  <a:txBody>
                    <a:bodyPr/>
                    <a:lstStyle/>
                    <a:p>
                      <a:pPr algn="l"/>
                      <a:r>
                        <a:rPr lang="en-US" dirty="0" err="1" smtClean="0"/>
                        <a:t>LinkedList</a:t>
                      </a:r>
                      <a:r>
                        <a:rPr lang="en-US" dirty="0" smtClean="0"/>
                        <a:t>&lt;T&gt;</a:t>
                      </a:r>
                      <a:endParaRPr lang="en-US" dirty="0"/>
                    </a:p>
                  </a:txBody>
                  <a:tcPr/>
                </a:tc>
                <a:tc>
                  <a:txBody>
                    <a:bodyPr/>
                    <a:lstStyle/>
                    <a:p>
                      <a:pPr algn="l"/>
                      <a:r>
                        <a:rPr lang="ru-RU" dirty="0" smtClean="0"/>
                        <a:t>Связанный список.</a:t>
                      </a:r>
                      <a:endParaRPr lang="en-US" dirty="0"/>
                    </a:p>
                  </a:txBody>
                  <a:tcPr/>
                </a:tc>
              </a:tr>
              <a:tr h="370840">
                <a:tc>
                  <a:txBody>
                    <a:bodyPr/>
                    <a:lstStyle/>
                    <a:p>
                      <a:pPr algn="l"/>
                      <a:r>
                        <a:rPr lang="en-US" dirty="0" smtClean="0"/>
                        <a:t>Stack&lt;T&gt;</a:t>
                      </a:r>
                      <a:endParaRPr lang="en-US" dirty="0"/>
                    </a:p>
                  </a:txBody>
                  <a:tcPr/>
                </a:tc>
                <a:tc>
                  <a:txBody>
                    <a:bodyPr/>
                    <a:lstStyle/>
                    <a:p>
                      <a:pPr algn="l"/>
                      <a:r>
                        <a:rPr lang="ru-RU" dirty="0" smtClean="0"/>
                        <a:t>Стек</a:t>
                      </a:r>
                      <a:endParaRPr lang="en-US" dirty="0"/>
                    </a:p>
                  </a:txBody>
                  <a:tcPr/>
                </a:tc>
              </a:tr>
              <a:tr h="370840">
                <a:tc>
                  <a:txBody>
                    <a:bodyPr/>
                    <a:lstStyle/>
                    <a:p>
                      <a:pPr algn="l"/>
                      <a:r>
                        <a:rPr lang="en-US" dirty="0" err="1" smtClean="0"/>
                        <a:t>SortedDictionary</a:t>
                      </a:r>
                      <a:r>
                        <a:rPr lang="en-US" dirty="0" smtClean="0"/>
                        <a:t>&lt;</a:t>
                      </a:r>
                      <a:r>
                        <a:rPr lang="en-US" dirty="0" err="1" smtClean="0"/>
                        <a:t>TKey</a:t>
                      </a:r>
                      <a:r>
                        <a:rPr lang="en-US" dirty="0" smtClean="0"/>
                        <a:t>, </a:t>
                      </a:r>
                      <a:r>
                        <a:rPr lang="en-US" dirty="0" err="1" smtClean="0"/>
                        <a:t>TValue</a:t>
                      </a:r>
                      <a:r>
                        <a:rPr lang="en-US" dirty="0" smtClean="0"/>
                        <a:t>&gt;</a:t>
                      </a:r>
                    </a:p>
                  </a:txBody>
                  <a:tcPr/>
                </a:tc>
                <a:tc>
                  <a:txBody>
                    <a:bodyPr/>
                    <a:lstStyle/>
                    <a:p>
                      <a:pPr algn="l"/>
                      <a:r>
                        <a:rPr lang="ru-RU" dirty="0" smtClean="0"/>
                        <a:t>Коллекция элементов с доступом</a:t>
                      </a:r>
                      <a:r>
                        <a:rPr lang="ru-RU" baseline="0" dirty="0" smtClean="0"/>
                        <a:t> по ключу</a:t>
                      </a:r>
                      <a:r>
                        <a:rPr lang="en-US" baseline="0" dirty="0" smtClean="0"/>
                        <a:t>. </a:t>
                      </a:r>
                      <a:r>
                        <a:rPr lang="ru-RU" baseline="0" dirty="0" smtClean="0"/>
                        <a:t>Элементы сортируются по значения ключа.</a:t>
                      </a:r>
                      <a:endParaRPr lang="en-US" dirty="0"/>
                    </a:p>
                  </a:txBody>
                  <a:tcPr/>
                </a:tc>
              </a:tr>
              <a:tr h="370840">
                <a:tc>
                  <a:txBody>
                    <a:bodyPr/>
                    <a:lstStyle/>
                    <a:p>
                      <a:pPr algn="l"/>
                      <a:r>
                        <a:rPr lang="en-US" dirty="0" err="1" smtClean="0"/>
                        <a:t>SortedSet</a:t>
                      </a:r>
                      <a:r>
                        <a:rPr lang="en-US" dirty="0" smtClean="0"/>
                        <a:t>&lt;T&gt;</a:t>
                      </a:r>
                    </a:p>
                  </a:txBody>
                  <a:tcPr/>
                </a:tc>
                <a:tc>
                  <a:txBody>
                    <a:bodyPr/>
                    <a:lstStyle/>
                    <a:p>
                      <a:pPr algn="l"/>
                      <a:r>
                        <a:rPr lang="ru-RU" dirty="0" smtClean="0"/>
                        <a:t>Сортированное множество.</a:t>
                      </a:r>
                      <a:endParaRPr lang="en-US" dirty="0"/>
                    </a:p>
                  </a:txBody>
                  <a:tcPr/>
                </a:tc>
              </a:tr>
            </a:tbl>
          </a:graphicData>
        </a:graphic>
      </p:graphicFrame>
      <p:sp>
        <p:nvSpPr>
          <p:cNvPr id="4" name="TextBox 3"/>
          <p:cNvSpPr txBox="1"/>
          <p:nvPr/>
        </p:nvSpPr>
        <p:spPr>
          <a:xfrm>
            <a:off x="467544" y="5879013"/>
            <a:ext cx="8219256" cy="646331"/>
          </a:xfrm>
          <a:prstGeom prst="rect">
            <a:avLst/>
          </a:prstGeom>
          <a:noFill/>
        </p:spPr>
        <p:txBody>
          <a:bodyPr wrap="square" rtlCol="0">
            <a:spAutoFit/>
          </a:bodyPr>
          <a:lstStyle/>
          <a:p>
            <a:r>
              <a:rPr lang="ru-RU" u="sng" dirty="0" smtClean="0">
                <a:solidFill>
                  <a:schemeClr val="bg1"/>
                </a:solidFill>
              </a:rPr>
              <a:t>Не пользуемся</a:t>
            </a:r>
            <a:r>
              <a:rPr lang="ru-RU" dirty="0" smtClean="0">
                <a:solidFill>
                  <a:schemeClr val="bg1"/>
                </a:solidFill>
              </a:rPr>
              <a:t> классами из пространства имен </a:t>
            </a:r>
            <a:r>
              <a:rPr lang="en-US" dirty="0" err="1" smtClean="0">
                <a:solidFill>
                  <a:schemeClr val="bg1"/>
                </a:solidFill>
              </a:rPr>
              <a:t>System.Collections</a:t>
            </a:r>
            <a:r>
              <a:rPr lang="en-US" dirty="0" smtClean="0">
                <a:solidFill>
                  <a:schemeClr val="bg1"/>
                </a:solidFill>
              </a:rPr>
              <a:t>. </a:t>
            </a:r>
            <a:r>
              <a:rPr lang="ru-RU" dirty="0" smtClean="0">
                <a:solidFill>
                  <a:schemeClr val="bg1"/>
                </a:solidFill>
              </a:rPr>
              <a:t>Они нужны только для совместимости с кодом из </a:t>
            </a:r>
            <a:r>
              <a:rPr lang="en-US" dirty="0" smtClean="0">
                <a:solidFill>
                  <a:schemeClr val="bg1"/>
                </a:solidFill>
              </a:rPr>
              <a:t>.NET 1.x</a:t>
            </a:r>
            <a:endParaRPr lang="en-US" dirty="0">
              <a:solidFill>
                <a:schemeClr val="bg1"/>
              </a:solidFill>
            </a:endParaRPr>
          </a:p>
        </p:txBody>
      </p:sp>
    </p:spTree>
    <p:extLst>
      <p:ext uri="{BB962C8B-B14F-4D97-AF65-F5344CB8AC3E}">
        <p14:creationId xmlns:p14="http://schemas.microsoft.com/office/powerpoint/2010/main" val="19683875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Коллекции</a:t>
            </a:r>
            <a:endParaRPr lang="en-US" sz="1200" dirty="0">
              <a:solidFill>
                <a:schemeClr val="bg1"/>
              </a:solidFill>
              <a:cs typeface="Times New Roman" pitchFamily="18" charset="0"/>
            </a:endParaRPr>
          </a:p>
        </p:txBody>
      </p:sp>
      <p:sp>
        <p:nvSpPr>
          <p:cNvPr id="32769" name="Rectangle 1"/>
          <p:cNvSpPr>
            <a:spLocks noChangeArrowheads="1"/>
          </p:cNvSpPr>
          <p:nvPr/>
        </p:nvSpPr>
        <p:spPr bwMode="auto">
          <a:xfrm>
            <a:off x="152400" y="381000"/>
            <a:ext cx="8839200" cy="6402388"/>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using System.Collections</a:t>
            </a:r>
            <a:r>
              <a:rPr lang="be-BY" sz="1000" dirty="0" smtClean="0">
                <a:solidFill>
                  <a:schemeClr val="bg1"/>
                </a:solidFill>
                <a:latin typeface="Courier New" pitchFamily="49" charset="0"/>
                <a:ea typeface="Calibri" pitchFamily="34" charset="0"/>
                <a:cs typeface="Courier New" pitchFamily="49" charset="0"/>
              </a:rPr>
              <a:t>;</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Console.WriteLine("Array List : ");	//Безразмерный масив. В него можно помещать любой объект.</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 arrayList = new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arrayList.Add(30.5);</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arrayList.Add(23.6);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arrayList.Add(40);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(object val in arrayList)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Console.WriteLine("\nQueue : "); 	//Очередь – работает по принципу </a:t>
            </a:r>
            <a:r>
              <a:rPr lang="en-US" sz="1000" dirty="0">
                <a:solidFill>
                  <a:schemeClr val="bg1"/>
                </a:solidFill>
                <a:latin typeface="Courier New" pitchFamily="49" charset="0"/>
                <a:ea typeface="Calibri" pitchFamily="34" charset="0"/>
                <a:cs typeface="Courier New" pitchFamily="49" charset="0"/>
              </a:rPr>
              <a:t>FILO ( first input last output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Queue&lt;int&gt; queue = new Queue&lt;int&gt;();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queue.Enqueue(1);</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//Помещаем в конец очереди</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queue.Enqueue(4);</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queue.Enqueue(6);</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while</a:t>
            </a:r>
            <a:r>
              <a:rPr lang="be-BY" sz="1000" dirty="0">
                <a:solidFill>
                  <a:schemeClr val="bg1"/>
                </a:solidFill>
                <a:latin typeface="Courier New" pitchFamily="49" charset="0"/>
                <a:ea typeface="Calibri" pitchFamily="34" charset="0"/>
                <a:cs typeface="Courier New" pitchFamily="49" charset="0"/>
              </a:rPr>
              <a:t> (queue.</a:t>
            </a:r>
            <a:r>
              <a:rPr lang="en-US" sz="1000" dirty="0">
                <a:solidFill>
                  <a:schemeClr val="bg1"/>
                </a:solidFill>
                <a:latin typeface="Courier New" pitchFamily="49" charset="0"/>
                <a:ea typeface="Calibri" pitchFamily="34" charset="0"/>
                <a:cs typeface="Courier New" pitchFamily="49" charset="0"/>
              </a:rPr>
              <a:t>Count &gt; 0</a:t>
            </a:r>
            <a:r>
              <a:rPr lang="be-BY" sz="1000" dirty="0">
                <a:solidFill>
                  <a:schemeClr val="bg1"/>
                </a:solidFill>
                <a:latin typeface="Courier New" pitchFamily="49" charset="0"/>
                <a:ea typeface="Calibri" pitchFamily="34" charset="0"/>
                <a:cs typeface="Courier New" pitchFamily="49" charset="0"/>
              </a:rPr>
              <a: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Console.WriteLine(queue.Dequeue());	//Берем элементы из начала очереди</a:t>
            </a:r>
          </a:p>
          <a:p>
            <a:pPr eaLnBrk="0" hangingPunct="0">
              <a:defRPr/>
            </a:pP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Console.WriteLine("\nSorted List : ");</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//Коллекция, работающая по принципу ключ-значение</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SortedList&lt;string, int&gt; sortList = new SortedList&lt;string, int&gt;();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sortList["val1"] = 30;			</a:t>
            </a:r>
            <a:r>
              <a:rPr lang="ru-RU" sz="1000" dirty="0">
                <a:solidFill>
                  <a:schemeClr val="bg1"/>
                </a:solidFill>
                <a:latin typeface="Courier New" pitchFamily="49" charset="0"/>
                <a:ea typeface="Calibri" pitchFamily="34" charset="0"/>
                <a:cs typeface="Courier New" pitchFamily="49" charset="0"/>
              </a:rPr>
              <a:t>//Помещаем значение 30 по ключу </a:t>
            </a:r>
            <a:r>
              <a:rPr lang="en-US" sz="1000" dirty="0">
                <a:solidFill>
                  <a:schemeClr val="bg1"/>
                </a:solidFill>
                <a:latin typeface="Courier New" pitchFamily="49" charset="0"/>
                <a:ea typeface="Calibri" pitchFamily="34" charset="0"/>
                <a:cs typeface="Courier New" pitchFamily="49" charset="0"/>
              </a:rPr>
              <a:t>“val1”</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sortList["val2"] = 80;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sortList["val3"] = 120;</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(KeyValuePair&lt;string, int&gt; val in sortList)</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a:t>
            </a:r>
            <a:r>
              <a:rPr lang="be-BY" sz="1000" dirty="0">
                <a:solidFill>
                  <a:schemeClr val="bg1"/>
                </a:solidFill>
                <a:latin typeface="Courier New" pitchFamily="49" charset="0"/>
                <a:ea typeface="Calibri" pitchFamily="34" charset="0"/>
                <a:cs typeface="Courier New" pitchFamily="49" charset="0"/>
              </a:rPr>
              <a:t> KeyValuePair</a:t>
            </a:r>
            <a:r>
              <a:rPr lang="en-US" sz="1000" dirty="0">
                <a:solidFill>
                  <a:schemeClr val="bg1"/>
                </a:solidFill>
                <a:latin typeface="Courier New" pitchFamily="49" charset="0"/>
                <a:ea typeface="Calibri" pitchFamily="34" charset="0"/>
                <a:cs typeface="Courier New" pitchFamily="49" charset="0"/>
              </a:rPr>
              <a:t> – </a:t>
            </a:r>
            <a:r>
              <a:rPr lang="ru-RU" sz="1000" dirty="0">
                <a:solidFill>
                  <a:schemeClr val="bg1"/>
                </a:solidFill>
                <a:latin typeface="Courier New" pitchFamily="49" charset="0"/>
                <a:ea typeface="Calibri" pitchFamily="34" charset="0"/>
                <a:cs typeface="Courier New" pitchFamily="49" charset="0"/>
              </a:rPr>
              <a:t>элемент списка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Console.WriteLine("val2 in sortedList = {0}",sortList["val2"]);</a:t>
            </a:r>
            <a:endParaRPr lang="be-BY" sz="10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Console.WriteLine("\nStack : ");	//Стек – работает по принципу </a:t>
            </a:r>
            <a:r>
              <a:rPr lang="en-US" sz="1000" dirty="0">
                <a:solidFill>
                  <a:schemeClr val="bg1"/>
                </a:solidFill>
                <a:latin typeface="Courier New" pitchFamily="49" charset="0"/>
                <a:ea typeface="Calibri" pitchFamily="34" charset="0"/>
                <a:cs typeface="Courier New" pitchFamily="49" charset="0"/>
              </a:rPr>
              <a:t>FIFO (First input first output)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Stack&lt;string&gt; stack = new Stack&lt;string&gt;();</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stack.Push("is...");</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a:t>
            </a:r>
            <a:r>
              <a:rPr lang="ru-RU" sz="1000" dirty="0">
                <a:solidFill>
                  <a:schemeClr val="bg1"/>
                </a:solidFill>
                <a:latin typeface="Courier New" pitchFamily="49" charset="0"/>
                <a:ea typeface="Calibri" pitchFamily="34" charset="0"/>
                <a:cs typeface="Courier New" pitchFamily="49" charset="0"/>
              </a:rPr>
              <a:t>Помещает строку на вершину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stack.Push("name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stack.Push("My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 (int i = 0; i &lt; 3; i++)</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Console.Write(stack.Pop());	//Снимаем строки с вершаны стека</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1000"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23648175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70656" y="293747"/>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a:t>
            </a:r>
            <a:r>
              <a:rPr lang="ru-RU" sz="2400" b="1" dirty="0">
                <a:solidFill>
                  <a:schemeClr val="bg1"/>
                </a:solidFill>
                <a:cs typeface="Times New Roman" pitchFamily="18" charset="0"/>
              </a:rPr>
              <a:t>к</a:t>
            </a:r>
            <a:r>
              <a:rPr lang="ru-RU" sz="2400" b="1" dirty="0" smtClean="0">
                <a:solidFill>
                  <a:schemeClr val="bg1"/>
                </a:solidFill>
                <a:cs typeface="Times New Roman" pitchFamily="18" charset="0"/>
              </a:rPr>
              <a:t>оллекции</a:t>
            </a:r>
            <a:r>
              <a:rPr lang="en-US" sz="2400" b="1" dirty="0" smtClean="0">
                <a:solidFill>
                  <a:schemeClr val="bg1"/>
                </a:solidFill>
                <a:cs typeface="Times New Roman" pitchFamily="18" charset="0"/>
              </a:rPr>
              <a:t> </a:t>
            </a:r>
            <a:r>
              <a:rPr lang="ru-RU" sz="2400" b="1" dirty="0" smtClean="0">
                <a:solidFill>
                  <a:schemeClr val="bg1"/>
                </a:solidFill>
                <a:cs typeface="Times New Roman" pitchFamily="18" charset="0"/>
              </a:rPr>
              <a:t>— </a:t>
            </a:r>
            <a:br>
              <a:rPr lang="ru-RU" sz="2400" b="1" dirty="0" smtClean="0">
                <a:solidFill>
                  <a:schemeClr val="bg1"/>
                </a:solidFill>
                <a:cs typeface="Times New Roman" pitchFamily="18" charset="0"/>
              </a:rPr>
            </a:br>
            <a:r>
              <a:rPr lang="en-US" sz="2400" b="1" dirty="0" smtClean="0">
                <a:solidFill>
                  <a:schemeClr val="bg1"/>
                </a:solidFill>
                <a:cs typeface="Times New Roman" pitchFamily="18" charset="0"/>
              </a:rPr>
              <a:t>The </a:t>
            </a:r>
            <a:r>
              <a:rPr lang="en-US" sz="2400" b="1" dirty="0">
                <a:solidFill>
                  <a:schemeClr val="bg1"/>
                </a:solidFill>
                <a:cs typeface="Times New Roman" pitchFamily="18" charset="0"/>
              </a:rPr>
              <a:t>C5 Generic Collection Library</a:t>
            </a:r>
            <a:endParaRPr lang="en-US" sz="1200" dirty="0">
              <a:solidFill>
                <a:schemeClr val="bg1"/>
              </a:solidFill>
              <a:cs typeface="Times New Roman" pitchFamily="18" charset="0"/>
            </a:endParaRPr>
          </a:p>
        </p:txBody>
      </p:sp>
      <p:sp>
        <p:nvSpPr>
          <p:cNvPr id="5" name="Rectangle 1"/>
          <p:cNvSpPr>
            <a:spLocks noChangeArrowheads="1"/>
          </p:cNvSpPr>
          <p:nvPr/>
        </p:nvSpPr>
        <p:spPr bwMode="auto">
          <a:xfrm>
            <a:off x="370656" y="1412776"/>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dirty="0" smtClean="0">
                <a:solidFill>
                  <a:schemeClr val="bg1"/>
                </a:solidFill>
                <a:cs typeface="Times New Roman" pitchFamily="18" charset="0"/>
              </a:rPr>
              <a:t>Если вам не хватает стандартных коллекций, то можно использовать библиотеку </a:t>
            </a:r>
            <a:r>
              <a:rPr lang="en-US" dirty="0">
                <a:solidFill>
                  <a:schemeClr val="bg1"/>
                </a:solidFill>
                <a:cs typeface="Times New Roman" pitchFamily="18" charset="0"/>
              </a:rPr>
              <a:t>C5 — </a:t>
            </a:r>
            <a:r>
              <a:rPr lang="en-US" dirty="0">
                <a:solidFill>
                  <a:schemeClr val="bg1"/>
                </a:solidFill>
                <a:cs typeface="Times New Roman" pitchFamily="18" charset="0"/>
                <a:hlinkClick r:id="rId3"/>
              </a:rPr>
              <a:t>http://www.itu.dk/research/c5</a:t>
            </a:r>
            <a:r>
              <a:rPr lang="en-US" dirty="0" smtClean="0">
                <a:solidFill>
                  <a:schemeClr val="bg1"/>
                </a:solidFill>
                <a:cs typeface="Times New Roman" pitchFamily="18" charset="0"/>
                <a:hlinkClick r:id="rId3"/>
              </a:rPr>
              <a:t>/</a:t>
            </a:r>
            <a:endParaRPr lang="en-US" dirty="0" smtClean="0">
              <a:solidFill>
                <a:schemeClr val="bg1"/>
              </a:solidFill>
              <a:cs typeface="Times New Roman" pitchFamily="18" charset="0"/>
            </a:endParaRPr>
          </a:p>
          <a:p>
            <a:pPr>
              <a:tabLst>
                <a:tab pos="457200" algn="l"/>
              </a:tabLst>
            </a:pPr>
            <a:endParaRPr lang="en-US" dirty="0">
              <a:solidFill>
                <a:schemeClr val="bg1"/>
              </a:solidFill>
              <a:cs typeface="Times New Roman" pitchFamily="18" charset="0"/>
            </a:endParaRPr>
          </a:p>
          <a:p>
            <a:pPr>
              <a:tabLst>
                <a:tab pos="457200" algn="l"/>
              </a:tabLst>
            </a:pPr>
            <a:r>
              <a:rPr lang="ru-RU" dirty="0" smtClean="0">
                <a:solidFill>
                  <a:schemeClr val="bg1"/>
                </a:solidFill>
                <a:cs typeface="Times New Roman" pitchFamily="18" charset="0"/>
              </a:rPr>
              <a:t>Подключить библиотеку к проекту можно также через </a:t>
            </a:r>
            <a:r>
              <a:rPr lang="en-US" dirty="0" smtClean="0">
                <a:solidFill>
                  <a:schemeClr val="bg1"/>
                </a:solidFill>
                <a:cs typeface="Times New Roman" pitchFamily="18" charset="0"/>
              </a:rPr>
              <a:t>NuGet</a:t>
            </a:r>
          </a:p>
          <a:p>
            <a:pPr>
              <a:tabLst>
                <a:tab pos="457200" algn="l"/>
              </a:tabLst>
            </a:pPr>
            <a:r>
              <a:rPr lang="en-US" dirty="0">
                <a:solidFill>
                  <a:schemeClr val="bg1"/>
                </a:solidFill>
                <a:cs typeface="Times New Roman" pitchFamily="18" charset="0"/>
                <a:hlinkClick r:id="rId4"/>
              </a:rPr>
              <a:t>http://www.nuget.org/packages/C5</a:t>
            </a:r>
            <a:r>
              <a:rPr lang="en-US" dirty="0" smtClean="0">
                <a:solidFill>
                  <a:schemeClr val="bg1"/>
                </a:solidFill>
                <a:cs typeface="Times New Roman" pitchFamily="18" charset="0"/>
                <a:hlinkClick r:id="rId4"/>
              </a:rPr>
              <a:t>/</a:t>
            </a:r>
            <a:endParaRPr lang="en-US" dirty="0">
              <a:solidFill>
                <a:schemeClr val="bg1"/>
              </a:solidFill>
              <a:cs typeface="Times New Roman" pitchFamily="18" charset="0"/>
            </a:endParaRPr>
          </a:p>
        </p:txBody>
      </p:sp>
    </p:spTree>
    <p:extLst>
      <p:ext uri="{BB962C8B-B14F-4D97-AF65-F5344CB8AC3E}">
        <p14:creationId xmlns:p14="http://schemas.microsoft.com/office/powerpoint/2010/main" val="27693926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530" name="Rectangle 1"/>
          <p:cNvSpPr>
            <a:spLocks noChangeArrowheads="1"/>
          </p:cNvSpPr>
          <p:nvPr/>
        </p:nvSpPr>
        <p:spPr bwMode="auto">
          <a:xfrm>
            <a:off x="381000" y="-76051"/>
            <a:ext cx="830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smtClean="0">
                <a:solidFill>
                  <a:schemeClr val="bg1"/>
                </a:solidFill>
                <a:cs typeface="Times New Roman" pitchFamily="18" charset="0"/>
              </a:rPr>
              <a:t>Дополнительные ключевые слова</a:t>
            </a:r>
            <a:endParaRPr lang="en-US" sz="1200" dirty="0">
              <a:solidFill>
                <a:schemeClr val="bg1"/>
              </a:solidFill>
              <a:cs typeface="Times New Roman" pitchFamily="18" charset="0"/>
            </a:endParaRPr>
          </a:p>
        </p:txBody>
      </p:sp>
      <p:sp>
        <p:nvSpPr>
          <p:cNvPr id="2" name="TextBox 1"/>
          <p:cNvSpPr txBox="1"/>
          <p:nvPr/>
        </p:nvSpPr>
        <p:spPr>
          <a:xfrm>
            <a:off x="141412" y="764704"/>
            <a:ext cx="8784976" cy="3970318"/>
          </a:xfrm>
          <a:prstGeom prst="rect">
            <a:avLst/>
          </a:prstGeom>
          <a:noFill/>
        </p:spPr>
        <p:txBody>
          <a:bodyPr wrap="square" rtlCol="0">
            <a:spAutoFit/>
          </a:bodyPr>
          <a:lstStyle/>
          <a:p>
            <a:pPr marL="285750" indent="-285750">
              <a:buFont typeface="Arial" pitchFamily="34" charset="0"/>
              <a:buChar char="•"/>
            </a:pPr>
            <a:r>
              <a:rPr lang="en-US" dirty="0" smtClean="0">
                <a:solidFill>
                  <a:schemeClr val="bg1"/>
                </a:solidFill>
              </a:rPr>
              <a:t>static</a:t>
            </a:r>
          </a:p>
          <a:p>
            <a:pPr marL="742950" lvl="1" indent="-285750">
              <a:buFont typeface="Arial" pitchFamily="34" charset="0"/>
              <a:buChar char="•"/>
            </a:pPr>
            <a:r>
              <a:rPr lang="ru-RU" dirty="0" smtClean="0">
                <a:solidFill>
                  <a:schemeClr val="bg1"/>
                </a:solidFill>
              </a:rPr>
              <a:t>Позволяет объявить статический класс то есть класс без </a:t>
            </a:r>
            <a:r>
              <a:rPr lang="en-US" dirty="0" smtClean="0">
                <a:solidFill>
                  <a:schemeClr val="bg1"/>
                </a:solidFill>
              </a:rPr>
              <a:t>instance </a:t>
            </a:r>
            <a:r>
              <a:rPr lang="ru-RU" dirty="0" smtClean="0">
                <a:solidFill>
                  <a:schemeClr val="bg1"/>
                </a:solidFill>
              </a:rPr>
              <a:t>полей, а только со </a:t>
            </a:r>
            <a:r>
              <a:rPr lang="en-US" dirty="0" smtClean="0">
                <a:solidFill>
                  <a:schemeClr val="bg1"/>
                </a:solidFill>
              </a:rPr>
              <a:t>static </a:t>
            </a:r>
            <a:r>
              <a:rPr lang="ru-RU" dirty="0" smtClean="0">
                <a:solidFill>
                  <a:schemeClr val="bg1"/>
                </a:solidFill>
              </a:rPr>
              <a:t>членами</a:t>
            </a:r>
            <a:endParaRPr lang="en-US" dirty="0" smtClean="0">
              <a:solidFill>
                <a:schemeClr val="bg1"/>
              </a:solidFill>
            </a:endParaRPr>
          </a:p>
          <a:p>
            <a:pPr marL="742950" lvl="1" indent="-285750">
              <a:buFont typeface="Arial" pitchFamily="34" charset="0"/>
              <a:buChar char="•"/>
            </a:pPr>
            <a:r>
              <a:rPr lang="ru-RU" dirty="0" smtClean="0">
                <a:solidFill>
                  <a:schemeClr val="bg1"/>
                </a:solidFill>
              </a:rPr>
              <a:t>Применяется для «классов-помошников» и классов с внешними функциями </a:t>
            </a:r>
            <a:r>
              <a:rPr lang="en-US" dirty="0" smtClean="0">
                <a:solidFill>
                  <a:schemeClr val="bg1"/>
                </a:solidFill>
              </a:rPr>
              <a:t>(P/Invoke)</a:t>
            </a:r>
          </a:p>
          <a:p>
            <a:pPr marL="285750"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sealed</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Класс от которого нельзя наследоваться. </a:t>
            </a:r>
            <a:r>
              <a:rPr lang="en-US" dirty="0" smtClean="0">
                <a:solidFill>
                  <a:schemeClr val="bg1"/>
                </a:solidFill>
              </a:rPr>
              <a:t>Static </a:t>
            </a:r>
            <a:r>
              <a:rPr lang="ru-RU" dirty="0">
                <a:solidFill>
                  <a:schemeClr val="bg1"/>
                </a:solidFill>
              </a:rPr>
              <a:t>классы по </a:t>
            </a:r>
            <a:r>
              <a:rPr lang="ru-RU" dirty="0" smtClean="0">
                <a:solidFill>
                  <a:schemeClr val="bg1"/>
                </a:solidFill>
              </a:rPr>
              <a:t>умолчнию являются </a:t>
            </a:r>
            <a:r>
              <a:rPr lang="en-US" dirty="0" smtClean="0">
                <a:solidFill>
                  <a:schemeClr val="bg1"/>
                </a:solidFill>
              </a:rPr>
              <a:t>sealed</a:t>
            </a:r>
          </a:p>
          <a:p>
            <a:pPr marL="742950" lvl="1" indent="-285750">
              <a:buFont typeface="Arial" pitchFamily="34" charset="0"/>
              <a:buChar char="•"/>
            </a:pPr>
            <a:endParaRPr lang="en-US" dirty="0" smtClean="0">
              <a:solidFill>
                <a:schemeClr val="bg1"/>
              </a:solidFill>
            </a:endParaRPr>
          </a:p>
          <a:p>
            <a:pPr marL="285750" indent="-285750">
              <a:buFont typeface="Arial" pitchFamily="34" charset="0"/>
              <a:buChar char="•"/>
            </a:pPr>
            <a:r>
              <a:rPr lang="en-US" dirty="0" smtClean="0">
                <a:solidFill>
                  <a:schemeClr val="bg1"/>
                </a:solidFill>
              </a:rPr>
              <a:t>partial</a:t>
            </a:r>
            <a:endParaRPr lang="ru-RU" dirty="0" smtClean="0">
              <a:solidFill>
                <a:schemeClr val="bg1"/>
              </a:solidFill>
            </a:endParaRPr>
          </a:p>
          <a:p>
            <a:pPr marL="742950" lvl="1" indent="-285750">
              <a:buFont typeface="Arial" pitchFamily="34" charset="0"/>
              <a:buChar char="•"/>
            </a:pPr>
            <a:r>
              <a:rPr lang="ru-RU" dirty="0" smtClean="0">
                <a:solidFill>
                  <a:schemeClr val="bg1"/>
                </a:solidFill>
              </a:rPr>
              <a:t>Позволяет разбить объявление класса на несколько частей</a:t>
            </a:r>
          </a:p>
          <a:p>
            <a:pPr marL="742950" lvl="1" indent="-285750">
              <a:buFont typeface="Arial" pitchFamily="34" charset="0"/>
              <a:buChar char="•"/>
            </a:pPr>
            <a:r>
              <a:rPr lang="ru-RU" dirty="0" smtClean="0">
                <a:solidFill>
                  <a:schemeClr val="bg1"/>
                </a:solidFill>
              </a:rPr>
              <a:t>Удобно использовать когда часть класса генерируется автоматически, а другая часть дописывается программистом.</a:t>
            </a:r>
            <a:endParaRPr lang="en-US" dirty="0">
              <a:solidFill>
                <a:schemeClr val="bg1"/>
              </a:solidFill>
            </a:endParaRPr>
          </a:p>
        </p:txBody>
      </p:sp>
    </p:spTree>
    <p:extLst>
      <p:ext uri="{BB962C8B-B14F-4D97-AF65-F5344CB8AC3E}">
        <p14:creationId xmlns:p14="http://schemas.microsoft.com/office/powerpoint/2010/main" val="14876863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3554" name="Прямоугольник 6"/>
          <p:cNvSpPr>
            <a:spLocks noChangeArrowheads="1"/>
          </p:cNvSpPr>
          <p:nvPr/>
        </p:nvSpPr>
        <p:spPr bwMode="auto">
          <a:xfrm>
            <a:off x="685800" y="71438"/>
            <a:ext cx="7924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0" hangingPunct="0">
              <a:tabLst>
                <a:tab pos="457200" algn="l"/>
              </a:tabLst>
            </a:pPr>
            <a:r>
              <a:rPr lang="ru-RU" sz="2400" dirty="0">
                <a:solidFill>
                  <a:schemeClr val="bg1"/>
                </a:solidFill>
                <a:cs typeface="Times New Roman" pitchFamily="18" charset="0"/>
              </a:rPr>
              <a:t>Задание</a:t>
            </a:r>
            <a:endParaRPr lang="ru-RU" sz="2400" dirty="0">
              <a:solidFill>
                <a:schemeClr val="bg1"/>
              </a:solidFill>
            </a:endParaRPr>
          </a:p>
        </p:txBody>
      </p:sp>
      <p:sp>
        <p:nvSpPr>
          <p:cNvPr id="22531" name="Прямоугольник 4"/>
          <p:cNvSpPr>
            <a:spLocks noChangeArrowheads="1"/>
          </p:cNvSpPr>
          <p:nvPr/>
        </p:nvSpPr>
        <p:spPr bwMode="auto">
          <a:xfrm>
            <a:off x="0" y="733425"/>
            <a:ext cx="9144000" cy="5909310"/>
          </a:xfrm>
          <a:prstGeom prst="rect">
            <a:avLst/>
          </a:prstGeom>
          <a:noFill/>
          <a:ln w="9525">
            <a:noFill/>
            <a:miter lim="800000"/>
            <a:headEnd/>
            <a:tailEnd/>
          </a:ln>
        </p:spPr>
        <p:txBody>
          <a:bodyPr>
            <a:spAutoFit/>
          </a:bodyPr>
          <a:lstStyle/>
          <a:p>
            <a:pPr marL="342900" indent="-342900" defTabSz="360000">
              <a:defRPr/>
            </a:pPr>
            <a:r>
              <a:rPr lang="ru-RU" i="1" dirty="0">
                <a:solidFill>
                  <a:schemeClr val="bg1"/>
                </a:solidFill>
                <a:cs typeface="Arial" charset="0"/>
              </a:rPr>
              <a:t>			Написать класс </a:t>
            </a:r>
            <a:r>
              <a:rPr lang="en-US" b="1" i="1" dirty="0" err="1">
                <a:solidFill>
                  <a:schemeClr val="bg1"/>
                </a:solidFill>
                <a:cs typeface="Arial" charset="0"/>
              </a:rPr>
              <a:t>UHugeInt</a:t>
            </a:r>
            <a:r>
              <a:rPr lang="en-US" i="1" dirty="0">
                <a:solidFill>
                  <a:schemeClr val="bg1"/>
                </a:solidFill>
                <a:cs typeface="Arial" charset="0"/>
              </a:rPr>
              <a:t> </a:t>
            </a:r>
            <a:r>
              <a:rPr lang="ru-RU" i="1" dirty="0">
                <a:solidFill>
                  <a:schemeClr val="bg1"/>
                </a:solidFill>
                <a:cs typeface="Arial" charset="0"/>
              </a:rPr>
              <a:t>(</a:t>
            </a:r>
            <a:r>
              <a:rPr lang="ru-RU" i="1" dirty="0" err="1">
                <a:solidFill>
                  <a:schemeClr val="bg1"/>
                </a:solidFill>
                <a:cs typeface="Arial" charset="0"/>
              </a:rPr>
              <a:t>беззнаковый</a:t>
            </a:r>
            <a:r>
              <a:rPr lang="ru-RU" i="1" dirty="0">
                <a:solidFill>
                  <a:schemeClr val="bg1"/>
                </a:solidFill>
                <a:cs typeface="Arial" charset="0"/>
              </a:rPr>
              <a:t> большой целый), в котором число хранится как массив байт</a:t>
            </a:r>
            <a:r>
              <a:rPr lang="en-US" i="1" dirty="0">
                <a:solidFill>
                  <a:schemeClr val="bg1"/>
                </a:solidFill>
                <a:cs typeface="Arial" charset="0"/>
              </a:rPr>
              <a:t> </a:t>
            </a:r>
            <a:r>
              <a:rPr lang="ru-RU" i="1" dirty="0">
                <a:solidFill>
                  <a:schemeClr val="bg1"/>
                </a:solidFill>
                <a:cs typeface="Arial" charset="0"/>
              </a:rPr>
              <a:t>(</a:t>
            </a:r>
            <a:r>
              <a:rPr lang="en-US" i="1" dirty="0">
                <a:solidFill>
                  <a:schemeClr val="bg1"/>
                </a:solidFill>
                <a:cs typeface="Arial" charset="0"/>
              </a:rPr>
              <a:t> byte[] digits )</a:t>
            </a:r>
            <a:r>
              <a:rPr lang="ru-RU" i="1" dirty="0">
                <a:solidFill>
                  <a:schemeClr val="bg1"/>
                </a:solidFill>
                <a:cs typeface="Arial" charset="0"/>
              </a:rPr>
              <a:t>, где каждый элемент массива – цифра числа. Для класса реализовать</a:t>
            </a:r>
            <a:r>
              <a:rPr lang="en-US" i="1" dirty="0">
                <a:solidFill>
                  <a:schemeClr val="bg1"/>
                </a:solidFill>
                <a:cs typeface="Arial" charset="0"/>
              </a:rPr>
              <a:t>:</a:t>
            </a:r>
          </a:p>
          <a:p>
            <a:pPr marL="800100" lvl="1" indent="-342900" defTabSz="360000">
              <a:buFont typeface="Arial" pitchFamily="34" charset="0"/>
              <a:buChar char="•"/>
              <a:defRPr/>
            </a:pPr>
            <a:r>
              <a:rPr lang="ru-RU" i="1" dirty="0">
                <a:solidFill>
                  <a:schemeClr val="bg1"/>
                </a:solidFill>
                <a:cs typeface="Arial" charset="0"/>
              </a:rPr>
              <a:t>Набор конструкторов, позволяющий инициализировать класс целым числом либо строкой.</a:t>
            </a:r>
          </a:p>
          <a:p>
            <a:pPr marL="800100" lvl="1" indent="-342900" defTabSz="360000">
              <a:buFont typeface="Arial" pitchFamily="34" charset="0"/>
              <a:buChar char="•"/>
              <a:defRPr/>
            </a:pPr>
            <a:r>
              <a:rPr lang="ru-RU" i="1" dirty="0">
                <a:solidFill>
                  <a:schemeClr val="bg1"/>
                </a:solidFill>
                <a:cs typeface="Arial" charset="0"/>
              </a:rPr>
              <a:t>Перегрузить операторы </a:t>
            </a:r>
            <a:r>
              <a:rPr lang="en-US" i="1" dirty="0">
                <a:solidFill>
                  <a:schemeClr val="bg1"/>
                </a:solidFill>
                <a:cs typeface="Arial" charset="0"/>
              </a:rPr>
              <a:t>“</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a:t>
            </a:r>
            <a:r>
              <a:rPr lang="en-US" i="1" dirty="0">
                <a:solidFill>
                  <a:schemeClr val="bg1"/>
                </a:solidFill>
                <a:cs typeface="Arial" charset="0"/>
              </a:rPr>
              <a:t>“</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производящие вычисления и присваивание с объектами данного класса.</a:t>
            </a:r>
          </a:p>
          <a:p>
            <a:pPr marL="800100" lvl="1" indent="-342900" defTabSz="360000">
              <a:buFont typeface="Arial" pitchFamily="34" charset="0"/>
              <a:buChar char="•"/>
              <a:defRPr/>
            </a:pPr>
            <a:r>
              <a:rPr lang="ru-RU" i="1" dirty="0">
                <a:solidFill>
                  <a:schemeClr val="bg1"/>
                </a:solidFill>
                <a:cs typeface="Arial" charset="0"/>
              </a:rPr>
              <a:t>Перегрузить операторы сравнения </a:t>
            </a:r>
            <a:r>
              <a:rPr lang="en-US" i="1" dirty="0">
                <a:solidFill>
                  <a:schemeClr val="bg1"/>
                </a:solidFill>
                <a:cs typeface="Arial" charset="0"/>
              </a:rPr>
              <a:t>“==” “!=” “&gt;” “&lt;” “&gt;=” “&lt;=”.</a:t>
            </a:r>
            <a:r>
              <a:rPr lang="ru-RU" i="1" dirty="0">
                <a:solidFill>
                  <a:schemeClr val="bg1"/>
                </a:solidFill>
                <a:cs typeface="Arial" charset="0"/>
              </a:rPr>
              <a:t> (можно реализовать возможность сравнения с целыми числами типа </a:t>
            </a:r>
            <a:r>
              <a:rPr lang="en-US" i="1" dirty="0" err="1">
                <a:solidFill>
                  <a:schemeClr val="bg1"/>
                </a:solidFill>
                <a:cs typeface="Arial" charset="0"/>
              </a:rPr>
              <a:t>int</a:t>
            </a:r>
            <a:r>
              <a:rPr lang="ru-RU" i="1" dirty="0">
                <a:solidFill>
                  <a:schemeClr val="bg1"/>
                </a:solidFill>
                <a:cs typeface="Arial" charset="0"/>
              </a:rPr>
              <a:t>).</a:t>
            </a:r>
            <a:endParaRPr lang="en-US" i="1" dirty="0">
              <a:solidFill>
                <a:schemeClr val="bg1"/>
              </a:solidFill>
              <a:cs typeface="Arial" charset="0"/>
            </a:endParaRPr>
          </a:p>
          <a:p>
            <a:pPr marL="800100" lvl="1" indent="-342900" defTabSz="360000">
              <a:buFont typeface="Arial" pitchFamily="34" charset="0"/>
              <a:buChar char="•"/>
              <a:defRPr/>
            </a:pPr>
            <a:r>
              <a:rPr lang="ru-RU" i="1" dirty="0">
                <a:solidFill>
                  <a:schemeClr val="bg1"/>
                </a:solidFill>
                <a:cs typeface="Arial" charset="0"/>
              </a:rPr>
              <a:t>Метод</a:t>
            </a:r>
            <a:r>
              <a:rPr lang="en-US" i="1" dirty="0" err="1">
                <a:solidFill>
                  <a:schemeClr val="bg1"/>
                </a:solidFill>
                <a:cs typeface="Arial" charset="0"/>
              </a:rPr>
              <a:t>ToString</a:t>
            </a:r>
            <a:r>
              <a:rPr lang="en-US" i="1" dirty="0">
                <a:solidFill>
                  <a:schemeClr val="bg1"/>
                </a:solidFill>
                <a:cs typeface="Arial" charset="0"/>
              </a:rPr>
              <a:t>() </a:t>
            </a:r>
            <a:r>
              <a:rPr lang="ru-RU" i="1" dirty="0">
                <a:solidFill>
                  <a:schemeClr val="bg1"/>
                </a:solidFill>
                <a:cs typeface="Arial" charset="0"/>
              </a:rPr>
              <a:t>для корректного вывода</a:t>
            </a:r>
            <a:r>
              <a:rPr lang="en-US" i="1" dirty="0">
                <a:solidFill>
                  <a:schemeClr val="bg1"/>
                </a:solidFill>
                <a:cs typeface="Arial" charset="0"/>
              </a:rPr>
              <a:t> </a:t>
            </a:r>
            <a:r>
              <a:rPr lang="ru-RU" i="1" dirty="0">
                <a:solidFill>
                  <a:schemeClr val="bg1"/>
                </a:solidFill>
                <a:cs typeface="Arial" charset="0"/>
              </a:rPr>
              <a:t>числа.</a:t>
            </a:r>
          </a:p>
          <a:p>
            <a:pPr marL="828000" lvl="1" defTabSz="360000">
              <a:defRPr/>
            </a:pPr>
            <a:endParaRPr lang="ru-RU" i="1" dirty="0">
              <a:solidFill>
                <a:schemeClr val="bg1"/>
              </a:solidFill>
              <a:cs typeface="Arial" charset="0"/>
            </a:endParaRPr>
          </a:p>
          <a:p>
            <a:pPr marL="0" lvl="1" defTabSz="360000">
              <a:defRPr/>
            </a:pPr>
            <a:r>
              <a:rPr lang="ru-RU" i="1" dirty="0">
                <a:solidFill>
                  <a:schemeClr val="bg1"/>
                </a:solidFill>
                <a:cs typeface="Arial" charset="0"/>
              </a:rPr>
              <a:t>	Написать класс </a:t>
            </a:r>
            <a:r>
              <a:rPr lang="en-US" b="1" i="1" dirty="0" err="1">
                <a:solidFill>
                  <a:schemeClr val="bg1"/>
                </a:solidFill>
                <a:cs typeface="Arial" charset="0"/>
              </a:rPr>
              <a:t>HugeInt</a:t>
            </a:r>
            <a:r>
              <a:rPr lang="en-US" b="1" i="1" dirty="0">
                <a:solidFill>
                  <a:schemeClr val="bg1"/>
                </a:solidFill>
                <a:cs typeface="Arial" charset="0"/>
              </a:rPr>
              <a:t> </a:t>
            </a:r>
            <a:r>
              <a:rPr lang="ru-RU" i="1" dirty="0">
                <a:solidFill>
                  <a:schemeClr val="bg1"/>
                </a:solidFill>
                <a:cs typeface="Arial" charset="0"/>
              </a:rPr>
              <a:t>(знаковый большой целый), унаследованный от </a:t>
            </a:r>
            <a:r>
              <a:rPr lang="en-US" i="1" dirty="0" err="1">
                <a:solidFill>
                  <a:schemeClr val="bg1"/>
                </a:solidFill>
                <a:cs typeface="Arial" charset="0"/>
              </a:rPr>
              <a:t>UHugeInt</a:t>
            </a:r>
            <a:r>
              <a:rPr lang="ru-RU" i="1" dirty="0">
                <a:solidFill>
                  <a:schemeClr val="bg1"/>
                </a:solidFill>
                <a:cs typeface="Arial" charset="0"/>
              </a:rPr>
              <a:t>, в котором большое целое число может принимать отрицательные значения. Для него</a:t>
            </a:r>
            <a:r>
              <a:rPr lang="en-US" i="1" dirty="0">
                <a:solidFill>
                  <a:schemeClr val="bg1"/>
                </a:solidFill>
                <a:cs typeface="Arial" charset="0"/>
              </a:rPr>
              <a:t> </a:t>
            </a:r>
            <a:r>
              <a:rPr lang="ru-RU" i="1" dirty="0">
                <a:solidFill>
                  <a:schemeClr val="bg1"/>
                </a:solidFill>
                <a:cs typeface="Arial" charset="0"/>
              </a:rPr>
              <a:t>реализовать</a:t>
            </a:r>
            <a:r>
              <a:rPr lang="en-US" i="1" dirty="0">
                <a:solidFill>
                  <a:schemeClr val="bg1"/>
                </a:solidFill>
                <a:cs typeface="Arial" charset="0"/>
              </a:rPr>
              <a:t>:</a:t>
            </a:r>
          </a:p>
          <a:p>
            <a:pPr marL="457200" lvl="2" defTabSz="360000">
              <a:buFont typeface="Arial" pitchFamily="34" charset="0"/>
              <a:buChar char="•"/>
              <a:defRPr/>
            </a:pPr>
            <a:r>
              <a:rPr lang="en-US" i="1" dirty="0">
                <a:solidFill>
                  <a:schemeClr val="bg1"/>
                </a:solidFill>
                <a:cs typeface="Arial" charset="0"/>
              </a:rPr>
              <a:t>	</a:t>
            </a:r>
            <a:r>
              <a:rPr lang="ru-RU" i="1" dirty="0">
                <a:solidFill>
                  <a:schemeClr val="bg1"/>
                </a:solidFill>
                <a:cs typeface="Arial" charset="0"/>
              </a:rPr>
              <a:t>Набор операторов из класса-предка </a:t>
            </a:r>
            <a:r>
              <a:rPr lang="en-US" i="1" dirty="0" err="1">
                <a:solidFill>
                  <a:schemeClr val="bg1"/>
                </a:solidFill>
                <a:cs typeface="Arial" charset="0"/>
              </a:rPr>
              <a:t>UHugeInt</a:t>
            </a:r>
            <a:r>
              <a:rPr lang="en-US" i="1" dirty="0">
                <a:solidFill>
                  <a:schemeClr val="bg1"/>
                </a:solidFill>
                <a:cs typeface="Arial" charset="0"/>
              </a:rPr>
              <a:t>.</a:t>
            </a:r>
          </a:p>
          <a:p>
            <a:pPr marL="457200" lvl="2" defTabSz="360000">
              <a:buFont typeface="Arial" pitchFamily="34" charset="0"/>
              <a:buChar char="•"/>
              <a:defRPr/>
            </a:pPr>
            <a:r>
              <a:rPr lang="ru-RU" i="1" dirty="0">
                <a:solidFill>
                  <a:schemeClr val="bg1"/>
                </a:solidFill>
                <a:cs typeface="Arial" charset="0"/>
              </a:rPr>
              <a:t>	Интерфейс </a:t>
            </a:r>
            <a:r>
              <a:rPr lang="en-US" i="1" dirty="0">
                <a:solidFill>
                  <a:schemeClr val="bg1"/>
                </a:solidFill>
                <a:cs typeface="Arial" charset="0"/>
              </a:rPr>
              <a:t>I</a:t>
            </a:r>
            <a:r>
              <a:rPr lang="ru-RU" i="1" dirty="0">
                <a:solidFill>
                  <a:schemeClr val="bg1"/>
                </a:solidFill>
                <a:cs typeface="Arial" charset="0"/>
              </a:rPr>
              <a:t>С</a:t>
            </a:r>
            <a:r>
              <a:rPr lang="en-US" i="1" dirty="0" err="1">
                <a:solidFill>
                  <a:schemeClr val="bg1"/>
                </a:solidFill>
                <a:cs typeface="Arial" charset="0"/>
              </a:rPr>
              <a:t>omparable</a:t>
            </a:r>
            <a:r>
              <a:rPr lang="ru-RU" i="1" dirty="0">
                <a:solidFill>
                  <a:schemeClr val="bg1"/>
                </a:solidFill>
                <a:cs typeface="Arial" charset="0"/>
              </a:rPr>
              <a:t>, позволяющий сортировать большие числа в массиве.</a:t>
            </a:r>
          </a:p>
          <a:p>
            <a:pPr marL="457200" lvl="2" defTabSz="360000">
              <a:buFont typeface="Arial" pitchFamily="34" charset="0"/>
              <a:buChar char="•"/>
              <a:defRPr/>
            </a:pPr>
            <a:r>
              <a:rPr lang="ru-RU" i="1" dirty="0">
                <a:solidFill>
                  <a:schemeClr val="bg1"/>
                </a:solidFill>
                <a:cs typeface="Arial" charset="0"/>
              </a:rPr>
              <a:t>	Индексатор, позволяющий посматривать цифры в массиве.</a:t>
            </a:r>
          </a:p>
          <a:p>
            <a:pPr marL="457200" lvl="2" defTabSz="360000">
              <a:buFont typeface="Arial" pitchFamily="34" charset="0"/>
              <a:buChar char="•"/>
              <a:defRPr/>
            </a:pPr>
            <a:r>
              <a:rPr lang="ru-RU" i="1" dirty="0">
                <a:solidFill>
                  <a:schemeClr val="bg1"/>
                </a:solidFill>
                <a:cs typeface="Arial" charset="0"/>
              </a:rPr>
              <a:t>	Любые другие методы, свойства, индексаторы, и т.д. необходимые для решения задачи(унарные </a:t>
            </a:r>
            <a:r>
              <a:rPr lang="en-US" i="1" dirty="0">
                <a:solidFill>
                  <a:schemeClr val="bg1"/>
                </a:solidFill>
                <a:cs typeface="Arial" charset="0"/>
              </a:rPr>
              <a:t>“-”, “</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a:t>
            </a:r>
            <a:r>
              <a:rPr lang="en-US" i="1" dirty="0">
                <a:solidFill>
                  <a:schemeClr val="bg1"/>
                </a:solidFill>
                <a:cs typeface="Arial" charset="0"/>
              </a:rPr>
              <a:t>“--”, </a:t>
            </a:r>
            <a:r>
              <a:rPr lang="ru-RU" i="1" dirty="0">
                <a:solidFill>
                  <a:schemeClr val="bg1"/>
                </a:solidFill>
                <a:cs typeface="Arial" charset="0"/>
              </a:rPr>
              <a:t>бинарный</a:t>
            </a:r>
            <a:r>
              <a:rPr lang="en-US" i="1" dirty="0">
                <a:solidFill>
                  <a:schemeClr val="bg1"/>
                </a:solidFill>
                <a:cs typeface="Arial" charset="0"/>
              </a:rPr>
              <a:t> “%” </a:t>
            </a:r>
            <a:r>
              <a:rPr lang="ru-RU" i="1" dirty="0">
                <a:solidFill>
                  <a:schemeClr val="bg1"/>
                </a:solidFill>
                <a:cs typeface="Arial" charset="0"/>
              </a:rPr>
              <a:t>и др.</a:t>
            </a:r>
            <a:r>
              <a:rPr lang="en-US" i="1" dirty="0">
                <a:solidFill>
                  <a:schemeClr val="bg1"/>
                </a:solidFill>
                <a:cs typeface="Arial" charset="0"/>
              </a:rPr>
              <a:t>)</a:t>
            </a:r>
            <a:r>
              <a:rPr lang="ru-RU" i="1" dirty="0">
                <a:solidFill>
                  <a:schemeClr val="bg1"/>
                </a:solidFill>
                <a:cs typeface="Arial" charset="0"/>
              </a:rPr>
              <a:t>.</a:t>
            </a:r>
          </a:p>
          <a:p>
            <a:pPr marL="457200" lvl="2" defTabSz="360000">
              <a:buFont typeface="Arial" pitchFamily="34" charset="0"/>
              <a:buChar char="•"/>
              <a:defRPr/>
            </a:pPr>
            <a:endParaRPr lang="ru-RU" i="1" dirty="0">
              <a:solidFill>
                <a:schemeClr val="bg1"/>
              </a:solidFill>
              <a:cs typeface="Arial" charset="0"/>
            </a:endParaRPr>
          </a:p>
          <a:p>
            <a:pPr marL="457200" lvl="2" defTabSz="360000">
              <a:buFont typeface="Arial" pitchFamily="34" charset="0"/>
              <a:buChar char="•"/>
              <a:defRPr/>
            </a:pPr>
            <a:r>
              <a:rPr lang="ru-RU" i="1" dirty="0">
                <a:solidFill>
                  <a:schemeClr val="bg1"/>
                </a:solidFill>
                <a:cs typeface="Arial" charset="0"/>
              </a:rPr>
              <a:t>** Попытаться перегрузить операторы </a:t>
            </a:r>
            <a:r>
              <a:rPr lang="en-US" i="1" dirty="0">
                <a:solidFill>
                  <a:schemeClr val="bg1"/>
                </a:solidFill>
                <a:cs typeface="Arial" charset="0"/>
              </a:rPr>
              <a:t>“</a:t>
            </a:r>
            <a:r>
              <a:rPr lang="ru-RU" i="1" dirty="0">
                <a:solidFill>
                  <a:schemeClr val="bg1"/>
                </a:solidFill>
                <a:cs typeface="Arial" charset="0"/>
              </a:rPr>
              <a:t>*</a:t>
            </a:r>
            <a:r>
              <a:rPr lang="en-US" i="1" dirty="0">
                <a:solidFill>
                  <a:schemeClr val="bg1"/>
                </a:solidFill>
                <a:cs typeface="Arial" charset="0"/>
              </a:rPr>
              <a:t>”</a:t>
            </a:r>
            <a:r>
              <a:rPr lang="ru-RU" i="1" dirty="0">
                <a:solidFill>
                  <a:schemeClr val="bg1"/>
                </a:solidFill>
                <a:cs typeface="Arial" charset="0"/>
              </a:rPr>
              <a:t> и </a:t>
            </a:r>
            <a:r>
              <a:rPr lang="en-US" i="1" dirty="0">
                <a:solidFill>
                  <a:schemeClr val="bg1"/>
                </a:solidFill>
                <a:cs typeface="Arial" charset="0"/>
              </a:rPr>
              <a:t>“/”</a:t>
            </a:r>
            <a:r>
              <a:rPr lang="ru-RU" i="1" dirty="0">
                <a:solidFill>
                  <a:schemeClr val="bg1"/>
                </a:solidFill>
                <a:cs typeface="Arial" charset="0"/>
              </a:rPr>
              <a:t>, для данного числа.</a:t>
            </a:r>
          </a:p>
        </p:txBody>
      </p:sp>
    </p:spTree>
    <p:extLst>
      <p:ext uri="{BB962C8B-B14F-4D97-AF65-F5344CB8AC3E}">
        <p14:creationId xmlns:p14="http://schemas.microsoft.com/office/powerpoint/2010/main" val="3086562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solidFill>
                  <a:schemeClr val="bg1"/>
                </a:solidFill>
              </a:rPr>
              <a:t>Материалы для обучения</a:t>
            </a:r>
            <a:endParaRPr lang="en-US"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hlinkClick r:id="rId3"/>
              </a:rPr>
              <a:t>https://</a:t>
            </a:r>
            <a:r>
              <a:rPr lang="en-US" dirty="0" smtClean="0">
                <a:solidFill>
                  <a:schemeClr val="bg1"/>
                </a:solidFill>
                <a:hlinkClick r:id="rId3"/>
              </a:rPr>
              <a:t>github.com/bazile/Training</a:t>
            </a:r>
            <a:r>
              <a:rPr lang="en-US" dirty="0" smtClean="0">
                <a:solidFill>
                  <a:schemeClr val="bg1"/>
                </a:solidFill>
              </a:rPr>
              <a:t/>
            </a:r>
            <a:br>
              <a:rPr lang="en-US" dirty="0" smtClean="0">
                <a:solidFill>
                  <a:schemeClr val="bg1"/>
                </a:solidFill>
              </a:rPr>
            </a:br>
            <a:r>
              <a:rPr lang="ru-RU" dirty="0" smtClean="0">
                <a:solidFill>
                  <a:schemeClr val="bg1"/>
                </a:solidFill>
              </a:rPr>
              <a:t>Презентации и примеры кода используемые во время занятия</a:t>
            </a:r>
          </a:p>
          <a:p>
            <a:endParaRPr lang="ru-RU" dirty="0" smtClean="0">
              <a:solidFill>
                <a:schemeClr val="bg1"/>
              </a:solidFill>
            </a:endParaRPr>
          </a:p>
          <a:p>
            <a:r>
              <a:rPr lang="en-US" dirty="0">
                <a:solidFill>
                  <a:schemeClr val="bg1"/>
                </a:solidFill>
                <a:hlinkClick r:id="rId4"/>
              </a:rPr>
              <a:t>http://belhard.nullptr.ru</a:t>
            </a:r>
            <a:r>
              <a:rPr lang="en-US" dirty="0" smtClean="0">
                <a:solidFill>
                  <a:schemeClr val="bg1"/>
                </a:solidFill>
                <a:hlinkClick r:id="rId4"/>
              </a:rPr>
              <a:t>/</a:t>
            </a:r>
            <a:r>
              <a:rPr lang="ru-RU" dirty="0" smtClean="0">
                <a:solidFill>
                  <a:schemeClr val="bg1"/>
                </a:solidFill>
              </a:rPr>
              <a:t/>
            </a:r>
            <a:br>
              <a:rPr lang="ru-RU" dirty="0" smtClean="0">
                <a:solidFill>
                  <a:schemeClr val="bg1"/>
                </a:solidFill>
              </a:rPr>
            </a:br>
            <a:r>
              <a:rPr lang="ru-RU" dirty="0" smtClean="0">
                <a:solidFill>
                  <a:schemeClr val="bg1"/>
                </a:solidFill>
              </a:rPr>
              <a:t>Книги, примеры к ним и другие полезные файлы.</a:t>
            </a:r>
            <a:endParaRPr lang="ru-RU" dirty="0">
              <a:solidFill>
                <a:schemeClr val="bg1"/>
              </a:solidFill>
            </a:endParaRPr>
          </a:p>
          <a:p>
            <a:endParaRPr lang="en-US" dirty="0"/>
          </a:p>
        </p:txBody>
      </p:sp>
    </p:spTree>
    <p:extLst>
      <p:ext uri="{BB962C8B-B14F-4D97-AF65-F5344CB8AC3E}">
        <p14:creationId xmlns:p14="http://schemas.microsoft.com/office/powerpoint/2010/main" val="2432092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251520" y="332656"/>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457200" algn="l"/>
              </a:tabLst>
            </a:pPr>
            <a:r>
              <a:rPr lang="ru-RU" sz="2400" dirty="0">
                <a:solidFill>
                  <a:schemeClr val="bg1"/>
                </a:solidFill>
                <a:cs typeface="Times New Roman" pitchFamily="18" charset="0"/>
              </a:rPr>
              <a:t>Классы и </a:t>
            </a:r>
            <a:r>
              <a:rPr lang="ru-RU" sz="2400" dirty="0" smtClean="0">
                <a:solidFill>
                  <a:schemeClr val="bg1"/>
                </a:solidFill>
                <a:cs typeface="Times New Roman" pitchFamily="18" charset="0"/>
              </a:rPr>
              <a:t>объекты</a:t>
            </a:r>
            <a:endParaRPr lang="en-US" sz="2400" dirty="0">
              <a:solidFill>
                <a:schemeClr val="bg1"/>
              </a:solidFill>
              <a:cs typeface="Times New Roman" pitchFamily="18" charset="0"/>
            </a:endParaRPr>
          </a:p>
        </p:txBody>
      </p:sp>
      <p:sp>
        <p:nvSpPr>
          <p:cNvPr id="3076" name="Rectangle 2"/>
          <p:cNvSpPr>
            <a:spLocks noChangeArrowheads="1"/>
          </p:cNvSpPr>
          <p:nvPr/>
        </p:nvSpPr>
        <p:spPr bwMode="auto">
          <a:xfrm>
            <a:off x="251520" y="1196752"/>
            <a:ext cx="5105400" cy="8302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lgn="just" eaLnBrk="0" hangingPunct="0"/>
            <a:r>
              <a:rPr lang="en-US" sz="1200" dirty="0">
                <a:solidFill>
                  <a:schemeClr val="bg1"/>
                </a:solidFill>
                <a:latin typeface="Consolas" pitchFamily="49" charset="0"/>
                <a:ea typeface="Times New Roman" pitchFamily="18" charset="0"/>
                <a:cs typeface="Consolas" pitchFamily="49" charset="0"/>
              </a:rPr>
              <a:t>c</a:t>
            </a:r>
            <a:r>
              <a:rPr lang="ru-RU" sz="1200" dirty="0">
                <a:solidFill>
                  <a:schemeClr val="bg1"/>
                </a:solidFill>
                <a:latin typeface="Consolas" pitchFamily="49" charset="0"/>
                <a:ea typeface="Times New Roman" pitchFamily="18" charset="0"/>
                <a:cs typeface="Consolas" pitchFamily="49" charset="0"/>
              </a:rPr>
              <a:t>lass &lt;имя класса&gt; </a:t>
            </a:r>
            <a:r>
              <a:rPr lang="en-US" sz="1200" dirty="0">
                <a:solidFill>
                  <a:schemeClr val="bg1"/>
                </a:solidFill>
                <a:latin typeface="Consolas" pitchFamily="49" charset="0"/>
                <a:ea typeface="Times New Roman" pitchFamily="18" charset="0"/>
                <a:cs typeface="Consolas" pitchFamily="49" charset="0"/>
              </a:rPr>
              <a:t>: &lt;</a:t>
            </a:r>
            <a:r>
              <a:rPr lang="ru-RU" sz="1200" dirty="0">
                <a:solidFill>
                  <a:schemeClr val="bg1"/>
                </a:solidFill>
                <a:latin typeface="Consolas" pitchFamily="49" charset="0"/>
                <a:ea typeface="Times New Roman" pitchFamily="18" charset="0"/>
                <a:cs typeface="Consolas" pitchFamily="49" charset="0"/>
              </a:rPr>
              <a:t>Класс-предок(может отсутствовать)</a:t>
            </a:r>
            <a:r>
              <a:rPr lang="en-US" sz="1200" dirty="0">
                <a:solidFill>
                  <a:schemeClr val="bg1"/>
                </a:solidFill>
                <a:latin typeface="Consolas" pitchFamily="49" charset="0"/>
                <a:ea typeface="Times New Roman" pitchFamily="18" charset="0"/>
                <a:cs typeface="Consolas" pitchFamily="49" charset="0"/>
              </a:rPr>
              <a:t>&gt;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    &lt;</a:t>
            </a:r>
            <a:r>
              <a:rPr lang="ru-RU" sz="1200" dirty="0" smtClean="0">
                <a:solidFill>
                  <a:schemeClr val="bg1"/>
                </a:solidFill>
                <a:latin typeface="Consolas" pitchFamily="49" charset="0"/>
                <a:ea typeface="Times New Roman" pitchFamily="18" charset="0"/>
                <a:cs typeface="Consolas" pitchFamily="49" charset="0"/>
              </a:rPr>
              <a:t>элементы </a:t>
            </a:r>
            <a:r>
              <a:rPr lang="ru-RU" sz="1200" dirty="0">
                <a:solidFill>
                  <a:schemeClr val="bg1"/>
                </a:solidFill>
                <a:latin typeface="Consolas" pitchFamily="49" charset="0"/>
                <a:ea typeface="Times New Roman" pitchFamily="18" charset="0"/>
                <a:cs typeface="Consolas" pitchFamily="49" charset="0"/>
              </a:rPr>
              <a:t>класса&gt;</a:t>
            </a:r>
            <a:endParaRPr lang="be-BY" sz="900" dirty="0">
              <a:solidFill>
                <a:schemeClr val="bg1"/>
              </a:solidFill>
              <a:ea typeface="Times New Roman" pitchFamily="18" charset="0"/>
              <a:cs typeface="Consolas" pitchFamily="49" charset="0"/>
            </a:endParaRPr>
          </a:p>
          <a:p>
            <a:pPr algn="just" eaLnBrk="0" hangingPunct="0"/>
            <a:r>
              <a:rPr lang="ru-RU" sz="1200" dirty="0">
                <a:solidFill>
                  <a:schemeClr val="bg1"/>
                </a:solidFill>
                <a:latin typeface="Consolas" pitchFamily="49" charset="0"/>
                <a:ea typeface="Times New Roman" pitchFamily="18" charset="0"/>
                <a:cs typeface="Consolas" pitchFamily="49" charset="0"/>
              </a:rPr>
              <a:t>}</a:t>
            </a:r>
            <a:endParaRPr lang="ru-RU" dirty="0">
              <a:solidFill>
                <a:schemeClr val="bg1"/>
              </a:solidFill>
              <a:ea typeface="Times New Roman" pitchFamily="18" charset="0"/>
              <a:cs typeface="Consolas" pitchFamily="49" charset="0"/>
            </a:endParaRPr>
          </a:p>
        </p:txBody>
      </p:sp>
      <p:sp>
        <p:nvSpPr>
          <p:cNvPr id="5" name="TextBox 5"/>
          <p:cNvSpPr txBox="1">
            <a:spLocks noChangeArrowheads="1"/>
          </p:cNvSpPr>
          <p:nvPr/>
        </p:nvSpPr>
        <p:spPr bwMode="auto">
          <a:xfrm>
            <a:off x="233458" y="2276872"/>
            <a:ext cx="88392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ru-RU" b="1" dirty="0">
                <a:solidFill>
                  <a:schemeClr val="bg1"/>
                </a:solidFill>
                <a:latin typeface="+mj-lt"/>
              </a:rPr>
              <a:t>Внутри класса могут быть объявлены</a:t>
            </a:r>
            <a:r>
              <a:rPr lang="en-US" b="1" dirty="0">
                <a:solidFill>
                  <a:schemeClr val="bg1"/>
                </a:solidFill>
                <a:latin typeface="+mj-lt"/>
              </a:rPr>
              <a:t>:</a:t>
            </a:r>
          </a:p>
          <a:p>
            <a:pPr eaLnBrk="1" hangingPunct="1"/>
            <a:r>
              <a:rPr lang="en-US" sz="1400" dirty="0">
                <a:solidFill>
                  <a:schemeClr val="bg1"/>
                </a:solidFill>
                <a:latin typeface="+mj-lt"/>
              </a:rPr>
              <a:t>	</a:t>
            </a:r>
            <a:endParaRPr lang="ru-RU" sz="1400" dirty="0">
              <a:solidFill>
                <a:schemeClr val="bg1"/>
              </a:solidFill>
              <a:latin typeface="+mj-lt"/>
            </a:endParaRPr>
          </a:p>
          <a:p>
            <a:pPr eaLnBrk="1" hangingPunct="1"/>
            <a:r>
              <a:rPr lang="ru-RU" sz="1400" b="1" dirty="0">
                <a:solidFill>
                  <a:schemeClr val="bg1"/>
                </a:solidFill>
                <a:latin typeface="+mj-lt"/>
              </a:rPr>
              <a:t>	Поля</a:t>
            </a:r>
            <a:r>
              <a:rPr lang="en-US" sz="1400" b="1" dirty="0">
                <a:solidFill>
                  <a:schemeClr val="bg1"/>
                </a:solidFill>
                <a:latin typeface="+mj-lt"/>
              </a:rPr>
              <a:t>:</a:t>
            </a:r>
            <a:r>
              <a:rPr lang="en-US" sz="1400" dirty="0">
                <a:solidFill>
                  <a:schemeClr val="bg1"/>
                </a:solidFill>
                <a:latin typeface="+mj-lt"/>
              </a:rPr>
              <a:t> </a:t>
            </a:r>
            <a:r>
              <a:rPr lang="ru-RU" sz="1400" dirty="0">
                <a:solidFill>
                  <a:schemeClr val="bg1"/>
                </a:solidFill>
                <a:latin typeface="+mj-lt"/>
              </a:rPr>
              <a:t>Переменные и объекты любого типа, могут быть константами.</a:t>
            </a:r>
          </a:p>
          <a:p>
            <a:pPr eaLnBrk="1" hangingPunct="1"/>
            <a:r>
              <a:rPr lang="ru-RU" sz="1400" dirty="0">
                <a:solidFill>
                  <a:schemeClr val="bg1"/>
                </a:solidFill>
                <a:latin typeface="+mj-lt"/>
              </a:rPr>
              <a:t>	</a:t>
            </a:r>
          </a:p>
          <a:p>
            <a:pPr eaLnBrk="1" hangingPunct="1"/>
            <a:r>
              <a:rPr lang="ru-RU" sz="1400" b="1" dirty="0">
                <a:solidFill>
                  <a:schemeClr val="bg1"/>
                </a:solidFill>
                <a:latin typeface="+mj-lt"/>
              </a:rPr>
              <a:t>	Методы</a:t>
            </a:r>
            <a:r>
              <a:rPr lang="en-US" sz="1400" b="1" dirty="0">
                <a:solidFill>
                  <a:schemeClr val="bg1"/>
                </a:solidFill>
                <a:latin typeface="+mj-lt"/>
              </a:rPr>
              <a:t>:</a:t>
            </a:r>
            <a:r>
              <a:rPr lang="ru-RU" sz="1400" dirty="0">
                <a:solidFill>
                  <a:schemeClr val="bg1"/>
                </a:solidFill>
                <a:latin typeface="+mj-lt"/>
              </a:rPr>
              <a:t> Пользовательские функции, описывающие функциональность класса.</a:t>
            </a:r>
          </a:p>
          <a:p>
            <a:pPr eaLnBrk="1" hangingPunct="1"/>
            <a:r>
              <a:rPr lang="ru-RU" sz="1400" dirty="0">
                <a:solidFill>
                  <a:schemeClr val="bg1"/>
                </a:solidFill>
                <a:latin typeface="+mj-lt"/>
              </a:rPr>
              <a:t>	</a:t>
            </a:r>
          </a:p>
          <a:p>
            <a:pPr eaLnBrk="1" hangingPunct="1"/>
            <a:r>
              <a:rPr lang="ru-RU" sz="1400" b="1" dirty="0">
                <a:solidFill>
                  <a:schemeClr val="bg1"/>
                </a:solidFill>
                <a:latin typeface="+mj-lt"/>
              </a:rPr>
              <a:t>	Конструкторы</a:t>
            </a:r>
            <a:r>
              <a:rPr lang="en-US" sz="1400" b="1" dirty="0">
                <a:solidFill>
                  <a:schemeClr val="bg1"/>
                </a:solidFill>
                <a:latin typeface="+mj-lt"/>
              </a:rPr>
              <a:t>: </a:t>
            </a:r>
            <a:r>
              <a:rPr lang="ru-RU" sz="1400" dirty="0">
                <a:solidFill>
                  <a:schemeClr val="bg1"/>
                </a:solidFill>
                <a:latin typeface="+mj-lt"/>
              </a:rPr>
              <a:t>Функции, предназначенная для инициализации начальных значений класса.</a:t>
            </a: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Финализатор</a:t>
            </a:r>
            <a:r>
              <a:rPr lang="en-US" sz="1400" b="1" dirty="0">
                <a:solidFill>
                  <a:schemeClr val="bg1"/>
                </a:solidFill>
                <a:latin typeface="+mj-lt"/>
              </a:rPr>
              <a:t>:</a:t>
            </a:r>
            <a:r>
              <a:rPr lang="ru-RU" sz="1400" dirty="0">
                <a:solidFill>
                  <a:schemeClr val="bg1"/>
                </a:solidFill>
                <a:latin typeface="+mj-lt"/>
              </a:rPr>
              <a:t> Аналог деструктора в С++ - предназначен для освобождения ресурсов при 		удалении класса</a:t>
            </a:r>
            <a:r>
              <a:rPr lang="ru-RU" sz="1400" dirty="0" smtClean="0">
                <a:solidFill>
                  <a:schemeClr val="bg1"/>
                </a:solidFill>
                <a:latin typeface="+mj-lt"/>
              </a:rPr>
              <a:t>.</a:t>
            </a:r>
          </a:p>
          <a:p>
            <a:pPr eaLnBrk="1" hangingPunct="1"/>
            <a:endParaRPr lang="ru-RU" sz="1400" dirty="0">
              <a:solidFill>
                <a:schemeClr val="bg1"/>
              </a:solidFill>
              <a:latin typeface="+mj-lt"/>
            </a:endParaRPr>
          </a:p>
          <a:p>
            <a:pPr eaLnBrk="1" hangingPunct="1"/>
            <a:r>
              <a:rPr lang="ru-RU" sz="1400" b="1" dirty="0">
                <a:solidFill>
                  <a:schemeClr val="bg1"/>
                </a:solidFill>
                <a:latin typeface="+mj-lt"/>
              </a:rPr>
              <a:t>	Свойства: </a:t>
            </a:r>
            <a:r>
              <a:rPr lang="ru-RU" sz="1400" dirty="0">
                <a:solidFill>
                  <a:schemeClr val="bg1"/>
                </a:solidFill>
                <a:latin typeface="+mj-lt"/>
              </a:rPr>
              <a:t>Предоставляют доступ к закрытым полям класса.</a:t>
            </a: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Индексаторы</a:t>
            </a:r>
            <a:r>
              <a:rPr lang="en-US" sz="1400" b="1" dirty="0">
                <a:solidFill>
                  <a:schemeClr val="bg1"/>
                </a:solidFill>
                <a:latin typeface="+mj-lt"/>
              </a:rPr>
              <a:t>: </a:t>
            </a:r>
            <a:r>
              <a:rPr lang="ru-RU" sz="1400" dirty="0">
                <a:solidFill>
                  <a:schemeClr val="bg1"/>
                </a:solidFill>
                <a:latin typeface="+mj-lt"/>
              </a:rPr>
              <a:t>Особое свойство, принимающее в качестве дополнительного параметра 		индекс элемента.</a:t>
            </a:r>
            <a:endParaRPr lang="be-BY" sz="1400" dirty="0">
              <a:solidFill>
                <a:schemeClr val="bg1"/>
              </a:solidFill>
              <a:latin typeface="+mj-lt"/>
            </a:endParaRPr>
          </a:p>
          <a:p>
            <a:pPr eaLnBrk="1" hangingPunct="1"/>
            <a:r>
              <a:rPr lang="ru-RU" sz="1400" b="1" dirty="0">
                <a:solidFill>
                  <a:schemeClr val="bg1"/>
                </a:solidFill>
                <a:latin typeface="+mj-lt"/>
              </a:rPr>
              <a:t>	</a:t>
            </a:r>
          </a:p>
          <a:p>
            <a:pPr eaLnBrk="1" hangingPunct="1"/>
            <a:r>
              <a:rPr lang="ru-RU" sz="1400" b="1" dirty="0">
                <a:solidFill>
                  <a:schemeClr val="bg1"/>
                </a:solidFill>
                <a:latin typeface="+mj-lt"/>
              </a:rPr>
              <a:t>	Вложенные типы</a:t>
            </a:r>
            <a:r>
              <a:rPr lang="en-US" sz="1400" b="1" dirty="0">
                <a:solidFill>
                  <a:schemeClr val="bg1"/>
                </a:solidFill>
                <a:latin typeface="+mj-lt"/>
              </a:rPr>
              <a:t>: </a:t>
            </a:r>
            <a:r>
              <a:rPr lang="ru-RU" sz="1400" dirty="0">
                <a:solidFill>
                  <a:schemeClr val="bg1"/>
                </a:solidFill>
                <a:latin typeface="+mj-lt"/>
              </a:rPr>
              <a:t>В классе могут описываться другие классы, а также структуры и 			перечисления, предназначенные для вспомогательных целей.</a:t>
            </a:r>
          </a:p>
        </p:txBody>
      </p:sp>
    </p:spTree>
    <p:extLst>
      <p:ext uri="{BB962C8B-B14F-4D97-AF65-F5344CB8AC3E}">
        <p14:creationId xmlns:p14="http://schemas.microsoft.com/office/powerpoint/2010/main" val="24598656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dirty="0">
                <a:solidFill>
                  <a:schemeClr val="bg1"/>
                </a:solidFill>
                <a:cs typeface="Times New Roman" pitchFamily="18" charset="0"/>
              </a:rPr>
              <a:t>Поля.</a:t>
            </a:r>
            <a:endParaRPr lang="en-US" sz="2400" dirty="0">
              <a:solidFill>
                <a:schemeClr val="bg1"/>
              </a:solidFill>
              <a:cs typeface="Times New Roman" pitchFamily="18" charset="0"/>
            </a:endParaRPr>
          </a:p>
        </p:txBody>
      </p:sp>
      <p:sp>
        <p:nvSpPr>
          <p:cNvPr id="5123"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ru-RU" sz="1400" dirty="0">
                <a:solidFill>
                  <a:schemeClr val="bg1"/>
                </a:solidFill>
              </a:rPr>
              <a:t>Переменные и объекты любого типа, могут быть константами.</a:t>
            </a:r>
          </a:p>
        </p:txBody>
      </p:sp>
      <p:sp>
        <p:nvSpPr>
          <p:cNvPr id="37890" name="Rectangle 2"/>
          <p:cNvSpPr>
            <a:spLocks noChangeArrowheads="1"/>
          </p:cNvSpPr>
          <p:nvPr/>
        </p:nvSpPr>
        <p:spPr bwMode="auto">
          <a:xfrm>
            <a:off x="381000" y="914400"/>
            <a:ext cx="8382000" cy="2246313"/>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MyClass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value1;                         //Переменная целого типа.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//При создании класса станет равной 0</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const double value2 = 23.3435;      //Констанда дробного типа.</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readonly short value3 = 45;         //Переменная "Только для чтения"</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 str1 = "123456";             //Строка, объявляется одновременно с инициализацией</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StringBuilder builder = new StringBuilder();       //Объект класса StringBuilder</a:t>
            </a:r>
            <a:endParaRPr lang="be-BY" sz="900" dirty="0">
              <a:solidFill>
                <a:schemeClr val="bg1"/>
              </a:solidFill>
              <a:ea typeface="Calibri" pitchFamily="34" charset="0"/>
              <a:cs typeface="Courier New" pitchFamily="49" charset="0"/>
            </a:endParaRP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
        <p:nvSpPr>
          <p:cNvPr id="5125" name="TextBox 6"/>
          <p:cNvSpPr txBox="1">
            <a:spLocks noChangeArrowheads="1"/>
          </p:cNvSpPr>
          <p:nvPr/>
        </p:nvSpPr>
        <p:spPr bwMode="auto">
          <a:xfrm>
            <a:off x="152400" y="3429000"/>
            <a:ext cx="88392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Перед каждой переменной должен быть указан модификатор доступа. Если это не сделано, элемент класса воспринимается как </a:t>
            </a:r>
            <a:r>
              <a:rPr lang="en-US" sz="1600" b="1" dirty="0">
                <a:solidFill>
                  <a:schemeClr val="bg1"/>
                </a:solidFill>
                <a:latin typeface="Courier New" pitchFamily="49" charset="0"/>
                <a:cs typeface="Courier New" pitchFamily="49" charset="0"/>
              </a:rPr>
              <a:t>private.</a:t>
            </a:r>
            <a:endParaRPr lang="ru-RU" sz="1600" b="1" dirty="0">
              <a:solidFill>
                <a:schemeClr val="bg1"/>
              </a:solidFill>
              <a:latin typeface="Courier New" pitchFamily="49" charset="0"/>
              <a:cs typeface="Courier New" pitchFamily="49" charset="0"/>
            </a:endParaRPr>
          </a:p>
          <a:p>
            <a:pPr eaLnBrk="1" hangingPunct="1"/>
            <a:endParaRPr lang="en-US"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private </a:t>
            </a:r>
            <a:r>
              <a:rPr lang="ru-RU" sz="1600" dirty="0">
                <a:solidFill>
                  <a:schemeClr val="bg1"/>
                </a:solidFill>
                <a:cs typeface="Arial" charset="0"/>
              </a:rPr>
              <a:t>Элемент доступен только в том типе, в котором он определен.</a:t>
            </a:r>
            <a:endParaRPr lang="en-US" sz="1600" dirty="0">
              <a:solidFill>
                <a:schemeClr val="bg1"/>
              </a:solidFill>
              <a:cs typeface="Arial"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protected</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 в типе в котором он определен и в его потомках.</a:t>
            </a:r>
            <a:endParaRPr lang="en-US" sz="1600" dirty="0">
              <a:solidFill>
                <a:schemeClr val="bg1"/>
              </a:solidFill>
              <a:cs typeface="Arial"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public</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всем.</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internal</a:t>
            </a:r>
            <a:r>
              <a:rPr lang="ru-RU" sz="1600" b="1" dirty="0">
                <a:solidFill>
                  <a:schemeClr val="bg1"/>
                </a:solidFill>
                <a:latin typeface="Courier New" pitchFamily="49" charset="0"/>
                <a:cs typeface="Courier New" pitchFamily="49" charset="0"/>
              </a:rPr>
              <a:t> </a:t>
            </a:r>
            <a:r>
              <a:rPr lang="ru-RU" sz="1600" dirty="0">
                <a:solidFill>
                  <a:schemeClr val="bg1"/>
                </a:solidFill>
                <a:cs typeface="Arial" charset="0"/>
              </a:rPr>
              <a:t>Элемент доступен только в текущей сборке, В других сборках – не виден.</a:t>
            </a:r>
            <a:endParaRPr lang="en-US" sz="1600" b="1" dirty="0">
              <a:solidFill>
                <a:schemeClr val="bg1"/>
              </a:solidFill>
              <a:latin typeface="Courier New" pitchFamily="49" charset="0"/>
              <a:cs typeface="Courier New" pitchFamily="49" charset="0"/>
            </a:endParaRPr>
          </a:p>
          <a:p>
            <a:pPr eaLnBrk="1" hangingPunct="1"/>
            <a:endParaRPr lang="ru-RU" sz="1600" b="1" dirty="0">
              <a:solidFill>
                <a:schemeClr val="bg1"/>
              </a:solidFill>
              <a:latin typeface="Courier New" pitchFamily="49" charset="0"/>
              <a:cs typeface="Courier New" pitchFamily="49" charset="0"/>
            </a:endParaRPr>
          </a:p>
          <a:p>
            <a:pPr eaLnBrk="1" hangingPunct="1"/>
            <a:r>
              <a:rPr lang="en-US" sz="1600" b="1" dirty="0">
                <a:solidFill>
                  <a:schemeClr val="bg1"/>
                </a:solidFill>
                <a:latin typeface="Courier New" pitchFamily="49" charset="0"/>
                <a:cs typeface="Courier New" pitchFamily="49" charset="0"/>
              </a:rPr>
              <a:t>	protected internal</a:t>
            </a:r>
            <a:r>
              <a:rPr lang="ru-RU" sz="1600" b="1" dirty="0">
                <a:solidFill>
                  <a:schemeClr val="bg1"/>
                </a:solidFill>
              </a:rPr>
              <a:t> </a:t>
            </a:r>
            <a:r>
              <a:rPr lang="ru-RU" sz="1600" dirty="0">
                <a:solidFill>
                  <a:schemeClr val="bg1"/>
                </a:solidFill>
                <a:cs typeface="Arial" charset="0"/>
              </a:rPr>
              <a:t>Работает как </a:t>
            </a:r>
            <a:r>
              <a:rPr lang="en-US" sz="1600" b="1" dirty="0">
                <a:solidFill>
                  <a:schemeClr val="bg1"/>
                </a:solidFill>
                <a:latin typeface="Courier New" pitchFamily="49" charset="0"/>
                <a:cs typeface="Courier New" pitchFamily="49" charset="0"/>
              </a:rPr>
              <a:t>protected </a:t>
            </a:r>
            <a:r>
              <a:rPr lang="ru-RU" sz="1600" dirty="0">
                <a:solidFill>
                  <a:schemeClr val="bg1"/>
                </a:solidFill>
                <a:cs typeface="Arial" charset="0"/>
              </a:rPr>
              <a:t>и как </a:t>
            </a:r>
            <a:r>
              <a:rPr lang="en-US" sz="1600" b="1" dirty="0">
                <a:solidFill>
                  <a:schemeClr val="bg1"/>
                </a:solidFill>
                <a:latin typeface="Courier New" pitchFamily="49" charset="0"/>
                <a:cs typeface="Courier New" pitchFamily="49" charset="0"/>
              </a:rPr>
              <a:t>internal</a:t>
            </a:r>
            <a:r>
              <a:rPr lang="ru-RU" sz="1600" dirty="0">
                <a:solidFill>
                  <a:schemeClr val="bg1"/>
                </a:solidFill>
                <a:cs typeface="Arial" charset="0"/>
              </a:rPr>
              <a:t> .</a:t>
            </a:r>
            <a:r>
              <a:rPr lang="ru-RU" sz="1600" b="1" dirty="0">
                <a:solidFill>
                  <a:schemeClr val="bg1"/>
                </a:solidFill>
              </a:rPr>
              <a:t> </a:t>
            </a:r>
          </a:p>
        </p:txBody>
      </p:sp>
    </p:spTree>
    <p:extLst>
      <p:ext uri="{BB962C8B-B14F-4D97-AF65-F5344CB8AC3E}">
        <p14:creationId xmlns:p14="http://schemas.microsoft.com/office/powerpoint/2010/main" val="6378460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146"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Конструкторы</a:t>
            </a:r>
            <a:endParaRPr lang="en-US" sz="2400" dirty="0">
              <a:solidFill>
                <a:schemeClr val="bg1"/>
              </a:solidFill>
              <a:cs typeface="Times New Roman" pitchFamily="18" charset="0"/>
            </a:endParaRPr>
          </a:p>
        </p:txBody>
      </p:sp>
      <p:sp>
        <p:nvSpPr>
          <p:cNvPr id="6147" name="TextBox 5"/>
          <p:cNvSpPr txBox="1">
            <a:spLocks noChangeArrowheads="1"/>
          </p:cNvSpPr>
          <p:nvPr/>
        </p:nvSpPr>
        <p:spPr bwMode="auto">
          <a:xfrm>
            <a:off x="152400" y="530225"/>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Функции, предназначенная для инициализации начальных значений класса.</a:t>
            </a:r>
            <a:endParaRPr lang="en-US" sz="1400" dirty="0">
              <a:solidFill>
                <a:schemeClr val="bg1"/>
              </a:solidFill>
              <a:cs typeface="Times New Roman" pitchFamily="18" charset="0"/>
            </a:endParaRPr>
          </a:p>
        </p:txBody>
      </p:sp>
      <p:sp>
        <p:nvSpPr>
          <p:cNvPr id="6148" name="TextBox 7"/>
          <p:cNvSpPr txBox="1">
            <a:spLocks noChangeArrowheads="1"/>
          </p:cNvSpPr>
          <p:nvPr/>
        </p:nvSpPr>
        <p:spPr bwMode="auto">
          <a:xfrm>
            <a:off x="152400" y="3535363"/>
            <a:ext cx="8839200"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	</a:t>
            </a:r>
            <a:r>
              <a:rPr lang="ru-RU" sz="1600" dirty="0">
                <a:solidFill>
                  <a:schemeClr val="bg1"/>
                </a:solidFill>
              </a:rPr>
              <a:t>В классе возможно объявить любое количество конструкторов с разной сигнатурой (различными количеством и типом принимаемых параметров).</a:t>
            </a:r>
          </a:p>
          <a:p>
            <a:pPr eaLnBrk="1" hangingPunct="1"/>
            <a:r>
              <a:rPr lang="ru-RU" sz="1600" dirty="0">
                <a:solidFill>
                  <a:schemeClr val="bg1"/>
                </a:solidFill>
              </a:rPr>
              <a:t>	Если в классе не объявлено ни одного конструктора, создается конструктор по умолчанию, не принимающий никаких параметров. Однако, если в классе объявлен хоть один конструктор с параметрами, то конструктор без параметров, если он нужен, необходимо дописывать самостоятельно.</a:t>
            </a:r>
            <a:endParaRPr lang="en-US" sz="1600" dirty="0">
              <a:solidFill>
                <a:schemeClr val="bg1"/>
              </a:solidFill>
            </a:endParaRPr>
          </a:p>
          <a:p>
            <a:pPr eaLnBrk="1" hangingPunct="1"/>
            <a:endParaRPr lang="ru-RU" sz="1600" dirty="0"/>
          </a:p>
          <a:p>
            <a:pPr eaLnBrk="1" hangingPunct="1"/>
            <a:r>
              <a:rPr lang="ru-RU" sz="1600" dirty="0">
                <a:solidFill>
                  <a:schemeClr val="bg1"/>
                </a:solidFill>
              </a:rPr>
              <a:t>	Вызвать другой конструктор базового класса можно, используя конструкцию</a:t>
            </a:r>
            <a:r>
              <a:rPr lang="en-US" sz="1600" dirty="0">
                <a:solidFill>
                  <a:schemeClr val="bg1"/>
                </a:solidFill>
              </a:rPr>
              <a:t>:</a:t>
            </a:r>
            <a:endParaRPr lang="ru-RU" sz="1600" dirty="0">
              <a:solidFill>
                <a:schemeClr val="bg1"/>
              </a:solidFill>
            </a:endParaRPr>
          </a:p>
        </p:txBody>
      </p:sp>
      <p:sp>
        <p:nvSpPr>
          <p:cNvPr id="38915" name="Rectangle 3"/>
          <p:cNvSpPr>
            <a:spLocks noChangeArrowheads="1"/>
          </p:cNvSpPr>
          <p:nvPr/>
        </p:nvSpPr>
        <p:spPr bwMode="auto">
          <a:xfrm>
            <a:off x="533400" y="990972"/>
            <a:ext cx="8077200" cy="2385268"/>
          </a:xfrm>
          <a:prstGeom prst="rect">
            <a:avLst/>
          </a:prstGeom>
          <a:noFill/>
          <a:ln w="9525">
            <a:solidFill>
              <a:schemeClr val="bg1">
                <a:lumMod val="65000"/>
              </a:schemeClr>
            </a:solidFill>
            <a:miter lim="800000"/>
            <a:headEnd/>
            <a:tailEnd/>
          </a:ln>
          <a:effectLst/>
        </p:spPr>
        <p:txBody>
          <a:bodyPr anchor="ctr">
            <a:spAutoFit/>
          </a:bodyPr>
          <a:lstStyle/>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class Point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x;</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private int y;</a:t>
            </a:r>
            <a:endParaRPr lang="be-BY" sz="900" dirty="0">
              <a:solidFill>
                <a:schemeClr val="bg1"/>
              </a:solidFill>
              <a:latin typeface="Arial" pitchFamily="34" charset="0"/>
            </a:endParaRPr>
          </a:p>
          <a:p>
            <a:pPr defTabSz="360000" eaLnBrk="0" hangingPunct="0">
              <a:defRPr/>
            </a:pPr>
            <a:endParaRPr lang="en-US" sz="1000" dirty="0">
              <a:solidFill>
                <a:schemeClr val="bg1"/>
              </a:solidFill>
              <a:latin typeface="Courier New" pitchFamily="49" charset="0"/>
              <a:ea typeface="Calibri" pitchFamily="34" charset="0"/>
              <a:cs typeface="Courier New" pitchFamily="49"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Point</a:t>
            </a:r>
            <a:r>
              <a:rPr lang="be-BY" sz="1000" dirty="0" smtClean="0">
                <a:solidFill>
                  <a:schemeClr val="bg1"/>
                </a:solidFill>
                <a:latin typeface="Courier New" pitchFamily="49" charset="0"/>
                <a:ea typeface="Calibri" pitchFamily="34" charset="0"/>
                <a:cs typeface="Courier New" pitchFamily="49" charset="0"/>
              </a:rPr>
              <a:t>() : this(0,0)</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p>
          <a:p>
            <a:pPr defTabSz="360000" eaLnBrk="0" hangingPunct="0">
              <a:defRPr/>
            </a:pP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public Point(int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 int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en-US" sz="900" dirty="0">
              <a:solidFill>
                <a:schemeClr val="bg1"/>
              </a:solidFill>
              <a:latin typeface="Arial" pitchFamily="34" charset="0"/>
              <a:ea typeface="Calibri" pitchFamily="34" charset="0"/>
              <a:cs typeface="Courier New" pitchFamily="49" charset="0"/>
            </a:endParaRPr>
          </a:p>
          <a:p>
            <a:pPr defTabSz="360000" eaLnBrk="0" hangingPunct="0">
              <a:defRPr/>
            </a:pPr>
            <a:r>
              <a:rPr lang="en-US" sz="900" dirty="0">
                <a:solidFill>
                  <a:schemeClr val="bg1"/>
                </a:solidFill>
                <a:latin typeface="Arial" pitchFamily="34"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this.</a:t>
            </a:r>
            <a:r>
              <a:rPr lang="be-BY" sz="1000" dirty="0">
                <a:solidFill>
                  <a:schemeClr val="bg1"/>
                </a:solidFill>
                <a:latin typeface="Courier New" pitchFamily="49" charset="0"/>
                <a:ea typeface="Calibri" pitchFamily="34" charset="0"/>
                <a:cs typeface="Courier New" pitchFamily="49" charset="0"/>
              </a:rPr>
              <a:t>x = </a:t>
            </a:r>
            <a:r>
              <a:rPr lang="en-US" sz="1000" dirty="0">
                <a:solidFill>
                  <a:schemeClr val="bg1"/>
                </a:solidFill>
                <a:latin typeface="Courier New" pitchFamily="49" charset="0"/>
                <a:ea typeface="Calibri" pitchFamily="34" charset="0"/>
                <a:cs typeface="Courier New" pitchFamily="49" charset="0"/>
              </a:rPr>
              <a:t>x</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this.</a:t>
            </a:r>
            <a:r>
              <a:rPr lang="be-BY" sz="1000" dirty="0">
                <a:solidFill>
                  <a:schemeClr val="bg1"/>
                </a:solidFill>
                <a:latin typeface="Courier New" pitchFamily="49" charset="0"/>
                <a:ea typeface="Calibri" pitchFamily="34" charset="0"/>
                <a:cs typeface="Courier New" pitchFamily="49" charset="0"/>
              </a:rPr>
              <a:t>y = </a:t>
            </a:r>
            <a:r>
              <a:rPr lang="en-US" sz="1000" dirty="0">
                <a:solidFill>
                  <a:schemeClr val="bg1"/>
                </a:solidFill>
                <a:latin typeface="Courier New" pitchFamily="49" charset="0"/>
                <a:ea typeface="Calibri" pitchFamily="34" charset="0"/>
                <a:cs typeface="Courier New" pitchFamily="49" charset="0"/>
              </a:rPr>
              <a:t>y</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sz="900" dirty="0">
              <a:solidFill>
                <a:schemeClr val="bg1"/>
              </a:solidFill>
              <a:latin typeface="Arial" pitchFamily="34" charset="0"/>
            </a:endParaRPr>
          </a:p>
          <a:p>
            <a:pPr defTabSz="360000" eaLnBrk="0" hangingPunct="0">
              <a:defRPr/>
            </a:pPr>
            <a:r>
              <a:rPr lang="en-US" sz="1000" dirty="0">
                <a:solidFill>
                  <a:schemeClr val="bg1"/>
                </a:solidFill>
                <a:latin typeface="Courier New" pitchFamily="49" charset="0"/>
                <a:ea typeface="Calibri" pitchFamily="34" charset="0"/>
                <a:cs typeface="Courier New" pitchFamily="49" charset="0"/>
              </a:rPr>
              <a:t>	</a:t>
            </a:r>
            <a:r>
              <a:rPr lang="be-BY" sz="1000" dirty="0">
                <a:solidFill>
                  <a:schemeClr val="bg1"/>
                </a:solidFill>
                <a:latin typeface="Courier New" pitchFamily="49" charset="0"/>
                <a:ea typeface="Calibri" pitchFamily="34" charset="0"/>
                <a:cs typeface="Courier New" pitchFamily="49" charset="0"/>
              </a:rPr>
              <a:t>}</a:t>
            </a:r>
            <a:endParaRPr lang="be-BY" dirty="0">
              <a:solidFill>
                <a:schemeClr val="bg1"/>
              </a:solidFill>
              <a:latin typeface="Arial" pitchFamily="34" charset="0"/>
            </a:endParaRPr>
          </a:p>
        </p:txBody>
      </p:sp>
      <p:sp>
        <p:nvSpPr>
          <p:cNvPr id="6150" name="Прямоугольник 9"/>
          <p:cNvSpPr>
            <a:spLocks noChangeArrowheads="1"/>
          </p:cNvSpPr>
          <p:nvPr/>
        </p:nvSpPr>
        <p:spPr bwMode="auto">
          <a:xfrm>
            <a:off x="762000" y="5581650"/>
            <a:ext cx="7696200" cy="12001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defTabSz="358775"/>
            <a:r>
              <a:rPr lang="en-US" dirty="0">
                <a:solidFill>
                  <a:schemeClr val="bg1"/>
                </a:solidFill>
              </a:rPr>
              <a:t>		&lt;</a:t>
            </a:r>
            <a:r>
              <a:rPr lang="ru-RU" dirty="0">
                <a:solidFill>
                  <a:schemeClr val="bg1"/>
                </a:solidFill>
              </a:rPr>
              <a:t>Имя конструктора</a:t>
            </a:r>
            <a:r>
              <a:rPr lang="en-US" dirty="0">
                <a:solidFill>
                  <a:schemeClr val="bg1"/>
                </a:solidFill>
              </a:rPr>
              <a:t>&gt;</a:t>
            </a:r>
            <a:r>
              <a:rPr lang="ru-RU" dirty="0">
                <a:solidFill>
                  <a:schemeClr val="bg1"/>
                </a:solidFill>
              </a:rPr>
              <a:t>()  </a:t>
            </a:r>
            <a:r>
              <a:rPr lang="en-US" dirty="0" smtClean="0">
                <a:solidFill>
                  <a:schemeClr val="bg1"/>
                </a:solidFill>
              </a:rPr>
              <a:t>:</a:t>
            </a:r>
            <a:r>
              <a:rPr lang="ru-RU" dirty="0" smtClean="0">
                <a:solidFill>
                  <a:schemeClr val="bg1"/>
                </a:solidFill>
              </a:rPr>
              <a:t> </a:t>
            </a:r>
            <a:r>
              <a:rPr lang="en-US" dirty="0" smtClean="0">
                <a:solidFill>
                  <a:schemeClr val="bg1"/>
                </a:solidFill>
              </a:rPr>
              <a:t>base(&lt;</a:t>
            </a:r>
            <a:r>
              <a:rPr lang="ru-RU" dirty="0">
                <a:solidFill>
                  <a:schemeClr val="bg1"/>
                </a:solidFill>
              </a:rPr>
              <a:t>параметры конструктора</a:t>
            </a:r>
            <a:r>
              <a:rPr lang="en-US" dirty="0">
                <a:solidFill>
                  <a:schemeClr val="bg1"/>
                </a:solidFill>
              </a:rPr>
              <a:t>&gt;</a:t>
            </a:r>
            <a:r>
              <a:rPr lang="ru-RU" dirty="0">
                <a:solidFill>
                  <a:schemeClr val="bg1"/>
                </a:solidFill>
              </a:rPr>
              <a:t>)</a:t>
            </a:r>
          </a:p>
          <a:p>
            <a:pPr defTabSz="358775"/>
            <a:r>
              <a:rPr lang="ru-RU" dirty="0">
                <a:solidFill>
                  <a:schemeClr val="bg1"/>
                </a:solidFill>
              </a:rPr>
              <a:t>		</a:t>
            </a:r>
            <a:r>
              <a:rPr lang="en-US" dirty="0">
                <a:solidFill>
                  <a:schemeClr val="bg1"/>
                </a:solidFill>
              </a:rPr>
              <a:t>{</a:t>
            </a:r>
          </a:p>
          <a:p>
            <a:pPr defTabSz="358775"/>
            <a:r>
              <a:rPr lang="en-US" dirty="0">
                <a:solidFill>
                  <a:schemeClr val="bg1"/>
                </a:solidFill>
              </a:rPr>
              <a:t>			&lt;</a:t>
            </a:r>
            <a:r>
              <a:rPr lang="ru-RU" dirty="0">
                <a:solidFill>
                  <a:schemeClr val="bg1"/>
                </a:solidFill>
              </a:rPr>
              <a:t>Тело конструктора</a:t>
            </a:r>
            <a:r>
              <a:rPr lang="en-US" dirty="0">
                <a:solidFill>
                  <a:schemeClr val="bg1"/>
                </a:solidFill>
              </a:rPr>
              <a:t>&gt;</a:t>
            </a:r>
          </a:p>
          <a:p>
            <a:pPr defTabSz="358775"/>
            <a:r>
              <a:rPr lang="en-US" dirty="0">
                <a:solidFill>
                  <a:schemeClr val="bg1"/>
                </a:solidFill>
              </a:rPr>
              <a:t>		}</a:t>
            </a:r>
            <a:endParaRPr lang="ru-RU" dirty="0">
              <a:solidFill>
                <a:schemeClr val="bg1"/>
              </a:solidFill>
            </a:endParaRPr>
          </a:p>
        </p:txBody>
      </p:sp>
    </p:spTree>
    <p:extLst>
      <p:ext uri="{BB962C8B-B14F-4D97-AF65-F5344CB8AC3E}">
        <p14:creationId xmlns:p14="http://schemas.microsoft.com/office/powerpoint/2010/main" val="3358099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170" name="Rectangle 1"/>
          <p:cNvSpPr>
            <a:spLocks noChangeArrowheads="1"/>
          </p:cNvSpPr>
          <p:nvPr/>
        </p:nvSpPr>
        <p:spPr bwMode="auto">
          <a:xfrm>
            <a:off x="381000" y="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171" name="TextBox 5"/>
          <p:cNvSpPr txBox="1">
            <a:spLocks noChangeArrowheads="1"/>
          </p:cNvSpPr>
          <p:nvPr/>
        </p:nvSpPr>
        <p:spPr bwMode="auto">
          <a:xfrm>
            <a:off x="152400" y="457200"/>
            <a:ext cx="8839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a:solidFill>
                  <a:schemeClr val="tx1"/>
                </a:solidFill>
                <a:latin typeface="Arial" charset="0"/>
              </a:defRPr>
            </a:lvl1pPr>
            <a:lvl2pPr marL="742950" indent="-285750" eaLnBrk="0" hangingPunct="0">
              <a:tabLst>
                <a:tab pos="457200" algn="l"/>
              </a:tabLst>
              <a:defRPr>
                <a:solidFill>
                  <a:schemeClr val="tx1"/>
                </a:solidFill>
                <a:latin typeface="Arial" charset="0"/>
              </a:defRPr>
            </a:lvl2pPr>
            <a:lvl3pPr marL="1143000" indent="-228600" eaLnBrk="0" hangingPunct="0">
              <a:tabLst>
                <a:tab pos="457200" algn="l"/>
              </a:tabLst>
              <a:defRPr>
                <a:solidFill>
                  <a:schemeClr val="tx1"/>
                </a:solidFill>
                <a:latin typeface="Arial" charset="0"/>
              </a:defRPr>
            </a:lvl3pPr>
            <a:lvl4pPr marL="1600200" indent="-228600" eaLnBrk="0" hangingPunct="0">
              <a:tabLst>
                <a:tab pos="457200" algn="l"/>
              </a:tabLst>
              <a:defRPr>
                <a:solidFill>
                  <a:schemeClr val="tx1"/>
                </a:solidFill>
                <a:latin typeface="Arial" charset="0"/>
              </a:defRPr>
            </a:lvl4pPr>
            <a:lvl5pPr marL="2057400" indent="-228600" eaLnBrk="0" hangingPunct="0">
              <a:tabLst>
                <a:tab pos="457200" algn="l"/>
              </a:tabLst>
              <a:defRPr>
                <a:solidFill>
                  <a:schemeClr val="tx1"/>
                </a:solidFill>
                <a:latin typeface="Arial" charset="0"/>
              </a:defRPr>
            </a:lvl5pPr>
            <a:lvl6pPr marL="2514600" indent="-228600" eaLnBrk="0" fontAlgn="base" hangingPunct="0">
              <a:spcBef>
                <a:spcPct val="0"/>
              </a:spcBef>
              <a:spcAft>
                <a:spcPct val="0"/>
              </a:spcAft>
              <a:tabLst>
                <a:tab pos="457200" algn="l"/>
              </a:tabLst>
              <a:defRPr>
                <a:solidFill>
                  <a:schemeClr val="tx1"/>
                </a:solidFill>
                <a:latin typeface="Arial" charset="0"/>
              </a:defRPr>
            </a:lvl6pPr>
            <a:lvl7pPr marL="2971800" indent="-228600" eaLnBrk="0" fontAlgn="base" hangingPunct="0">
              <a:spcBef>
                <a:spcPct val="0"/>
              </a:spcBef>
              <a:spcAft>
                <a:spcPct val="0"/>
              </a:spcAft>
              <a:tabLst>
                <a:tab pos="457200" algn="l"/>
              </a:tabLst>
              <a:defRPr>
                <a:solidFill>
                  <a:schemeClr val="tx1"/>
                </a:solidFill>
                <a:latin typeface="Arial" charset="0"/>
              </a:defRPr>
            </a:lvl7pPr>
            <a:lvl8pPr marL="3429000" indent="-228600" eaLnBrk="0" fontAlgn="base" hangingPunct="0">
              <a:spcBef>
                <a:spcPct val="0"/>
              </a:spcBef>
              <a:spcAft>
                <a:spcPct val="0"/>
              </a:spcAft>
              <a:tabLst>
                <a:tab pos="457200" algn="l"/>
              </a:tabLst>
              <a:defRPr>
                <a:solidFill>
                  <a:schemeClr val="tx1"/>
                </a:solidFill>
                <a:latin typeface="Arial" charset="0"/>
              </a:defRPr>
            </a:lvl8pPr>
            <a:lvl9pPr marL="3886200" indent="-228600" eaLnBrk="0" fontAlgn="base" hangingPunct="0">
              <a:spcBef>
                <a:spcPct val="0"/>
              </a:spcBef>
              <a:spcAft>
                <a:spcPct val="0"/>
              </a:spcAft>
              <a:tabLst>
                <a:tab pos="457200" algn="l"/>
              </a:tabLst>
              <a:defRPr>
                <a:solidFill>
                  <a:schemeClr val="tx1"/>
                </a:solidFill>
                <a:latin typeface="Arial" charset="0"/>
              </a:defRPr>
            </a:lvl9pPr>
          </a:lstStyle>
          <a:p>
            <a:pPr algn="ctr" eaLnBrk="1" hangingPunct="1"/>
            <a:r>
              <a:rPr lang="ru-RU" sz="1400" dirty="0">
                <a:solidFill>
                  <a:schemeClr val="bg1"/>
                </a:solidFill>
              </a:rPr>
              <a:t>Пользовательские функции, описывающие функциональность класса.</a:t>
            </a:r>
            <a:endParaRPr lang="en-US" sz="1400" dirty="0">
              <a:solidFill>
                <a:schemeClr val="bg1"/>
              </a:solidFill>
              <a:cs typeface="Times New Roman" pitchFamily="18" charset="0"/>
            </a:endParaRPr>
          </a:p>
        </p:txBody>
      </p:sp>
      <p:sp>
        <p:nvSpPr>
          <p:cNvPr id="7172" name="TextBox 7"/>
          <p:cNvSpPr txBox="1">
            <a:spLocks noChangeArrowheads="1"/>
          </p:cNvSpPr>
          <p:nvPr/>
        </p:nvSpPr>
        <p:spPr bwMode="auto">
          <a:xfrm>
            <a:off x="76200" y="903288"/>
            <a:ext cx="8991600" cy="10779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358775" eaLnBrk="0" hangingPunct="0">
              <a:defRPr>
                <a:solidFill>
                  <a:schemeClr val="tx1"/>
                </a:solidFill>
                <a:latin typeface="Arial" charset="0"/>
              </a:defRPr>
            </a:lvl1pPr>
            <a:lvl2pPr marL="742950" indent="-285750" defTabSz="358775" eaLnBrk="0" hangingPunct="0">
              <a:defRPr>
                <a:solidFill>
                  <a:schemeClr val="tx1"/>
                </a:solidFill>
                <a:latin typeface="Arial" charset="0"/>
              </a:defRPr>
            </a:lvl2pPr>
            <a:lvl3pPr marL="1143000" indent="-228600" defTabSz="358775" eaLnBrk="0" hangingPunct="0">
              <a:defRPr>
                <a:solidFill>
                  <a:schemeClr val="tx1"/>
                </a:solidFill>
                <a:latin typeface="Arial" charset="0"/>
              </a:defRPr>
            </a:lvl3pPr>
            <a:lvl4pPr marL="1600200" indent="-228600" defTabSz="358775" eaLnBrk="0" hangingPunct="0">
              <a:defRPr>
                <a:solidFill>
                  <a:schemeClr val="tx1"/>
                </a:solidFill>
                <a:latin typeface="Arial" charset="0"/>
              </a:defRPr>
            </a:lvl4pPr>
            <a:lvl5pPr marL="2057400" indent="-228600" defTabSz="358775" eaLnBrk="0" hangingPunct="0">
              <a:defRPr>
                <a:solidFill>
                  <a:schemeClr val="tx1"/>
                </a:solidFill>
                <a:latin typeface="Arial" charset="0"/>
              </a:defRPr>
            </a:lvl5pPr>
            <a:lvl6pPr marL="2514600" indent="-228600" defTabSz="358775" eaLnBrk="0" fontAlgn="base" hangingPunct="0">
              <a:spcBef>
                <a:spcPct val="0"/>
              </a:spcBef>
              <a:spcAft>
                <a:spcPct val="0"/>
              </a:spcAft>
              <a:defRPr>
                <a:solidFill>
                  <a:schemeClr val="tx1"/>
                </a:solidFill>
                <a:latin typeface="Arial" charset="0"/>
              </a:defRPr>
            </a:lvl6pPr>
            <a:lvl7pPr marL="2971800" indent="-228600" defTabSz="358775" eaLnBrk="0" fontAlgn="base" hangingPunct="0">
              <a:spcBef>
                <a:spcPct val="0"/>
              </a:spcBef>
              <a:spcAft>
                <a:spcPct val="0"/>
              </a:spcAft>
              <a:defRPr>
                <a:solidFill>
                  <a:schemeClr val="tx1"/>
                </a:solidFill>
                <a:latin typeface="Arial" charset="0"/>
              </a:defRPr>
            </a:lvl7pPr>
            <a:lvl8pPr marL="3429000" indent="-228600" defTabSz="358775" eaLnBrk="0" fontAlgn="base" hangingPunct="0">
              <a:spcBef>
                <a:spcPct val="0"/>
              </a:spcBef>
              <a:spcAft>
                <a:spcPct val="0"/>
              </a:spcAft>
              <a:defRPr>
                <a:solidFill>
                  <a:schemeClr val="tx1"/>
                </a:solidFill>
                <a:latin typeface="Arial" charset="0"/>
              </a:defRPr>
            </a:lvl8pPr>
            <a:lvl9pPr marL="3886200" indent="-228600" defTabSz="358775" eaLnBrk="0" fontAlgn="base" hangingPunct="0">
              <a:spcBef>
                <a:spcPct val="0"/>
              </a:spcBef>
              <a:spcAft>
                <a:spcPct val="0"/>
              </a:spcAft>
              <a:defRPr>
                <a:solidFill>
                  <a:schemeClr val="tx1"/>
                </a:solidFill>
                <a:latin typeface="Arial" charset="0"/>
              </a:defRPr>
            </a:lvl9pPr>
          </a:lstStyle>
          <a:p>
            <a:pPr eaLnBrk="1" hangingPunct="1"/>
            <a:r>
              <a:rPr lang="en-US" sz="1600" dirty="0">
                <a:solidFill>
                  <a:schemeClr val="bg1"/>
                </a:solidFill>
              </a:rPr>
              <a:t>&lt;</a:t>
            </a:r>
            <a:r>
              <a:rPr lang="ru-RU" sz="1600" dirty="0">
                <a:solidFill>
                  <a:schemeClr val="bg1"/>
                </a:solidFill>
              </a:rPr>
              <a:t>модификаторы доступа</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возвращаемый тип</a:t>
            </a:r>
            <a:r>
              <a:rPr lang="en-US" sz="1600" dirty="0">
                <a:solidFill>
                  <a:schemeClr val="bg1"/>
                </a:solidFill>
              </a:rPr>
              <a:t>&gt;</a:t>
            </a:r>
            <a:r>
              <a:rPr lang="ru-RU" sz="1600" dirty="0">
                <a:solidFill>
                  <a:schemeClr val="bg1"/>
                </a:solidFill>
              </a:rPr>
              <a:t> </a:t>
            </a:r>
            <a:r>
              <a:rPr lang="en-US" sz="1600" dirty="0">
                <a:solidFill>
                  <a:schemeClr val="bg1"/>
                </a:solidFill>
              </a:rPr>
              <a:t>&lt;</a:t>
            </a:r>
            <a:r>
              <a:rPr lang="ru-RU" sz="1600" dirty="0">
                <a:solidFill>
                  <a:schemeClr val="bg1"/>
                </a:solidFill>
              </a:rPr>
              <a:t>имя метода</a:t>
            </a:r>
            <a:r>
              <a:rPr lang="en-US" sz="1600" dirty="0">
                <a:solidFill>
                  <a:schemeClr val="bg1"/>
                </a:solidFill>
              </a:rPr>
              <a:t>&gt;(&lt;</a:t>
            </a:r>
            <a:r>
              <a:rPr lang="ru-RU" sz="1600" dirty="0">
                <a:solidFill>
                  <a:schemeClr val="bg1"/>
                </a:solidFill>
              </a:rPr>
              <a:t>принимаемые параметры</a:t>
            </a:r>
            <a:r>
              <a:rPr lang="en-US" sz="1600" dirty="0">
                <a:solidFill>
                  <a:schemeClr val="bg1"/>
                </a:solidFill>
              </a:rPr>
              <a:t>&gt;</a:t>
            </a:r>
            <a:r>
              <a:rPr lang="ru-RU" sz="1600" dirty="0">
                <a:solidFill>
                  <a:schemeClr val="bg1"/>
                </a:solidFill>
              </a:rPr>
              <a:t>)</a:t>
            </a:r>
          </a:p>
          <a:p>
            <a:pPr eaLnBrk="1" hangingPunct="1"/>
            <a:r>
              <a:rPr lang="en-US" sz="1600" dirty="0">
                <a:solidFill>
                  <a:schemeClr val="bg1"/>
                </a:solidFill>
              </a:rPr>
              <a:t>{</a:t>
            </a:r>
          </a:p>
          <a:p>
            <a:pPr eaLnBrk="1" hangingPunct="1"/>
            <a:r>
              <a:rPr lang="en-US" sz="1600" dirty="0">
                <a:solidFill>
                  <a:schemeClr val="bg1"/>
                </a:solidFill>
              </a:rPr>
              <a:t>		&lt;</a:t>
            </a:r>
            <a:r>
              <a:rPr lang="ru-RU" sz="1600" dirty="0">
                <a:solidFill>
                  <a:schemeClr val="bg1"/>
                </a:solidFill>
              </a:rPr>
              <a:t>Описание метода</a:t>
            </a:r>
            <a:r>
              <a:rPr lang="en-US" sz="1600" dirty="0">
                <a:solidFill>
                  <a:schemeClr val="bg1"/>
                </a:solidFill>
              </a:rPr>
              <a:t>&gt;</a:t>
            </a:r>
          </a:p>
          <a:p>
            <a:pPr eaLnBrk="1" hangingPunct="1"/>
            <a:r>
              <a:rPr lang="en-US" sz="1600" dirty="0">
                <a:solidFill>
                  <a:schemeClr val="bg1"/>
                </a:solidFill>
              </a:rPr>
              <a:t>}</a:t>
            </a:r>
            <a:endParaRPr lang="ru-RU" sz="1600" dirty="0">
              <a:solidFill>
                <a:schemeClr val="bg1"/>
              </a:solidFill>
            </a:endParaRPr>
          </a:p>
        </p:txBody>
      </p:sp>
      <p:sp>
        <p:nvSpPr>
          <p:cNvPr id="39937" name="Rectangle 1"/>
          <p:cNvSpPr>
            <a:spLocks noChangeArrowheads="1"/>
          </p:cNvSpPr>
          <p:nvPr/>
        </p:nvSpPr>
        <p:spPr bwMode="auto">
          <a:xfrm>
            <a:off x="228600" y="2178050"/>
            <a:ext cx="8686800" cy="330835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endParaRPr lang="en-US" sz="1000" dirty="0">
              <a:solidFill>
                <a:schemeClr val="bg1"/>
              </a:solidFill>
              <a:latin typeface="Courier New" pitchFamily="49" charset="0"/>
              <a:ea typeface="Calibri" pitchFamily="34" charset="0"/>
              <a:cs typeface="Courier New" pitchFamily="49" charset="0"/>
            </a:endParaRPr>
          </a:p>
          <a:p>
            <a:pPr eaLnBrk="0" hangingPunct="0">
              <a:defRPr/>
            </a:pP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r>
              <a:rPr lang="en-US" sz="1000" dirty="0">
                <a:solidFill>
                  <a:schemeClr val="bg1"/>
                </a:solidFill>
                <a:latin typeface="Courier New" pitchFamily="49" charset="0"/>
                <a:ea typeface="Calibri" pitchFamily="34" charset="0"/>
                <a:cs typeface="Courier New" pitchFamily="49" charset="0"/>
              </a:rPr>
              <a:t>. . . . . . . . . . . . . . . . . . . . . . . .</a:t>
            </a: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endParaRPr lang="en-US"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SetValues(int newX, int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x = newX;</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y = newY;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double GetDistance(Point obj)</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Math.Sqrt(Math.Pow(x + obj.x, 2) + Math.Pow(y + obj.y, 2));</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void Print()</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Console.WriteLine("X = {0}; Y = {1}", x, y);</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latin typeface="Arial" pitchFamily="34"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latin typeface="Arial" pitchFamily="34" charset="0"/>
            </a:endParaRPr>
          </a:p>
        </p:txBody>
      </p:sp>
    </p:spTree>
    <p:extLst>
      <p:ext uri="{BB962C8B-B14F-4D97-AF65-F5344CB8AC3E}">
        <p14:creationId xmlns:p14="http://schemas.microsoft.com/office/powerpoint/2010/main" val="3657225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194" name="Rectangle 1"/>
          <p:cNvSpPr>
            <a:spLocks noChangeArrowheads="1"/>
          </p:cNvSpPr>
          <p:nvPr/>
        </p:nvSpPr>
        <p:spPr bwMode="auto">
          <a:xfrm>
            <a:off x="381000" y="-76200"/>
            <a:ext cx="830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rPr>
              <a:t>Методы</a:t>
            </a:r>
            <a:endParaRPr lang="en-US" sz="2400" dirty="0">
              <a:solidFill>
                <a:schemeClr val="bg1"/>
              </a:solidFill>
              <a:cs typeface="Times New Roman" pitchFamily="18" charset="0"/>
            </a:endParaRPr>
          </a:p>
        </p:txBody>
      </p:sp>
      <p:sp>
        <p:nvSpPr>
          <p:cNvPr id="7" name="TextBox 6"/>
          <p:cNvSpPr txBox="1"/>
          <p:nvPr/>
        </p:nvSpPr>
        <p:spPr>
          <a:xfrm>
            <a:off x="152400" y="215900"/>
            <a:ext cx="8839200" cy="1569660"/>
          </a:xfrm>
          <a:prstGeom prst="rect">
            <a:avLst/>
          </a:prstGeom>
          <a:noFill/>
        </p:spPr>
        <p:txBody>
          <a:bodyPr>
            <a:spAutoFit/>
          </a:bodyPr>
          <a:lstStyle/>
          <a:p>
            <a:pPr defTabSz="360000">
              <a:defRPr/>
            </a:pPr>
            <a:r>
              <a:rPr lang="en-US" sz="1200" dirty="0"/>
              <a:t>	</a:t>
            </a:r>
            <a:r>
              <a:rPr lang="ru-RU" sz="1200" dirty="0">
                <a:solidFill>
                  <a:schemeClr val="bg1"/>
                </a:solidFill>
              </a:rPr>
              <a:t>Существует 4 способа передать параметры в метод.</a:t>
            </a:r>
          </a:p>
          <a:p>
            <a:pPr marL="342900" indent="-342900" defTabSz="360000">
              <a:buFontTx/>
              <a:buAutoNum type="arabicPeriod"/>
              <a:defRPr/>
            </a:pPr>
            <a:r>
              <a:rPr lang="ru-RU" sz="1200" dirty="0">
                <a:solidFill>
                  <a:schemeClr val="bg1"/>
                </a:solidFill>
              </a:rPr>
              <a:t>По значению. В метод передается значение параметра.</a:t>
            </a:r>
          </a:p>
          <a:p>
            <a:pPr marL="342900" indent="-342900" defTabSz="360000">
              <a:buFontTx/>
              <a:buAutoNum type="arabicPeriod"/>
              <a:defRPr/>
            </a:pPr>
            <a:r>
              <a:rPr lang="ru-RU" sz="1200" dirty="0">
                <a:solidFill>
                  <a:schemeClr val="bg1"/>
                </a:solidFill>
              </a:rPr>
              <a:t>По ссылке (</a:t>
            </a:r>
            <a:r>
              <a:rPr lang="en-US" sz="1200" b="1" dirty="0">
                <a:solidFill>
                  <a:schemeClr val="bg1"/>
                </a:solidFill>
                <a:latin typeface="Courier New" pitchFamily="49" charset="0"/>
                <a:cs typeface="Courier New" pitchFamily="49" charset="0"/>
              </a:rPr>
              <a:t>ref</a:t>
            </a:r>
            <a:r>
              <a:rPr lang="ru-RU" sz="1200" dirty="0">
                <a:solidFill>
                  <a:schemeClr val="bg1"/>
                </a:solidFill>
              </a:rPr>
              <a:t>). В</a:t>
            </a:r>
            <a:r>
              <a:rPr lang="en-US" sz="1200" dirty="0">
                <a:solidFill>
                  <a:schemeClr val="bg1"/>
                </a:solidFill>
              </a:rPr>
              <a:t> </a:t>
            </a:r>
            <a:r>
              <a:rPr lang="ru-RU" sz="1200" dirty="0">
                <a:solidFill>
                  <a:schemeClr val="bg1"/>
                </a:solidFill>
              </a:rPr>
              <a:t>метод передается ссылка на параметр. При изменении значения параметра в вызванном методе, оно изменится и в вызывающем.</a:t>
            </a:r>
            <a:endParaRPr lang="ru-RU" sz="1200" b="1" dirty="0">
              <a:solidFill>
                <a:schemeClr val="bg1"/>
              </a:solidFill>
              <a:latin typeface="Courier New" pitchFamily="49" charset="0"/>
              <a:cs typeface="Courier New" pitchFamily="49" charset="0"/>
            </a:endParaRPr>
          </a:p>
          <a:p>
            <a:pPr marL="342900" indent="-342900" defTabSz="360000">
              <a:buFontTx/>
              <a:buAutoNum type="arabicPeriod"/>
              <a:defRPr/>
            </a:pPr>
            <a:r>
              <a:rPr lang="ru-RU" sz="1200" dirty="0">
                <a:solidFill>
                  <a:schemeClr val="bg1"/>
                </a:solidFill>
                <a:latin typeface="Arial" pitchFamily="34" charset="0"/>
                <a:cs typeface="Arial" pitchFamily="34" charset="0"/>
              </a:rPr>
              <a:t>Как выходной параметр (</a:t>
            </a:r>
            <a:r>
              <a:rPr lang="en-US" sz="1200" b="1" dirty="0">
                <a:solidFill>
                  <a:schemeClr val="bg1"/>
                </a:solidFill>
                <a:latin typeface="Courier New" pitchFamily="49" charset="0"/>
                <a:cs typeface="Courier New" pitchFamily="49" charset="0"/>
              </a:rPr>
              <a:t>out</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Работает как ссылка, но метод должен проинициализировать такой параметр, а также не может прочитать его значения.</a:t>
            </a:r>
          </a:p>
          <a:p>
            <a:pPr marL="342900" indent="-342900" defTabSz="360000">
              <a:buFontTx/>
              <a:buAutoNum type="arabicPeriod"/>
              <a:defRPr/>
            </a:pPr>
            <a:r>
              <a:rPr lang="ru-RU" sz="1200" dirty="0">
                <a:solidFill>
                  <a:schemeClr val="bg1"/>
                </a:solidFill>
                <a:latin typeface="Arial" pitchFamily="34" charset="0"/>
                <a:cs typeface="Arial" pitchFamily="34" charset="0"/>
              </a:rPr>
              <a:t>Как список параметров (</a:t>
            </a:r>
            <a:r>
              <a:rPr lang="en-US" sz="1200" b="1" dirty="0" err="1">
                <a:solidFill>
                  <a:schemeClr val="bg1"/>
                </a:solidFill>
                <a:latin typeface="Courier New" pitchFamily="49" charset="0"/>
                <a:cs typeface="Courier New" pitchFamily="49" charset="0"/>
              </a:rPr>
              <a:t>params</a:t>
            </a:r>
            <a:r>
              <a:rPr lang="en-US" sz="1200" dirty="0">
                <a:solidFill>
                  <a:schemeClr val="bg1"/>
                </a:solidFill>
                <a:latin typeface="Arial" pitchFamily="34" charset="0"/>
                <a:cs typeface="Arial" pitchFamily="34" charset="0"/>
              </a:rPr>
              <a:t>). </a:t>
            </a:r>
            <a:r>
              <a:rPr lang="ru-RU" sz="1200" dirty="0">
                <a:solidFill>
                  <a:schemeClr val="bg1"/>
                </a:solidFill>
                <a:latin typeface="Arial" pitchFamily="34" charset="0"/>
                <a:cs typeface="Arial" pitchFamily="34" charset="0"/>
              </a:rPr>
              <a:t>Метод может принмать неограниченное число параметров данного типа</a:t>
            </a:r>
            <a:r>
              <a:rPr lang="ru-RU" sz="1200" dirty="0" smtClean="0">
                <a:solidFill>
                  <a:schemeClr val="bg1"/>
                </a:solidFill>
                <a:latin typeface="Arial" pitchFamily="34" charset="0"/>
                <a:cs typeface="Arial" pitchFamily="34" charset="0"/>
              </a:rPr>
              <a:t>.</a:t>
            </a:r>
            <a:endParaRPr lang="en-US" sz="1200" dirty="0" smtClean="0">
              <a:solidFill>
                <a:schemeClr val="bg1"/>
              </a:solidFill>
              <a:latin typeface="Arial" pitchFamily="34" charset="0"/>
              <a:cs typeface="Arial" pitchFamily="34" charset="0"/>
            </a:endParaRPr>
          </a:p>
          <a:p>
            <a:pPr marL="342900" indent="-342900" defTabSz="360000">
              <a:buFontTx/>
              <a:buAutoNum type="arabicPeriod"/>
              <a:defRPr/>
            </a:pPr>
            <a:r>
              <a:rPr lang="en-US" sz="1200" dirty="0" smtClean="0">
                <a:solidFill>
                  <a:schemeClr val="bg1"/>
                </a:solidFill>
                <a:latin typeface="Arial" pitchFamily="34" charset="0"/>
                <a:cs typeface="Arial" pitchFamily="34" charset="0"/>
              </a:rPr>
              <a:t>Optional </a:t>
            </a:r>
            <a:r>
              <a:rPr lang="ru-RU" sz="1200" dirty="0" smtClean="0">
                <a:solidFill>
                  <a:schemeClr val="bg1"/>
                </a:solidFill>
                <a:latin typeface="Arial" pitchFamily="34" charset="0"/>
                <a:cs typeface="Arial" pitchFamily="34" charset="0"/>
              </a:rPr>
              <a:t>параметры</a:t>
            </a:r>
            <a:endParaRPr lang="ru-RU" sz="1200" dirty="0">
              <a:solidFill>
                <a:schemeClr val="bg1"/>
              </a:solidFill>
              <a:latin typeface="Arial" pitchFamily="34" charset="0"/>
              <a:cs typeface="Arial" pitchFamily="34" charset="0"/>
            </a:endParaRPr>
          </a:p>
        </p:txBody>
      </p:sp>
      <p:sp>
        <p:nvSpPr>
          <p:cNvPr id="40961" name="Rectangle 1"/>
          <p:cNvSpPr>
            <a:spLocks noChangeArrowheads="1"/>
          </p:cNvSpPr>
          <p:nvPr/>
        </p:nvSpPr>
        <p:spPr bwMode="auto">
          <a:xfrm>
            <a:off x="304800" y="1754009"/>
            <a:ext cx="8610600" cy="486287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SimleParams(int x, int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RefParams(int x, int y, ref int z</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z = x * y * z;</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OutParams(int x, int y, out int res</a:t>
            </a:r>
            <a:r>
              <a:rPr lang="be-BY" sz="1000" dirty="0" smtClean="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res = x * y;</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int SumOfParamsList(params int[] list)</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sum = 0;</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foreach (int val in </a:t>
            </a:r>
            <a:r>
              <a:rPr lang="be-BY" sz="1000" dirty="0" smtClean="0">
                <a:solidFill>
                  <a:schemeClr val="bg1"/>
                </a:solidFill>
                <a:latin typeface="Courier New" pitchFamily="49" charset="0"/>
                <a:ea typeface="Calibri" pitchFamily="34" charset="0"/>
                <a:cs typeface="Courier New" pitchFamily="49" charset="0"/>
              </a:rPr>
              <a:t>list) sum </a:t>
            </a:r>
            <a:r>
              <a:rPr lang="be-BY" sz="1000" dirty="0">
                <a:solidFill>
                  <a:schemeClr val="bg1"/>
                </a:solidFill>
                <a:latin typeface="Courier New" pitchFamily="49" charset="0"/>
                <a:ea typeface="Calibri" pitchFamily="34" charset="0"/>
                <a:cs typeface="Courier New" pitchFamily="49" charset="0"/>
              </a:rPr>
              <a:t>+= val;</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return sum;</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a=5, b=15, c=2;</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Console.WriteLine("Simple params : " + SimleParams(a, b).ToString());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RefParams(a, b, ref c);              //Передача ссылка на С</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Console.WriteLine("Reference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OutParams(a, b, out c);              //Передача ссылки на С как выходного параметра</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Console.WriteLine("Out C = " + c.ToString());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int s = SumOfParamsList(a, b, c, 10, 20, 30, 40);  //Использование списка параметров</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Console.WriteLine("Sum = " + s.ToString());</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sz="900" dirty="0">
              <a:solidFill>
                <a:schemeClr val="bg1"/>
              </a:solidFill>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endParaRPr lang="be-BY" dirty="0">
              <a:solidFill>
                <a:schemeClr val="bg1"/>
              </a:solidFill>
              <a:ea typeface="Calibri" pitchFamily="34" charset="0"/>
              <a:cs typeface="Courier New" pitchFamily="49" charset="0"/>
            </a:endParaRPr>
          </a:p>
        </p:txBody>
      </p:sp>
    </p:spTree>
    <p:extLst>
      <p:ext uri="{BB962C8B-B14F-4D97-AF65-F5344CB8AC3E}">
        <p14:creationId xmlns:p14="http://schemas.microsoft.com/office/powerpoint/2010/main" val="3544702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381000" y="71438"/>
            <a:ext cx="830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tabLst>
                <a:tab pos="457200" algn="l"/>
              </a:tabLst>
            </a:pPr>
            <a:r>
              <a:rPr lang="ru-RU" sz="2400" b="1" dirty="0">
                <a:solidFill>
                  <a:schemeClr val="bg1"/>
                </a:solidFill>
                <a:cs typeface="Times New Roman" pitchFamily="18" charset="0"/>
              </a:rPr>
              <a:t>Свойства</a:t>
            </a:r>
            <a:endParaRPr lang="en-US" sz="2400" dirty="0">
              <a:solidFill>
                <a:schemeClr val="bg1"/>
              </a:solidFill>
              <a:cs typeface="Times New Roman" pitchFamily="18" charset="0"/>
            </a:endParaRPr>
          </a:p>
        </p:txBody>
      </p:sp>
      <p:sp>
        <p:nvSpPr>
          <p:cNvPr id="43009" name="Rectangle 1"/>
          <p:cNvSpPr>
            <a:spLocks noChangeArrowheads="1"/>
          </p:cNvSpPr>
          <p:nvPr/>
        </p:nvSpPr>
        <p:spPr bwMode="auto">
          <a:xfrm>
            <a:off x="228600" y="698500"/>
            <a:ext cx="8686800" cy="5016500"/>
          </a:xfrm>
          <a:prstGeom prst="rect">
            <a:avLst/>
          </a:prstGeom>
          <a:noFill/>
          <a:ln w="9525">
            <a:solidFill>
              <a:schemeClr val="bg1">
                <a:lumMod val="65000"/>
              </a:schemeClr>
            </a:solidFill>
            <a:miter lim="800000"/>
            <a:headEnd/>
            <a:tailEnd/>
          </a:ln>
          <a:effectLst/>
        </p:spPr>
        <p:txBody>
          <a:bodyPr anchor="ctr">
            <a:spAutoFit/>
          </a:bodyPr>
          <a:lstStyle/>
          <a:p>
            <a:pPr eaLnBrk="0" hangingPunct="0">
              <a:defRPr/>
            </a:pPr>
            <a:r>
              <a:rPr lang="be-BY" sz="1000" dirty="0">
                <a:solidFill>
                  <a:schemeClr val="bg1"/>
                </a:solidFill>
                <a:latin typeface="Courier New" pitchFamily="49" charset="0"/>
                <a:ea typeface="Calibri" pitchFamily="34" charset="0"/>
                <a:cs typeface="Courier New" pitchFamily="49" charset="0"/>
              </a:rPr>
              <a:t>    class Point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x;</a:t>
            </a:r>
          </a:p>
          <a:p>
            <a:pPr eaLnBrk="0" hangingPunct="0">
              <a:defRPr/>
            </a:pPr>
            <a:r>
              <a:rPr lang="be-BY" sz="1000" dirty="0">
                <a:solidFill>
                  <a:schemeClr val="bg1"/>
                </a:solidFill>
                <a:latin typeface="Courier New" pitchFamily="49" charset="0"/>
                <a:ea typeface="Calibri" pitchFamily="34" charset="0"/>
                <a:cs typeface="Courier New" pitchFamily="49" charset="0"/>
              </a:rPr>
              <a:t>        private int y;</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 . . . . . . . . . . . . . . . . . . . . .</a:t>
            </a:r>
          </a:p>
          <a:p>
            <a:pPr eaLnBrk="0" hangingPunct="0">
              <a:defRPr/>
            </a:pP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public int X		//Свойство Х</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x; }</a:t>
            </a:r>
          </a:p>
          <a:p>
            <a:pPr eaLnBrk="0" hangingPunct="0">
              <a:defRPr/>
            </a:pPr>
            <a:r>
              <a:rPr lang="be-BY" sz="1000" dirty="0">
                <a:solidFill>
                  <a:schemeClr val="bg1"/>
                </a:solidFill>
                <a:latin typeface="Courier New" pitchFamily="49" charset="0"/>
                <a:ea typeface="Calibri" pitchFamily="34" charset="0"/>
                <a:cs typeface="Courier New" pitchFamily="49" charset="0"/>
              </a:rPr>
              <a:t>            set</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if( value &gt;= 0 )</a:t>
            </a:r>
          </a:p>
          <a:p>
            <a:pPr eaLnBrk="0" hangingPunct="0">
              <a:defRPr/>
            </a:pPr>
            <a:r>
              <a:rPr lang="be-BY" sz="1000" dirty="0">
                <a:solidFill>
                  <a:schemeClr val="bg1"/>
                </a:solidFill>
                <a:latin typeface="Courier New" pitchFamily="49" charset="0"/>
                <a:ea typeface="Calibri" pitchFamily="34" charset="0"/>
                <a:cs typeface="Courier New" pitchFamily="49" charset="0"/>
              </a:rPr>
              <a:t>                    x = value;</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public int Y		 //Свойство </a:t>
            </a:r>
            <a:r>
              <a:rPr lang="en-US" sz="1000" dirty="0">
                <a:solidFill>
                  <a:schemeClr val="bg1"/>
                </a:solidFill>
                <a:latin typeface="Courier New" pitchFamily="49" charset="0"/>
                <a:ea typeface="Calibri" pitchFamily="34" charset="0"/>
                <a:cs typeface="Courier New" pitchFamily="49" charset="0"/>
              </a:rPr>
              <a:t>Y – </a:t>
            </a:r>
            <a:r>
              <a:rPr lang="ru-RU" sz="1000" dirty="0">
                <a:solidFill>
                  <a:schemeClr val="bg1"/>
                </a:solidFill>
                <a:latin typeface="Courier New" pitchFamily="49" charset="0"/>
                <a:ea typeface="Calibri" pitchFamily="34" charset="0"/>
                <a:cs typeface="Courier New" pitchFamily="49" charset="0"/>
              </a:rPr>
              <a:t>только для чтения</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get{ return y; }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class Program</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static void Main(string[] args)</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Point point = new Point(10,20);</a:t>
            </a:r>
          </a:p>
          <a:p>
            <a:pPr eaLnBrk="0" hangingPunct="0">
              <a:defRPr/>
            </a:pPr>
            <a:r>
              <a:rPr lang="be-BY" sz="1000" dirty="0">
                <a:solidFill>
                  <a:schemeClr val="bg1"/>
                </a:solidFill>
                <a:latin typeface="Courier New" pitchFamily="49" charset="0"/>
                <a:ea typeface="Calibri" pitchFamily="34" charset="0"/>
                <a:cs typeface="Courier New" pitchFamily="49" charset="0"/>
              </a:rPr>
              <a:t>            int a = point.X;</a:t>
            </a:r>
          </a:p>
          <a:p>
            <a:pPr eaLnBrk="0" hangingPunct="0">
              <a:defRPr/>
            </a:pPr>
            <a:r>
              <a:rPr lang="be-BY" sz="1000" dirty="0">
                <a:solidFill>
                  <a:schemeClr val="bg1"/>
                </a:solidFill>
                <a:latin typeface="Courier New" pitchFamily="49" charset="0"/>
                <a:ea typeface="Calibri" pitchFamily="34" charset="0"/>
                <a:cs typeface="Courier New" pitchFamily="49" charset="0"/>
              </a:rPr>
              <a:t>            point.X = 25;</a:t>
            </a: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Console.WriteLine("Point.X = {0}; Point.Y = {1}", point.X, point.Y); //Вывод Х = 25, </a:t>
            </a:r>
            <a:r>
              <a:rPr lang="en-US" sz="1000" dirty="0">
                <a:solidFill>
                  <a:schemeClr val="bg1"/>
                </a:solidFill>
                <a:latin typeface="Courier New" pitchFamily="49" charset="0"/>
                <a:ea typeface="Calibri" pitchFamily="34" charset="0"/>
                <a:cs typeface="Courier New" pitchFamily="49" charset="0"/>
              </a:rPr>
              <a:t>Y = 20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Console.WriteLine("Old X value is : {0}", a);</a:t>
            </a:r>
            <a:r>
              <a:rPr lang="en-US" sz="1000" dirty="0">
                <a:solidFill>
                  <a:schemeClr val="bg1"/>
                </a:solidFill>
                <a:latin typeface="Courier New" pitchFamily="49" charset="0"/>
                <a:ea typeface="Calibri" pitchFamily="34" charset="0"/>
                <a:cs typeface="Courier New" pitchFamily="49" charset="0"/>
              </a:rPr>
              <a:t>                        </a:t>
            </a:r>
            <a:r>
              <a:rPr lang="ru-RU" sz="1000" dirty="0">
                <a:solidFill>
                  <a:schemeClr val="bg1"/>
                </a:solidFill>
                <a:latin typeface="Courier New" pitchFamily="49" charset="0"/>
                <a:ea typeface="Calibri" pitchFamily="34" charset="0"/>
                <a:cs typeface="Courier New" pitchFamily="49" charset="0"/>
              </a:rPr>
              <a:t>//Вывод а = 10</a:t>
            </a:r>
            <a:endParaRPr lang="be-BY" sz="1000" dirty="0">
              <a:solidFill>
                <a:schemeClr val="bg1"/>
              </a:solidFill>
              <a:latin typeface="Courier New" pitchFamily="49" charset="0"/>
              <a:ea typeface="Calibri" pitchFamily="34" charset="0"/>
              <a:cs typeface="Courier New" pitchFamily="49" charset="0"/>
            </a:endParaRPr>
          </a:p>
          <a:p>
            <a:pPr eaLnBrk="0" hangingPunct="0">
              <a:defRPr/>
            </a:pPr>
            <a:r>
              <a:rPr lang="be-BY" sz="1000" dirty="0">
                <a:solidFill>
                  <a:schemeClr val="bg1"/>
                </a:solidFill>
                <a:latin typeface="Courier New" pitchFamily="49" charset="0"/>
                <a:ea typeface="Calibri" pitchFamily="34" charset="0"/>
                <a:cs typeface="Courier New" pitchFamily="49" charset="0"/>
              </a:rPr>
              <a:t>        }</a:t>
            </a:r>
          </a:p>
          <a:p>
            <a:pPr eaLnBrk="0" hangingPunct="0">
              <a:defRPr/>
            </a:pPr>
            <a:r>
              <a:rPr lang="be-BY" sz="1000" dirty="0">
                <a:solidFill>
                  <a:schemeClr val="bg1"/>
                </a:solidFill>
                <a:latin typeface="Courier New" pitchFamily="49" charset="0"/>
                <a:ea typeface="Calibri" pitchFamily="34" charset="0"/>
                <a:cs typeface="Courier New" pitchFamily="49" charset="0"/>
              </a:rPr>
              <a:t>    }</a:t>
            </a:r>
          </a:p>
        </p:txBody>
      </p:sp>
    </p:spTree>
    <p:extLst>
      <p:ext uri="{BB962C8B-B14F-4D97-AF65-F5344CB8AC3E}">
        <p14:creationId xmlns:p14="http://schemas.microsoft.com/office/powerpoint/2010/main" val="42164450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While hyperlink">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2560</Words>
  <Application>Microsoft Office PowerPoint</Application>
  <PresentationFormat>On-screen Show (4:3)</PresentationFormat>
  <Paragraphs>680</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PowerPoint Presentation</vt:lpstr>
      <vt:lpstr>Материалы для обучения</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2012-08-13T08:00:48Z</dcterms:created>
  <dcterms:modified xsi:type="dcterms:W3CDTF">2013-10-07T15:12:25Z</dcterms:modified>
</cp:coreProperties>
</file>