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83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4" r:id="rId13"/>
    <p:sldId id="286" r:id="rId14"/>
    <p:sldId id="287" r:id="rId15"/>
    <p:sldId id="267" r:id="rId16"/>
    <p:sldId id="268" r:id="rId17"/>
    <p:sldId id="269" r:id="rId18"/>
    <p:sldId id="270" r:id="rId19"/>
    <p:sldId id="271" r:id="rId20"/>
    <p:sldId id="272" r:id="rId21"/>
    <p:sldId id="285" r:id="rId22"/>
    <p:sldId id="288" r:id="rId23"/>
    <p:sldId id="278" r:id="rId24"/>
    <p:sldId id="273" r:id="rId25"/>
    <p:sldId id="274" r:id="rId26"/>
    <p:sldId id="275" r:id="rId27"/>
    <p:sldId id="277" r:id="rId28"/>
    <p:sldId id="282" r:id="rId29"/>
    <p:sldId id="279" r:id="rId30"/>
    <p:sldId id="280" r:id="rId31"/>
    <p:sldId id="276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CC6600"/>
    <a:srgbClr val="003399"/>
    <a:srgbClr val="99CC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17.10.2013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17.10.2013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17.10.2013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clteam/p/immutable.aspx" TargetMode="External"/><Relationship Id="rId2" Type="http://schemas.openxmlformats.org/officeDocument/2006/relationships/hyperlink" Target="http://www.nuget.org/packages/Microsoft.Bcl.Immutable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Основные элементы класса </a:t>
            </a:r>
            <a:r>
              <a:rPr lang="en-US" sz="160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/>
                <a:gridCol w="652913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значение, является ли поток </a:t>
                      </a:r>
                      <a:r>
                        <a:rPr lang="ru-RU" sz="1400" baseline="0" dirty="0" err="1" smtClean="0">
                          <a:solidFill>
                            <a:srgbClr val="0070C0"/>
                          </a:solidFill>
                        </a:rPr>
                        <a:t>запущеным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Диаграмма состояний потока </a:t>
            </a:r>
            <a:r>
              <a:rPr lang="en-US" sz="160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 err="1"/>
              <a:t>ThreadPool</a:t>
            </a:r>
            <a:r>
              <a:rPr lang="en-US" sz="1600" dirty="0"/>
              <a:t>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 err="1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 err="1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 err="1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 err="1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Локальные данные потока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(Thread Local Storage)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TLS </a:t>
            </a:r>
            <a:r>
              <a:rPr lang="ru-RU" dirty="0" smtClean="0"/>
              <a:t>позволяет каждому потоку иметь свое значение статической переменной избавляя, таким образом, от необходимости в синхронизации.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System.ThreadStaticAttribute</a:t>
            </a: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[.NET 4+]</a:t>
            </a:r>
            <a:r>
              <a:rPr lang="en-US" dirty="0" smtClean="0"/>
              <a:t> </a:t>
            </a:r>
            <a:r>
              <a:rPr lang="en-US" dirty="0" err="1" smtClean="0"/>
              <a:t>System.Threading.ThreadLocal</a:t>
            </a:r>
            <a:r>
              <a:rPr lang="en-US" dirty="0" smtClean="0"/>
              <a:t>&lt;T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08115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System.Threading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NumberThreadHelper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ThreadStatic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_numbers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new List&lt;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&gt;();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//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Функция используемая как поток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ThreadFunc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Работа с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без синронизации т.к. её значение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//   является собственным для каждого потока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694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System.Threading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RandomProvider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seed =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Environment.TickCount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ThreadLocal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&lt;Random&gt;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randomWrapper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600" dirty="0" smtClean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ThreadLocal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&lt;Random&gt;(() =&gt;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Random(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Interlocked.Increment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(ref seed))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Random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GetThreadRandom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return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randomWrapper.Value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0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Thread(Go);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th.Start(". 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//Немного ждем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//Преостанавливаем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Console.WriteLine("\nBackground thread suspended!\nDo some work...");	//Иметируем работу основгого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			//потока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//Возобновляем фоновый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Основная проблема при синхронизации – совместное использование данных.</a:t>
            </a:r>
            <a:endParaRPr lang="en-US" sz="160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16236"/>
            <a:ext cx="8839200" cy="56938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 </a:t>
            </a:r>
            <a:r>
              <a:rPr lang="ru-RU" sz="2400" b="1"/>
              <a:t>Метод </a:t>
            </a:r>
            <a:r>
              <a:rPr lang="en-US" sz="2400" b="1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Метод </a:t>
            </a:r>
            <a:r>
              <a:rPr lang="en-US" sz="1600"/>
              <a:t>Join() </a:t>
            </a:r>
            <a:r>
              <a:rPr lang="ru-RU" sz="160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Где </a:t>
            </a:r>
            <a:r>
              <a:rPr lang="ru-RU" sz="1600" b="1" dirty="0"/>
              <a:t>объект синхронизации </a:t>
            </a:r>
            <a:r>
              <a:rPr lang="ru-RU" sz="1600" dirty="0"/>
              <a:t>– это любой объект, являющийся совместными ресурсом для обоих потоков</a:t>
            </a:r>
            <a:r>
              <a:rPr lang="ru-RU" sz="1600" dirty="0" smtClean="0"/>
              <a:t>. Передавать следует только значение ссылочного типа.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err="1" smtClean="0"/>
              <a:t>Albahari</a:t>
            </a:r>
            <a:r>
              <a:rPr lang="ru-RU" dirty="0" smtClean="0"/>
              <a:t>, </a:t>
            </a:r>
            <a:r>
              <a:rPr lang="en-US" dirty="0"/>
              <a:t>Threading in C</a:t>
            </a:r>
            <a:r>
              <a:rPr lang="en-US" dirty="0" smtClean="0"/>
              <a:t>#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http://www.albahari.com/threading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http://rsdn.ru/article/?904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Monitor.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Секция </a:t>
            </a:r>
            <a:r>
              <a:rPr lang="en-US" sz="1600"/>
              <a:t>lock </a:t>
            </a:r>
            <a:r>
              <a:rPr lang="ru-RU" sz="1600"/>
              <a:t>является всего лишь упрощенной записью конструкции, использующей класс </a:t>
            </a:r>
            <a:r>
              <a:rPr lang="en-US" sz="160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Monitor.Exit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Анти-паттерны для </a:t>
            </a:r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используйте </a:t>
            </a:r>
            <a:r>
              <a:rPr lang="en-US" dirty="0" smtClean="0"/>
              <a:t>lock(this) </a:t>
            </a:r>
            <a:r>
              <a:rPr lang="ru-RU" dirty="0" smtClean="0"/>
              <a:t>или </a:t>
            </a:r>
            <a:r>
              <a:rPr lang="en-US" dirty="0"/>
              <a:t>lock(System. Type</a:t>
            </a:r>
            <a:r>
              <a:rPr lang="en-US" dirty="0" smtClean="0"/>
              <a:t>) </a:t>
            </a:r>
            <a:r>
              <a:rPr lang="ru-RU" dirty="0" smtClean="0"/>
              <a:t>т.к. внешний код имеет доступ к этим значениям, может ими воспользоваться для блокировки и что, в итоге, может привести к взаимоблокировке.</a:t>
            </a:r>
          </a:p>
        </p:txBody>
      </p:sp>
    </p:spTree>
    <p:extLst>
      <p:ext uri="{BB962C8B-B14F-4D97-AF65-F5344CB8AC3E}">
        <p14:creationId xmlns:p14="http://schemas.microsoft.com/office/powerpoint/2010/main" val="19630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Почему опасно использовать </a:t>
            </a:r>
            <a:r>
              <a:rPr lang="en-US" dirty="0" err="1" smtClean="0"/>
              <a:t>Thread.Abort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err="1" smtClean="0"/>
              <a:t>Thread.Abort</a:t>
            </a:r>
            <a:r>
              <a:rPr lang="en-US" dirty="0" smtClean="0"/>
              <a:t>() </a:t>
            </a:r>
            <a:r>
              <a:rPr lang="ru-RU" dirty="0" smtClean="0"/>
              <a:t>прекращает работу потока независимо от того чем поток занят в этот момент. Если мы «убьем» поток когда он держит блокировку (</a:t>
            </a:r>
            <a:r>
              <a:rPr lang="en-US" dirty="0" smtClean="0"/>
              <a:t>lock(_</a:t>
            </a:r>
            <a:r>
              <a:rPr lang="en-US" dirty="0" err="1" smtClean="0"/>
              <a:t>syncRoot</a:t>
            </a:r>
            <a:r>
              <a:rPr lang="en-US" dirty="0" smtClean="0"/>
              <a:t>) { … }</a:t>
            </a:r>
            <a:r>
              <a:rPr lang="ru-RU" dirty="0" smtClean="0"/>
              <a:t>), то она навсегда останется в занятом состоянии и другие потоки будут бесконечно ждать освобождения блокировки.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Именно поэтому лучше избегать использования </a:t>
            </a:r>
            <a:r>
              <a:rPr lang="en-US" dirty="0" err="1" smtClean="0"/>
              <a:t>Thread.Abort</a:t>
            </a:r>
            <a:r>
              <a:rPr lang="en-US" dirty="0" smtClean="0"/>
              <a:t>()</a:t>
            </a:r>
            <a:r>
              <a:rPr lang="ru-RU" dirty="0"/>
              <a:t> </a:t>
            </a:r>
            <a:r>
              <a:rPr lang="ru-RU" dirty="0" smtClean="0"/>
              <a:t>и использовать сигналы для корректного завершения потока.</a:t>
            </a:r>
          </a:p>
        </p:txBody>
      </p:sp>
    </p:spTree>
    <p:extLst>
      <p:ext uri="{BB962C8B-B14F-4D97-AF65-F5344CB8AC3E}">
        <p14:creationId xmlns:p14="http://schemas.microsoft.com/office/powerpoint/2010/main" val="1794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Класс </a:t>
            </a:r>
            <a:r>
              <a:rPr lang="en-US" sz="3200" dirty="0" err="1"/>
              <a:t>System.Threading.Interlocked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7647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Предоставляет набор методов для выполнения атомарных операций с элементарными типами.</a:t>
            </a: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31108"/>
              </p:ext>
            </p:extLst>
          </p:nvPr>
        </p:nvGraphicFramePr>
        <p:xfrm>
          <a:off x="251520" y="1772816"/>
          <a:ext cx="8568952" cy="4435836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Метод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Описание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Add(ref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dirty="0" err="1" smtClean="0">
                          <a:latin typeface="+mn-lt"/>
                        </a:rPr>
                        <a:t>x,y</a:t>
                      </a:r>
                      <a:r>
                        <a:rPr lang="en-US" sz="1600" u="none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Сложение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Результат помещается в первый аргумент.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 smtClean="0">
                          <a:latin typeface="+mn-lt"/>
                        </a:rPr>
                        <a:t>CompareExchange</a:t>
                      </a:r>
                      <a:r>
                        <a:rPr lang="en-US" sz="1600" u="none" dirty="0" smtClean="0">
                          <a:latin typeface="+mn-lt"/>
                        </a:rPr>
                        <a:t>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value,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comparand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Если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==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comparand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то в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записывается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long, double, float,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IntPtr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Decrement(ref </a:t>
                      </a:r>
                      <a:r>
                        <a:rPr lang="en-US" sz="1600" u="none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Уменьшение на единицу.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value)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Записывает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в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значение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и возвращает предыдущее значение.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long, double, float,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IntPtr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Increment(ref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Увеличение на единицу.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long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Read(ref long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Чтение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64-х битного значения. Необходимо только на 32-х разрядных процессорах т.к. на 64-х битных процессорах это чтение является атомарным.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2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 на основе подачи сигналов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Потребность в </a:t>
            </a:r>
            <a:r>
              <a:rPr lang="ru-RU" sz="1600" i="1"/>
              <a:t>синхронизация на основе подачи сигналов</a:t>
            </a:r>
            <a:r>
              <a:rPr lang="ru-RU" sz="160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/>
              <a:t>EventWaitHandle</a:t>
            </a:r>
            <a:r>
              <a:rPr lang="ru-RU" sz="1600"/>
              <a:t> и его наследники </a:t>
            </a:r>
            <a:r>
              <a:rPr lang="en-US" sz="1600" b="1"/>
              <a:t>AutoResetEvent</a:t>
            </a:r>
            <a:r>
              <a:rPr lang="en-US" sz="1600"/>
              <a:t> </a:t>
            </a:r>
            <a:r>
              <a:rPr lang="ru-RU" sz="1600"/>
              <a:t>и </a:t>
            </a:r>
            <a:r>
              <a:rPr lang="en-US" sz="1600" b="1"/>
              <a:t>ManualResetEvent</a:t>
            </a:r>
            <a:r>
              <a:rPr lang="ru-RU" sz="1600"/>
              <a:t>. Имея доступ к объекту указанных классов, поток может вызвать его метод </a:t>
            </a:r>
            <a:r>
              <a:rPr lang="ru-RU" sz="1600" b="1"/>
              <a:t>WaitOne()</a:t>
            </a:r>
            <a:r>
              <a:rPr lang="ru-RU" sz="1600"/>
              <a:t>, чтобы остановиться и ждать сигнала. Для отправки сигнала применяется вызов метода </a:t>
            </a:r>
            <a:r>
              <a:rPr lang="ru-RU" sz="1600" b="1"/>
              <a:t>Set()</a:t>
            </a:r>
            <a:r>
              <a:rPr lang="ru-RU" sz="1600"/>
              <a:t>. Если используется </a:t>
            </a:r>
            <a:r>
              <a:rPr lang="en-US" sz="1600" b="1"/>
              <a:t>ManualResetEvent</a:t>
            </a:r>
            <a:r>
              <a:rPr lang="ru-RU" sz="160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/>
              <a:t>AutoResetEvent</a:t>
            </a:r>
            <a:r>
              <a:rPr lang="ru-RU" sz="160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Асинхронный вызов методов.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асинхронного вызова методов применяется метод делегата </a:t>
            </a:r>
            <a:r>
              <a:rPr lang="en-US" sz="1600" b="1"/>
              <a:t>BeginInvoke()</a:t>
            </a:r>
          </a:p>
          <a:p>
            <a:r>
              <a:rPr lang="ru-RU" sz="160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/>
              <a:t>	В качестве параметра в метод </a:t>
            </a:r>
            <a:r>
              <a:rPr lang="en-US" sz="1600" b="1"/>
              <a:t>BeginInvoke()</a:t>
            </a:r>
            <a:r>
              <a:rPr lang="ru-RU" sz="160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6388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 err="1"/>
              <a:t>IsCompleated</a:t>
            </a:r>
            <a:r>
              <a:rPr lang="ru-RU" sz="1600" dirty="0"/>
              <a:t> 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Коллекции из пространства имен </a:t>
            </a:r>
            <a:r>
              <a:rPr lang="en-US" sz="2400" dirty="0" err="1" smtClean="0"/>
              <a:t>System.Collections</a:t>
            </a:r>
            <a:r>
              <a:rPr lang="en-US" sz="2400" dirty="0" smtClean="0"/>
              <a:t> </a:t>
            </a:r>
            <a:r>
              <a:rPr lang="ru-RU" sz="2400" dirty="0" smtClean="0"/>
              <a:t>частично обеспечивают потоко-безопасный доступ с помощью свойства </a:t>
            </a:r>
            <a:r>
              <a:rPr lang="en-US" sz="2400" dirty="0" smtClean="0">
                <a:solidFill>
                  <a:srgbClr val="99CC00"/>
                </a:solidFill>
              </a:rPr>
              <a:t>Synchronized</a:t>
            </a:r>
            <a:r>
              <a:rPr lang="en-US" sz="2400" dirty="0" smtClean="0"/>
              <a:t>.</a:t>
            </a:r>
            <a:r>
              <a:rPr lang="ru-RU" sz="2400" dirty="0" smtClean="0"/>
              <a:t> Однако ее реализация использует одну блокировку для всех операций, что приводит к плохой масштабируемости и может серъезно замедлить работу с большими коллекциями.</a:t>
            </a:r>
            <a:endParaRPr lang="en-US" sz="2400" dirty="0"/>
          </a:p>
          <a:p>
            <a:endParaRPr lang="en-US" sz="2400" dirty="0" smtClean="0"/>
          </a:p>
          <a:p>
            <a:r>
              <a:rPr lang="ru-RU" sz="2400" dirty="0"/>
              <a:t>Коллекции из пространств имен </a:t>
            </a:r>
            <a:r>
              <a:rPr lang="en-US" sz="2400" dirty="0" err="1" smtClean="0"/>
              <a:t>System.Collections.Generic</a:t>
            </a:r>
            <a:r>
              <a:rPr lang="en-US" sz="2400" dirty="0" smtClean="0"/>
              <a:t> </a:t>
            </a:r>
            <a:r>
              <a:rPr lang="ru-RU" sz="2400" dirty="0" smtClean="0"/>
              <a:t>не предназначены для использования из разных потоков. Программист обязан самостоятельно синхронизировать доступ к ним.</a:t>
            </a:r>
          </a:p>
          <a:p>
            <a:endParaRPr lang="ru-RU" sz="2400" dirty="0"/>
          </a:p>
          <a:p>
            <a:r>
              <a:rPr lang="ru-RU" sz="2400" dirty="0" smtClean="0"/>
              <a:t>В </a:t>
            </a:r>
            <a:r>
              <a:rPr lang="en-US" sz="2400" dirty="0" smtClean="0"/>
              <a:t>.NET 4 </a:t>
            </a:r>
            <a:r>
              <a:rPr lang="ru-RU" sz="2400" dirty="0" smtClean="0"/>
              <a:t>добавлены новые классы в пространстве имен </a:t>
            </a:r>
            <a:r>
              <a:rPr lang="en-US" sz="2400" dirty="0" err="1" smtClean="0"/>
              <a:t>System.Collections.Concurrent</a:t>
            </a:r>
            <a:r>
              <a:rPr lang="ru-RU" sz="2400" dirty="0"/>
              <a:t>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Коллекции и многопоточность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750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System.Collections.Concurrent</a:t>
            </a:r>
            <a:endParaRPr lang="en-US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2134"/>
              </p:ext>
            </p:extLst>
          </p:nvPr>
        </p:nvGraphicFramePr>
        <p:xfrm>
          <a:off x="251520" y="980728"/>
          <a:ext cx="8568952" cy="4023131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Имя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типа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Описание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BlockingCollection&lt;T&gt;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Коллекция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реализующая шаблон проектирования </a:t>
                      </a:r>
                      <a:r>
                        <a:rPr lang="en-US" sz="1600" dirty="0" smtClean="0"/>
                        <a:t>Producer-Consumer</a:t>
                      </a:r>
                      <a:r>
                        <a:rPr lang="ru-RU" sz="1600" dirty="0" smtClean="0"/>
                        <a:t> с</a:t>
                      </a:r>
                      <a:r>
                        <a:rPr lang="ru-RU" sz="1600" baseline="0" dirty="0" smtClean="0"/>
                        <a:t> возможностью ограничения максимального размера коллекции.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ConcurrentDictionary</a:t>
                      </a:r>
                      <a:r>
                        <a:rPr lang="en-US" sz="1600" u="none" dirty="0">
                          <a:latin typeface="+mn-lt"/>
                        </a:rPr>
                        <a:t>&lt;</a:t>
                      </a:r>
                      <a:r>
                        <a:rPr lang="en-US" sz="1600" u="none" dirty="0" err="1">
                          <a:latin typeface="+mn-lt"/>
                        </a:rPr>
                        <a:t>TKey</a:t>
                      </a:r>
                      <a:r>
                        <a:rPr lang="en-US" sz="1600" u="none" dirty="0">
                          <a:latin typeface="+mn-lt"/>
                        </a:rPr>
                        <a:t>, </a:t>
                      </a:r>
                      <a:r>
                        <a:rPr lang="en-US" sz="1600" u="none" dirty="0" err="1">
                          <a:latin typeface="+mn-lt"/>
                        </a:rPr>
                        <a:t>TValue</a:t>
                      </a:r>
                      <a:r>
                        <a:rPr lang="en-US" sz="1600" u="none" dirty="0">
                          <a:latin typeface="+mn-lt"/>
                        </a:rPr>
                        <a:t>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словаря из пары ключ/значение.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ConcurrentQueue</a:t>
                      </a:r>
                      <a:r>
                        <a:rPr lang="en-US" sz="1600" u="none" dirty="0">
                          <a:latin typeface="+mn-lt"/>
                        </a:rPr>
                        <a:t>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FIFO </a:t>
                      </a:r>
                      <a:r>
                        <a:rPr lang="en-US" sz="1600" u="none" dirty="0">
                          <a:latin typeface="+mn-lt"/>
                        </a:rPr>
                        <a:t>(first-in,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очереди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ConcurrentStack</a:t>
                      </a:r>
                      <a:r>
                        <a:rPr lang="en-US" sz="1600" u="none" dirty="0">
                          <a:latin typeface="+mn-lt"/>
                        </a:rPr>
                        <a:t>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LIFO </a:t>
                      </a:r>
                      <a:r>
                        <a:rPr lang="en-US" sz="1600" u="none" dirty="0">
                          <a:latin typeface="+mn-lt"/>
                        </a:rPr>
                        <a:t>(last-in,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стека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ConcurrentBag&lt;T&gt;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неупорядоченной коллекции элементов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IProducerConsumerCollection&lt;T&gt;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Интерфейс который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необходимо реализовать типу предназначенному для хранения в </a:t>
                      </a:r>
                      <a:r>
                        <a:rPr lang="en-US" sz="1600" b="0" u="none" dirty="0" smtClean="0">
                          <a:solidFill>
                            <a:srgbClr val="00B050"/>
                          </a:solidFill>
                          <a:latin typeface="+mn-lt"/>
                        </a:rPr>
                        <a:t>BlockingCollection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</a:t>
            </a:r>
            <a:r>
              <a:rPr lang="en-US" dirty="0" err="1" smtClean="0"/>
              <a:t>Microsoft.Bcl.Immutable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Набор неизменяемых коллекций оптимизированных под многопоточную среду и эффективное использование памяти. Включает следующие классы:</a:t>
            </a:r>
          </a:p>
          <a:p>
            <a:pPr marL="0" indent="0">
              <a:buNone/>
            </a:pP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ImmutableStack&lt;T&gt;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ImmutableQueue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ImmutableList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ImmutableHashSet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ImmutableSortedSet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ImmutableDictionary</a:t>
            </a:r>
            <a:r>
              <a:rPr lang="en-US" dirty="0"/>
              <a:t>&lt;K, V&gt;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ImmutableSortedDictionary</a:t>
            </a:r>
            <a:r>
              <a:rPr lang="en-US" dirty="0"/>
              <a:t>&lt;K, </a:t>
            </a:r>
            <a:r>
              <a:rPr lang="en-US" dirty="0" smtClean="0"/>
              <a:t>V&gt;</a:t>
            </a:r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2"/>
              </a:rPr>
              <a:t>http://www.nuget.org/packages/Microsoft.Bcl.Immutable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blogs.msdn.com/b/bclteam/p/immutable.aspx</a:t>
            </a: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Набор классов предназначенных для облегчения многопоточного программирования. Представлены в </a:t>
            </a:r>
            <a:r>
              <a:rPr lang="en-US" sz="2400" dirty="0" smtClean="0"/>
              <a:t>.NET 4. </a:t>
            </a:r>
            <a:r>
              <a:rPr lang="ru-RU" sz="2400" dirty="0" smtClean="0"/>
              <a:t>Пространство имен - </a:t>
            </a:r>
            <a:r>
              <a:rPr lang="en-US" sz="2400" dirty="0" err="1" smtClean="0"/>
              <a:t>System.Threading.Tasks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Классы: </a:t>
            </a:r>
            <a:r>
              <a:rPr lang="en-US" sz="2400" dirty="0" smtClean="0"/>
              <a:t>Parallel, Task, </a:t>
            </a:r>
            <a:r>
              <a:rPr lang="en-US" sz="2400" dirty="0" err="1" smtClean="0"/>
              <a:t>TaskFactory</a:t>
            </a:r>
            <a:r>
              <a:rPr lang="en-US" sz="2400" dirty="0" smtClean="0"/>
              <a:t> </a:t>
            </a:r>
            <a:r>
              <a:rPr lang="ru-RU" sz="2400" dirty="0" smtClean="0"/>
              <a:t>и другие.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Task Parallel Library (TPL)</a:t>
            </a:r>
          </a:p>
        </p:txBody>
      </p:sp>
    </p:spTree>
    <p:extLst>
      <p:ext uri="{BB962C8B-B14F-4D97-AF65-F5344CB8AC3E}">
        <p14:creationId xmlns:p14="http://schemas.microsoft.com/office/powerpoint/2010/main" val="3772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01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olatile</a:t>
            </a:r>
          </a:p>
          <a:p>
            <a:endParaRPr lang="en-US" sz="2400" dirty="0"/>
          </a:p>
          <a:p>
            <a:r>
              <a:rPr lang="en-US" sz="2400" dirty="0" err="1" smtClean="0"/>
              <a:t>async</a:t>
            </a:r>
            <a:r>
              <a:rPr lang="en-US" sz="2400" dirty="0" smtClean="0"/>
              <a:t>/await - .NET 4.5</a:t>
            </a:r>
          </a:p>
          <a:p>
            <a:r>
              <a:rPr lang="ru-RU" sz="2400" dirty="0" smtClean="0"/>
              <a:t>Для их использования в предыдущих версиях </a:t>
            </a:r>
            <a:r>
              <a:rPr lang="en-US" sz="2400" dirty="0" smtClean="0"/>
              <a:t>.NET </a:t>
            </a:r>
            <a:r>
              <a:rPr lang="ru-RU" sz="2400" dirty="0" smtClean="0"/>
              <a:t>нужен </a:t>
            </a:r>
            <a:r>
              <a:rPr lang="en-US" sz="2400" dirty="0" err="1" smtClean="0"/>
              <a:t>NuGet</a:t>
            </a:r>
            <a:r>
              <a:rPr lang="en-US" sz="2400" dirty="0" smtClean="0"/>
              <a:t> </a:t>
            </a:r>
            <a:r>
              <a:rPr lang="ru-RU" sz="2400" dirty="0" smtClean="0"/>
              <a:t>пакет </a:t>
            </a:r>
            <a:r>
              <a:rPr lang="en-US" sz="2400" dirty="0" err="1" smtClean="0"/>
              <a:t>Microsoft.Bcl.Async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Ключевые слова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294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 </a:t>
            </a:r>
            <a:r>
              <a:rPr lang="en-US" sz="2400" dirty="0" err="1" smtClean="0">
                <a:solidFill>
                  <a:srgbClr val="FFFF00"/>
                </a:solidFill>
              </a:rPr>
              <a:t>Remoting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400" dirty="0" smtClean="0"/>
              <a:t>Устарело. Нужно только при ручной передаче данных между </a:t>
            </a:r>
            <a:r>
              <a:rPr lang="en-US" sz="2400" dirty="0" err="1" smtClean="0"/>
              <a:t>AppDomain</a:t>
            </a:r>
            <a:r>
              <a:rPr lang="ru-RU" sz="2400" dirty="0" smtClean="0"/>
              <a:t>-ами.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WCF (Windows Communication Foundation)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Sockets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err="1"/>
              <a:t>System.Net</a:t>
            </a: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Буфер </a:t>
            </a:r>
            <a:r>
              <a:rPr lang="ru-RU" sz="2400" dirty="0"/>
              <a:t>обмена </a:t>
            </a:r>
            <a:r>
              <a:rPr lang="en-US" sz="2400" dirty="0"/>
              <a:t>(Clipboard)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COM (Component Object Model)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Data </a:t>
            </a:r>
            <a:r>
              <a:rPr lang="en-US" sz="2400" dirty="0" smtClean="0"/>
              <a:t>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DDE (Dynamic Data Exchange)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File Mappings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err="1"/>
              <a:t>System.IO.MemoryMappedFiles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Mailslots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Pipes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RPC (Remote Procedure Call)</a:t>
            </a:r>
          </a:p>
          <a:p>
            <a:pPr algn="ctr"/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146" y="44624"/>
            <a:ext cx="89697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cs typeface="Times New Roman" pitchFamily="18" charset="0"/>
              </a:rPr>
              <a:t>Механизмы взаимодействия между процессами</a:t>
            </a:r>
          </a:p>
          <a:p>
            <a:pPr algn="ctr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847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Представляет исполняемую программу</a:t>
            </a:r>
            <a:endParaRPr lang="en-US" dirty="0" smtClean="0"/>
          </a:p>
          <a:p>
            <a:r>
              <a:rPr lang="en-US" dirty="0" err="1" smtClean="0"/>
              <a:t>System.Diagnostics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err="1" smtClean="0"/>
              <a:t>Process.GetCurrentProcess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GetProcessById</a:t>
            </a:r>
            <a:r>
              <a:rPr lang="en-US" dirty="0" smtClean="0"/>
              <a:t>(Int32, [String])</a:t>
            </a:r>
          </a:p>
          <a:p>
            <a:pPr lvl="1"/>
            <a:r>
              <a:rPr lang="en-US" dirty="0" err="1"/>
              <a:t>GetProcesses</a:t>
            </a:r>
            <a:r>
              <a:rPr lang="en-US" dirty="0" smtClean="0"/>
              <a:t>(</a:t>
            </a:r>
            <a:r>
              <a:rPr lang="en-US" dirty="0"/>
              <a:t>[String</a:t>
            </a:r>
            <a:r>
              <a:rPr lang="en-US" dirty="0" smtClean="0"/>
              <a:t>])</a:t>
            </a:r>
          </a:p>
          <a:p>
            <a:pPr lvl="1"/>
            <a:r>
              <a:rPr lang="en-US" dirty="0" err="1"/>
              <a:t>GetProcessesByName</a:t>
            </a:r>
            <a:r>
              <a:rPr lang="en-US" dirty="0"/>
              <a:t>(String, </a:t>
            </a:r>
            <a:r>
              <a:rPr lang="en-US" dirty="0" smtClean="0"/>
              <a:t>[String])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Процессы. 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14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выполнящийся в контексте процесса, со своим стеком, приоритетом и контекстом безопасности (</a:t>
            </a:r>
            <a:r>
              <a:rPr lang="en-US" dirty="0" smtClean="0"/>
              <a:t>security context)</a:t>
            </a:r>
          </a:p>
          <a:p>
            <a:r>
              <a:rPr lang="ru-RU" dirty="0" smtClean="0"/>
              <a:t>Поток может сохранять свои «глобальные» переменные в </a:t>
            </a:r>
            <a:r>
              <a:rPr lang="en-US" dirty="0" smtClean="0"/>
              <a:t>Thread Local Storage (TLS)</a:t>
            </a:r>
          </a:p>
          <a:p>
            <a:r>
              <a:rPr lang="en-US" dirty="0" smtClean="0"/>
              <a:t>Foreground/Background </a:t>
            </a:r>
            <a:r>
              <a:rPr lang="ru-RU" dirty="0" smtClean="0"/>
              <a:t>потоки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В системе </a:t>
            </a:r>
            <a:r>
              <a:rPr lang="en-US" sz="1600" dirty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патоки,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/>
                <a:gridCol w="7199870"/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CurrentThread</a:t>
                      </a:r>
                      <a:endParaRPr lang="en-US" sz="14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GetData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SetData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GetDomain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GetDomainID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При создании объекта </a:t>
            </a:r>
            <a:r>
              <a:rPr lang="en-US" sz="1600"/>
              <a:t>Thread </a:t>
            </a:r>
            <a:r>
              <a:rPr lang="ru-RU" sz="1600"/>
              <a:t>можно использовать один из конструкторов</a:t>
            </a:r>
            <a:r>
              <a:rPr lang="en-US" sz="160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//Принимает 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start,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maxStackSize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ParameterizedThreadStart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ParameterizedThreadStart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start,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maxStackSize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/>
              <a:t>Main </a:t>
            </a:r>
            <a:r>
              <a:rPr lang="ru-RU" sz="1600"/>
              <a:t>создает ещё два потока.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798538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 dirty="0" err="1"/>
              <a:t>ThreadAbortException</a:t>
            </a:r>
            <a:r>
              <a:rPr lang="ru-RU" sz="1600" dirty="0"/>
              <a:t>, причем исключение генерируется в том потоке, для которого вызван метод </a:t>
            </a:r>
            <a:r>
              <a:rPr lang="en-US" sz="1600" dirty="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4624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Метод </a:t>
            </a:r>
            <a:r>
              <a:rPr lang="en-US" sz="2400" b="1" dirty="0"/>
              <a:t>Abort()</a:t>
            </a:r>
            <a:r>
              <a:rPr lang="ru-RU" sz="2400" b="1" dirty="0" smtClean="0"/>
              <a:t>.</a:t>
            </a: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(Внимание! Опасный метод.)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674911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539134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отмены команды </a:t>
            </a:r>
            <a:r>
              <a:rPr lang="en-US" sz="1600" dirty="0"/>
              <a:t>Abort() </a:t>
            </a:r>
            <a:r>
              <a:rPr lang="ru-RU" sz="1600" dirty="0"/>
              <a:t>можно воспользоваться методом </a:t>
            </a:r>
            <a:r>
              <a:rPr lang="en-US" sz="1600" dirty="0" err="1"/>
              <a:t>Thread.ResetAbort</a:t>
            </a:r>
            <a:r>
              <a:rPr lang="en-US" sz="1600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2007</Words>
  <Application>Microsoft Office PowerPoint</Application>
  <PresentationFormat>On-screen Show (4:3)</PresentationFormat>
  <Paragraphs>448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bel-hard-training</vt:lpstr>
      <vt:lpstr>PowerPoint Presentation</vt:lpstr>
      <vt:lpstr>Литература</vt:lpstr>
      <vt:lpstr>Материалы для обучения</vt:lpstr>
      <vt:lpstr>Процессы</vt:lpstr>
      <vt:lpstr>Процессы. Демонстрация</vt:lpstr>
      <vt:lpstr>Потоки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Локальные данные потока (Thread Local Storage)</vt:lpstr>
      <vt:lpstr>TLS: Пример №1.</vt:lpstr>
      <vt:lpstr>TLS: Пример №2.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Анти-паттерны для lock</vt:lpstr>
      <vt:lpstr>Почему опасно использовать Thread.Abort()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NuGet пакет Microsoft.Bcl.Immutable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2013-10-17T11:43:08Z</dcterms:modified>
</cp:coreProperties>
</file>