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56"/>
  </p:notesMasterIdLst>
  <p:sldIdLst>
    <p:sldId id="257" r:id="rId3"/>
    <p:sldId id="291" r:id="rId4"/>
    <p:sldId id="293" r:id="rId5"/>
    <p:sldId id="305" r:id="rId6"/>
    <p:sldId id="294" r:id="rId7"/>
    <p:sldId id="295" r:id="rId8"/>
    <p:sldId id="314" r:id="rId9"/>
    <p:sldId id="297" r:id="rId10"/>
    <p:sldId id="296" r:id="rId11"/>
    <p:sldId id="298" r:id="rId12"/>
    <p:sldId id="301" r:id="rId13"/>
    <p:sldId id="302" r:id="rId14"/>
    <p:sldId id="309" r:id="rId15"/>
    <p:sldId id="320" r:id="rId16"/>
    <p:sldId id="321" r:id="rId17"/>
    <p:sldId id="303" r:id="rId18"/>
    <p:sldId id="304" r:id="rId19"/>
    <p:sldId id="275" r:id="rId20"/>
    <p:sldId id="307" r:id="rId21"/>
    <p:sldId id="308" r:id="rId22"/>
    <p:sldId id="313" r:id="rId23"/>
    <p:sldId id="273" r:id="rId24"/>
    <p:sldId id="274" r:id="rId25"/>
    <p:sldId id="276" r:id="rId26"/>
    <p:sldId id="277" r:id="rId27"/>
    <p:sldId id="280" r:id="rId28"/>
    <p:sldId id="278" r:id="rId29"/>
    <p:sldId id="279" r:id="rId30"/>
    <p:sldId id="290" r:id="rId31"/>
    <p:sldId id="281" r:id="rId32"/>
    <p:sldId id="282" r:id="rId33"/>
    <p:sldId id="292" r:id="rId34"/>
    <p:sldId id="315" r:id="rId35"/>
    <p:sldId id="284" r:id="rId36"/>
    <p:sldId id="262" r:id="rId37"/>
    <p:sldId id="261" r:id="rId38"/>
    <p:sldId id="300" r:id="rId39"/>
    <p:sldId id="325" r:id="rId40"/>
    <p:sldId id="306" r:id="rId41"/>
    <p:sldId id="323" r:id="rId42"/>
    <p:sldId id="310" r:id="rId43"/>
    <p:sldId id="312" r:id="rId44"/>
    <p:sldId id="326" r:id="rId45"/>
    <p:sldId id="324" r:id="rId46"/>
    <p:sldId id="311" r:id="rId47"/>
    <p:sldId id="322" r:id="rId48"/>
    <p:sldId id="318" r:id="rId49"/>
    <p:sldId id="319" r:id="rId50"/>
    <p:sldId id="299" r:id="rId51"/>
    <p:sldId id="263" r:id="rId52"/>
    <p:sldId id="264" r:id="rId53"/>
    <p:sldId id="265" r:id="rId54"/>
    <p:sldId id="271" r:id="rId5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14.04.2015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14.04.2015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14.04.2015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vstudio/dotnetnative.aspx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resharper/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ilspy.net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www.telerik.com/products/decompiler.aspx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gallery.msdn.microsoft.com/1177943e-cfb7-4822-a8a6-e56c7905292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nselman.com/blog/archives.aspx#NuGetPOW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uget.org/docs/start-here/installing-nuget" TargetMode="External"/><Relationship Id="rId2" Type="http://schemas.openxmlformats.org/officeDocument/2006/relationships/hyperlink" Target="http://npe.codeplex.com/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://www.codeplex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hoosealicense.com/" TargetMode="External"/><Relationship Id="rId4" Type="http://schemas.openxmlformats.org/officeDocument/2006/relationships/hyperlink" Target="https://code.google.com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confluence.jetbrains.com/display/NETCOM/dotPeek+Symbol+Server+and+PDB+Generation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lrinterop.codeplex.com/" TargetMode="External"/><Relationship Id="rId2" Type="http://schemas.openxmlformats.org/officeDocument/2006/relationships/hyperlink" Target="http://pinvoke.net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Компиляция в </a:t>
            </a:r>
            <a:r>
              <a:rPr lang="en-US" dirty="0" smtClean="0"/>
              <a:t>IL </a:t>
            </a:r>
            <a:r>
              <a:rPr lang="ru-RU" dirty="0" smtClean="0"/>
              <a:t>код</a:t>
            </a:r>
            <a:br>
              <a:rPr lang="ru-RU" dirty="0" smtClean="0"/>
            </a:br>
            <a:r>
              <a:rPr lang="ru-RU" dirty="0" smtClean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rgbClr val="00B050"/>
          </a:solidFill>
        </p:spPr>
        <p:txBody>
          <a:bodyPr numCol="1">
            <a:normAutofit fontScale="85000" lnSpcReduction="1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Кроссплатформенность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статического анализа уже откомпилированного кода. </a:t>
            </a:r>
            <a:r>
              <a:rPr lang="en-US" sz="2400" dirty="0" smtClean="0">
                <a:solidFill>
                  <a:schemeClr val="bg1"/>
                </a:solidFill>
              </a:rPr>
              <a:t>(VS Code Analysis </a:t>
            </a:r>
            <a:r>
              <a:rPr lang="ru-RU" sz="2400" dirty="0" smtClean="0">
                <a:solidFill>
                  <a:schemeClr val="bg1"/>
                </a:solidFill>
              </a:rPr>
              <a:t>и другие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модификации кода после компиляции. (АОП, </a:t>
            </a:r>
            <a:r>
              <a:rPr lang="en-US" sz="2400" dirty="0" smtClean="0">
                <a:solidFill>
                  <a:schemeClr val="bg1"/>
                </a:solidFill>
              </a:rPr>
              <a:t>MS Code Contracts</a:t>
            </a:r>
            <a:r>
              <a:rPr lang="ru-RU" sz="2400" dirty="0" smtClean="0">
                <a:solidFill>
                  <a:schemeClr val="bg1"/>
                </a:solidFill>
              </a:rPr>
              <a:t> и т.д.)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изучать чужой код. Включая код самого </a:t>
            </a:r>
            <a:r>
              <a:rPr lang="en-US" sz="2400" dirty="0" smtClean="0">
                <a:solidFill>
                  <a:schemeClr val="bg1"/>
                </a:solidFill>
              </a:rPr>
              <a:t>.NET!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Наличие механизмов ограничивающих возможности выполняемого кода.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1241"/>
            <a:ext cx="4114800" cy="45259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JIT</a:t>
            </a:r>
            <a:r>
              <a:rPr lang="ru-RU" sz="2400" dirty="0" smtClean="0">
                <a:solidFill>
                  <a:schemeClr val="bg1"/>
                </a:solidFill>
              </a:rPr>
              <a:t>-компиляция занимает время и дополнительную память (станет меньшей проблемой после выхода </a:t>
            </a:r>
            <a:r>
              <a:rPr lang="en-US" sz="2400" dirty="0" smtClean="0">
                <a:solidFill>
                  <a:schemeClr val="bg1"/>
                </a:solidFill>
              </a:rPr>
              <a:t>.NET Native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Труднее защищать интелектуальную собственность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Предварительная компиляция с помощью </a:t>
            </a:r>
            <a:r>
              <a:rPr lang="en-US" dirty="0" smtClean="0"/>
              <a:t>NGEN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JIT </a:t>
            </a:r>
            <a:r>
              <a:rPr lang="ru-RU" dirty="0" smtClean="0"/>
              <a:t>компиляция из </a:t>
            </a:r>
            <a:r>
              <a:rPr lang="en-US" dirty="0" smtClean="0"/>
              <a:t>IL </a:t>
            </a:r>
            <a:r>
              <a:rPr lang="ru-RU" dirty="0" smtClean="0"/>
              <a:t>кода в машинный происходит прямо в памяти при каждом запуске приложения. Это может привести к замедлению работы приложения. С помощью утилиты </a:t>
            </a:r>
            <a:r>
              <a:rPr lang="en-US" dirty="0" smtClean="0"/>
              <a:t>ngen.exe </a:t>
            </a:r>
            <a:r>
              <a:rPr lang="ru-RU" dirty="0" smtClean="0"/>
              <a:t>можно выполнить полную компиляцию в машинный код. Данный процесс не меняет </a:t>
            </a:r>
            <a:r>
              <a:rPr lang="en-US" dirty="0" smtClean="0"/>
              <a:t>exe/</a:t>
            </a:r>
            <a:r>
              <a:rPr lang="en-US" dirty="0" err="1" smtClean="0"/>
              <a:t>dll</a:t>
            </a:r>
            <a:r>
              <a:rPr lang="ru-RU" dirty="0" smtClean="0"/>
              <a:t>, а создает откомпилированную копию файла где-то в системных папках.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C:\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Windows\Microsoft.NET\Framework\v4.0.30319\</a:t>
            </a:r>
            <a:b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ngen.exe install &lt;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Путь к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 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или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DLL&gt;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Технология</a:t>
            </a:r>
            <a:r>
              <a:rPr lang="en-US" dirty="0" smtClean="0"/>
              <a:t> .NET Native </a:t>
            </a:r>
            <a:r>
              <a:rPr lang="ru-RU" dirty="0" smtClean="0">
                <a:solidFill>
                  <a:srgbClr val="FFFF00"/>
                </a:solidFill>
              </a:rPr>
              <a:t>(</a:t>
            </a:r>
            <a:r>
              <a:rPr lang="el-GR" dirty="0" smtClean="0">
                <a:solidFill>
                  <a:srgbClr val="FFFF00"/>
                </a:solidFill>
                <a:latin typeface="Calibri"/>
              </a:rPr>
              <a:t>β</a:t>
            </a:r>
            <a:r>
              <a:rPr lang="ru-RU" dirty="0" smtClean="0">
                <a:solidFill>
                  <a:srgbClr val="FFFF00"/>
                </a:solidFill>
                <a:latin typeface="Calibri"/>
              </a:rPr>
              <a:t>-версия!)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Технология </a:t>
            </a:r>
            <a:r>
              <a:rPr lang="en-US" dirty="0" smtClean="0"/>
              <a:t>.NET Native</a:t>
            </a:r>
            <a:r>
              <a:rPr lang="ru-RU" dirty="0" smtClean="0"/>
              <a:t> позволяет откомпилировать </a:t>
            </a:r>
            <a:r>
              <a:rPr lang="en-US" dirty="0" smtClean="0"/>
              <a:t>IL </a:t>
            </a:r>
            <a:r>
              <a:rPr lang="ru-RU" dirty="0" smtClean="0"/>
              <a:t>код в машинный с помощью </a:t>
            </a:r>
            <a:r>
              <a:rPr lang="en-US" dirty="0" smtClean="0"/>
              <a:t>C++ </a:t>
            </a:r>
            <a:r>
              <a:rPr lang="ru-RU" dirty="0" smtClean="0"/>
              <a:t>компилятора получив на выходе сильно оптимизированный </a:t>
            </a:r>
            <a:r>
              <a:rPr lang="ru-RU" dirty="0"/>
              <a:t>монолитный </a:t>
            </a:r>
            <a:r>
              <a:rPr lang="ru-RU" dirty="0" smtClean="0"/>
              <a:t>исполняемый модуль. Он будет потреблять меньше памяти и работать быстрее. Пока доступна только для </a:t>
            </a:r>
            <a:r>
              <a:rPr lang="en-US" dirty="0" smtClean="0"/>
              <a:t>Windows Store </a:t>
            </a:r>
            <a:r>
              <a:rPr lang="ru-RU" dirty="0" smtClean="0"/>
              <a:t>приложений при использовании </a:t>
            </a:r>
            <a:r>
              <a:rPr lang="en-US" dirty="0" smtClean="0"/>
              <a:t>Visual Studio 2013 Update 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msdn.microsoft.com/en-us/vstudio/dotnetnative.aspx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4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ReSharper -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www.jetbrains.com/resharper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Just </a:t>
            </a:r>
            <a:r>
              <a:rPr lang="en-US" dirty="0">
                <a:solidFill>
                  <a:schemeClr val="bg1"/>
                </a:solidFill>
              </a:rPr>
              <a:t>Decompile -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www.telerik.com/products/decompiler.aspx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ILSpy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ilspy.net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доступа </a:t>
            </a:r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Типы объявленные как </a:t>
            </a:r>
            <a:r>
              <a:rPr lang="en-US" dirty="0" smtClean="0"/>
              <a:t>internal </a:t>
            </a:r>
            <a:r>
              <a:rPr lang="ru-RU" dirty="0" smtClean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у класса не указан модификатор доступа, то по умолчанию используется </a:t>
            </a:r>
            <a:r>
              <a:rPr lang="en-US" dirty="0" smtClean="0"/>
              <a:t>internal.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Модификатор доступа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Модификатор дотсупа «</a:t>
            </a:r>
            <a:r>
              <a:rPr lang="en-US" dirty="0" smtClean="0"/>
              <a:t>protected internal</a:t>
            </a:r>
            <a:r>
              <a:rPr lang="ru-RU" dirty="0" smtClean="0"/>
              <a:t>» означает </a:t>
            </a:r>
            <a:r>
              <a:rPr lang="en-US" dirty="0"/>
              <a:t>protected </a:t>
            </a:r>
            <a:r>
              <a:rPr lang="ru-RU" dirty="0" smtClean="0"/>
              <a:t>ИЛИ </a:t>
            </a:r>
            <a:r>
              <a:rPr lang="en-US" dirty="0" smtClean="0"/>
              <a:t>internal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 </a:t>
            </a:r>
            <a:r>
              <a:rPr lang="ru-RU" dirty="0" smtClean="0"/>
              <a:t>конфигурации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каждом проектов в </a:t>
            </a:r>
            <a:r>
              <a:rPr lang="en-US" sz="2400" dirty="0" smtClean="0"/>
              <a:t>VS </a:t>
            </a:r>
            <a:r>
              <a:rPr lang="ru-RU" sz="2400" dirty="0" smtClean="0"/>
              <a:t>присутствуют конфигурации </a:t>
            </a:r>
            <a:r>
              <a:rPr lang="en-US" sz="2400" dirty="0" smtClean="0"/>
              <a:t>Debug </a:t>
            </a:r>
            <a:r>
              <a:rPr lang="ru-RU" sz="2400" dirty="0" smtClean="0"/>
              <a:t>и </a:t>
            </a:r>
            <a:r>
              <a:rPr lang="en-US" sz="2400" dirty="0" smtClean="0"/>
              <a:t>Release</a:t>
            </a:r>
            <a:r>
              <a:rPr lang="ru-RU" sz="2400" dirty="0" smtClean="0"/>
              <a:t> для разных этапов в разработке</a:t>
            </a:r>
            <a:r>
              <a:rPr lang="en-US" sz="2400" dirty="0" smtClean="0"/>
              <a:t>. </a:t>
            </a:r>
            <a:r>
              <a:rPr lang="ru-RU" sz="2400" dirty="0" smtClean="0"/>
              <a:t>Конфигурация </a:t>
            </a:r>
            <a:r>
              <a:rPr lang="en-US" sz="2400" dirty="0" smtClean="0"/>
              <a:t>Debug </a:t>
            </a:r>
            <a:r>
              <a:rPr lang="ru-RU" sz="2400" dirty="0" smtClean="0"/>
              <a:t>используется в течение разработки; конфигурация </a:t>
            </a:r>
            <a:r>
              <a:rPr lang="en-US" sz="2400" dirty="0" smtClean="0"/>
              <a:t>Release </a:t>
            </a:r>
            <a:r>
              <a:rPr lang="ru-RU" sz="2400" dirty="0" smtClean="0"/>
              <a:t>для компиляции законченного приложения.</a:t>
            </a:r>
            <a:endParaRPr lang="ru-R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31765"/>
              </p:ext>
            </p:extLst>
          </p:nvPr>
        </p:nvGraphicFramePr>
        <p:xfrm>
          <a:off x="457200" y="3241784"/>
          <a:ext cx="8291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/>
                <a:gridCol w="2763755"/>
                <a:gridCol w="276375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Настройка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Define DEBUG constant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Optimize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code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Debug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Info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Full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PDB-only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0504" y="4869160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84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</a:t>
            </a:r>
            <a:r>
              <a:rPr lang="ru-RU" smtClean="0"/>
              <a:t>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строгово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сборки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версии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и ссылки на</a:t>
            </a:r>
            <a:br>
              <a:rPr lang="ru-RU" dirty="0" smtClean="0"/>
            </a:br>
            <a:r>
              <a:rPr lang="ru-RU" dirty="0" smtClean="0"/>
              <a:t>другие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сборку получила строгое имя она также должна ссылаться только на сборки со строгим именем. Это необходимо из соображений беопасности чтобы нельзя было подменить неподписанную сборку.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6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 </a:t>
            </a:r>
            <a:r>
              <a:rPr lang="ru-RU" dirty="0" smtClean="0"/>
              <a:t>и выше</a:t>
            </a:r>
            <a:r>
              <a:rPr lang="en-US" dirty="0" smtClean="0"/>
              <a:t>)</a:t>
            </a:r>
          </a:p>
          <a:p>
            <a:r>
              <a:rPr lang="ru-RU" dirty="0" smtClean="0"/>
              <a:t>Добавление сборки в </a:t>
            </a:r>
            <a:r>
              <a:rPr lang="en-US" dirty="0" smtClean="0"/>
              <a:t>GAC</a:t>
            </a:r>
          </a:p>
          <a:p>
            <a:pPr lvl="1"/>
            <a:r>
              <a:rPr lang="ru-RU" dirty="0" smtClean="0"/>
              <a:t>На компьютере разработчика</a:t>
            </a:r>
          </a:p>
          <a:p>
            <a:pPr lvl="2"/>
            <a:r>
              <a:rPr lang="en-US" dirty="0" err="1" smtClean="0"/>
              <a:t>gacutil</a:t>
            </a:r>
            <a:r>
              <a:rPr lang="ru-RU" dirty="0" smtClean="0"/>
              <a:t> из </a:t>
            </a:r>
            <a:r>
              <a:rPr lang="en-US" dirty="0" smtClean="0"/>
              <a:t>Windows SDK</a:t>
            </a:r>
          </a:p>
          <a:p>
            <a:pPr lvl="2"/>
            <a:r>
              <a:rPr lang="ru-RU" dirty="0" smtClean="0"/>
              <a:t>Для </a:t>
            </a:r>
            <a:r>
              <a:rPr lang="en-US" dirty="0" smtClean="0"/>
              <a:t>.NET 1.0 - 3.5 drag-n-drop </a:t>
            </a:r>
            <a:r>
              <a:rPr lang="ru-RU" dirty="0" smtClean="0"/>
              <a:t>в папку </a:t>
            </a:r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ru-RU" dirty="0" smtClean="0"/>
              <a:t>На компьютере клиента</a:t>
            </a:r>
            <a:endParaRPr lang="en-US" dirty="0" smtClean="0"/>
          </a:p>
          <a:p>
            <a:pPr lvl="2"/>
            <a:r>
              <a:rPr lang="ru-RU" dirty="0" smtClean="0"/>
              <a:t>Программа установки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Portability Analyzer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/>
              <a:t>.NET Portability Analyzer </a:t>
            </a:r>
            <a:r>
              <a:rPr lang="ru-RU" dirty="0" smtClean="0"/>
              <a:t>для </a:t>
            </a:r>
            <a:r>
              <a:rPr lang="en-US" dirty="0" smtClean="0"/>
              <a:t>Visual</a:t>
            </a:r>
            <a:r>
              <a:rPr lang="ru-RU" dirty="0" smtClean="0"/>
              <a:t> </a:t>
            </a:r>
            <a:r>
              <a:rPr lang="en-US" dirty="0" smtClean="0"/>
              <a:t>Studio 2013 </a:t>
            </a:r>
            <a:r>
              <a:rPr lang="ru-RU" dirty="0" smtClean="0"/>
              <a:t>позволяет  проверить сборку на предмет её переносимости на другие платформы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visualstudiogallery.msdn.microsoft.com/1177943e-cfb7-4822-a8a6-e56c7905292b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876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</a:t>
            </a:r>
            <a:r>
              <a:rPr lang="ru-RU" dirty="0" smtClean="0"/>
              <a:t> совместимые</a:t>
            </a:r>
            <a:r>
              <a:rPr lang="en-US" dirty="0" smtClean="0"/>
              <a:t> </a:t>
            </a:r>
            <a:r>
              <a:rPr lang="ru-RU" dirty="0" smtClean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 smtClean="0"/>
              <a:t>VB.NET, F# </a:t>
            </a:r>
            <a:r>
              <a:rPr lang="ru-RU" dirty="0" smtClean="0"/>
              <a:t>и других)</a:t>
            </a:r>
            <a:r>
              <a:rPr lang="en-US" dirty="0" smtClean="0"/>
              <a:t>, </a:t>
            </a:r>
            <a:r>
              <a:rPr lang="ru-RU" dirty="0" smtClean="0"/>
              <a:t>то добавьте к свой сборке атрибут </a:t>
            </a:r>
            <a:r>
              <a:rPr lang="en-US" dirty="0" err="1" smtClean="0"/>
              <a:t>System.CLSCompliantAttribute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CLS </a:t>
            </a:r>
            <a:r>
              <a:rPr lang="ru-RU" dirty="0" smtClean="0"/>
              <a:t>(</a:t>
            </a:r>
            <a:r>
              <a:rPr lang="en-US" dirty="0" smtClean="0"/>
              <a:t>Common Language Specification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</a:t>
            </a:r>
            <a:r>
              <a:rPr lang="ru-RU" dirty="0"/>
              <a:t>н</a:t>
            </a:r>
            <a:r>
              <a:rPr lang="ru-RU" dirty="0" smtClean="0"/>
              <a:t>есмотря на наличие «общего знаменателя» в виде </a:t>
            </a:r>
            <a:r>
              <a:rPr lang="en-US" dirty="0" smtClean="0"/>
              <a:t>IL </a:t>
            </a:r>
            <a:r>
              <a:rPr lang="ru-RU" dirty="0" smtClean="0"/>
              <a:t>кода, языки могут иметь весьма сильные различия. Компилятор </a:t>
            </a:r>
            <a:r>
              <a:rPr lang="en-US" dirty="0" smtClean="0"/>
              <a:t>C# </a:t>
            </a:r>
            <a:r>
              <a:rPr lang="ru-RU" smtClean="0"/>
              <a:t>проверяет </a:t>
            </a:r>
            <a:r>
              <a:rPr lang="ru-RU" dirty="0" smtClean="0"/>
              <a:t>программу на соответствие этим требованиям, только при наличии атрибута </a:t>
            </a:r>
            <a:r>
              <a:rPr lang="en-US" dirty="0" err="1" smtClean="0"/>
              <a:t>CLSCompliant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Interface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Организация проекта с внешними зависимостями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Стремитесь организовывать проекты </a:t>
            </a:r>
            <a:r>
              <a:rPr lang="en-US" dirty="0" smtClean="0"/>
              <a:t>Visual Studio</a:t>
            </a:r>
            <a:r>
              <a:rPr lang="ru-RU" dirty="0" smtClean="0"/>
              <a:t> так чтобы их можно было переносить из одной папки в другую и на другой компьютер без ошибок компиляции.</a:t>
            </a:r>
          </a:p>
          <a:p>
            <a:endParaRPr lang="ru-RU" dirty="0" smtClean="0"/>
          </a:p>
          <a:p>
            <a:r>
              <a:rPr lang="ru-RU" dirty="0" smtClean="0"/>
              <a:t>При создании нового проекта не забудьте установить переключатель «</a:t>
            </a:r>
            <a:r>
              <a:rPr lang="en-US" dirty="0" smtClean="0"/>
              <a:t>Create directory for solution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Все внешние зависимости и утилиты необходимые для компиляции проекта должно находиться в папке проекта:</a:t>
            </a:r>
          </a:p>
          <a:p>
            <a:pPr lvl="1"/>
            <a:r>
              <a:rPr lang="ru-RU" dirty="0" smtClean="0"/>
              <a:t>Библиотеки можно разместить в папке </a:t>
            </a:r>
            <a:r>
              <a:rPr lang="en-US" dirty="0" smtClean="0"/>
              <a:t>libs </a:t>
            </a:r>
            <a:r>
              <a:rPr lang="ru-RU" dirty="0" smtClean="0"/>
              <a:t>в папке с решением;</a:t>
            </a:r>
          </a:p>
          <a:p>
            <a:pPr lvl="1"/>
            <a:r>
              <a:rPr lang="ru-RU" dirty="0" smtClean="0"/>
              <a:t>Внешние утилиты в папке </a:t>
            </a:r>
            <a:r>
              <a:rPr lang="en-US" dirty="0" smtClean="0"/>
              <a:t>tools </a:t>
            </a:r>
            <a:r>
              <a:rPr lang="ru-RU" dirty="0" smtClean="0"/>
              <a:t>в папке с решением.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115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Добавление ссылок с помощью </a:t>
            </a:r>
            <a:r>
              <a:rPr lang="en-US" sz="3600" dirty="0" smtClean="0"/>
              <a:t>NuGet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 smtClean="0"/>
              <a:t>NuGet </a:t>
            </a:r>
            <a:r>
              <a:rPr lang="ru-RU" dirty="0" smtClean="0"/>
              <a:t>упрощает работу с зависимостями в </a:t>
            </a:r>
            <a:r>
              <a:rPr lang="en-US" dirty="0" smtClean="0"/>
              <a:t>.NET </a:t>
            </a:r>
            <a:r>
              <a:rPr lang="ru-RU" dirty="0" smtClean="0"/>
              <a:t>проектах.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NuGet </a:t>
            </a:r>
            <a:r>
              <a:rPr lang="ru-RU" dirty="0" smtClean="0"/>
              <a:t>входит в состав </a:t>
            </a:r>
            <a:r>
              <a:rPr lang="en-US" dirty="0" smtClean="0"/>
              <a:t>VS 2012 </a:t>
            </a:r>
            <a:r>
              <a:rPr lang="ru-RU" dirty="0" smtClean="0"/>
              <a:t>и выше. Для </a:t>
            </a:r>
            <a:r>
              <a:rPr lang="en-US" dirty="0" smtClean="0"/>
              <a:t>VS 2010 </a:t>
            </a:r>
            <a:r>
              <a:rPr lang="ru-RU" dirty="0" smtClean="0"/>
              <a:t>его нужно скачать с помощью </a:t>
            </a:r>
            <a:r>
              <a:rPr lang="en-US" dirty="0" smtClean="0"/>
              <a:t>Tools -&gt; Extension Manager </a:t>
            </a:r>
            <a:r>
              <a:rPr lang="ru-RU" dirty="0" smtClean="0"/>
              <a:t>или с сайта </a:t>
            </a:r>
            <a:r>
              <a:rPr lang="en-US" dirty="0" smtClean="0">
                <a:hlinkClick r:id="rId2"/>
              </a:rPr>
              <a:t>nuget.org</a:t>
            </a:r>
            <a:r>
              <a:rPr lang="ru-RU" dirty="0" smtClean="0"/>
              <a:t>. После установки в контекстном меню </a:t>
            </a:r>
            <a:r>
              <a:rPr lang="en-US" dirty="0" smtClean="0"/>
              <a:t>References </a:t>
            </a:r>
            <a:r>
              <a:rPr lang="ru-RU" dirty="0" smtClean="0"/>
              <a:t>появится команда </a:t>
            </a:r>
            <a:r>
              <a:rPr lang="en-US" dirty="0" smtClean="0"/>
              <a:t>“Manage NuGet Packages …”. </a:t>
            </a:r>
            <a:r>
              <a:rPr lang="ru-RU" dirty="0" smtClean="0"/>
              <a:t>Также в меню </a:t>
            </a:r>
            <a:r>
              <a:rPr lang="en-US" dirty="0" smtClean="0"/>
              <a:t>Tools </a:t>
            </a:r>
            <a:r>
              <a:rPr lang="ru-RU" dirty="0" smtClean="0"/>
              <a:t>появится меню </a:t>
            </a:r>
            <a:r>
              <a:rPr lang="en-US" dirty="0" smtClean="0"/>
              <a:t>“NuGet Package Manager”.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1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 Console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Окно </a:t>
            </a:r>
            <a:r>
              <a:rPr lang="en-US" dirty="0" smtClean="0"/>
              <a:t>Package </a:t>
            </a:r>
            <a:r>
              <a:rPr lang="en-US" dirty="0"/>
              <a:t>Manager </a:t>
            </a:r>
            <a:r>
              <a:rPr lang="en-US" dirty="0" smtClean="0"/>
              <a:t>Console</a:t>
            </a:r>
            <a:r>
              <a:rPr lang="ru-RU" dirty="0" smtClean="0"/>
              <a:t> позволяет управлять </a:t>
            </a:r>
            <a:r>
              <a:rPr lang="en-US" dirty="0" smtClean="0"/>
              <a:t>NuGet </a:t>
            </a:r>
            <a:r>
              <a:rPr lang="ru-RU" dirty="0" smtClean="0"/>
              <a:t>пакетами с помощью </a:t>
            </a:r>
            <a:r>
              <a:rPr lang="en-US" dirty="0" smtClean="0"/>
              <a:t>PowerShell </a:t>
            </a:r>
            <a:r>
              <a:rPr lang="ru-RU" dirty="0" smtClean="0"/>
              <a:t>команд прямо из </a:t>
            </a:r>
            <a:r>
              <a:rPr lang="en-US" dirty="0" smtClean="0"/>
              <a:t>Visual Studio.</a:t>
            </a:r>
            <a:endParaRPr lang="ru-RU" dirty="0" smtClean="0"/>
          </a:p>
          <a:p>
            <a:r>
              <a:rPr lang="en-US" dirty="0" smtClean="0"/>
              <a:t>Add-</a:t>
            </a:r>
            <a:r>
              <a:rPr lang="en-US" dirty="0" err="1" smtClean="0"/>
              <a:t>BindingRedirect</a:t>
            </a:r>
            <a:endParaRPr lang="en-US" dirty="0" smtClean="0"/>
          </a:p>
          <a:p>
            <a:r>
              <a:rPr lang="en-US" dirty="0" smtClean="0"/>
              <a:t>Get-Package</a:t>
            </a:r>
          </a:p>
          <a:p>
            <a:r>
              <a:rPr lang="en-US" dirty="0"/>
              <a:t>Get-Project</a:t>
            </a:r>
          </a:p>
          <a:p>
            <a:r>
              <a:rPr lang="en-US" dirty="0" smtClean="0"/>
              <a:t>Install-Package </a:t>
            </a:r>
            <a:r>
              <a:rPr lang="ru-RU" dirty="0" smtClean="0"/>
              <a:t>: установка пакета. Позволяет установить пакет определенной версии, что </a:t>
            </a:r>
            <a:r>
              <a:rPr lang="ru-RU" smtClean="0"/>
              <a:t>невозможно сделать через </a:t>
            </a:r>
            <a:r>
              <a:rPr lang="en-US" dirty="0" smtClean="0"/>
              <a:t>GUI.</a:t>
            </a:r>
            <a:endParaRPr lang="ru-RU" dirty="0" smtClean="0"/>
          </a:p>
          <a:p>
            <a:r>
              <a:rPr lang="en-US" dirty="0" smtClean="0"/>
              <a:t>Open-</a:t>
            </a:r>
            <a:r>
              <a:rPr lang="en-US" dirty="0" err="1" smtClean="0"/>
              <a:t>PackagePage</a:t>
            </a:r>
            <a:endParaRPr lang="ru-RU" dirty="0" smtClean="0"/>
          </a:p>
          <a:p>
            <a:r>
              <a:rPr lang="en-US" dirty="0" smtClean="0"/>
              <a:t>Uninstall-Package</a:t>
            </a:r>
            <a:endParaRPr lang="ru-RU" dirty="0" smtClean="0"/>
          </a:p>
          <a:p>
            <a:r>
              <a:rPr lang="en-US" dirty="0"/>
              <a:t>Update-Package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«</a:t>
            </a:r>
            <a:r>
              <a:rPr lang="en-US" dirty="0" smtClean="0"/>
              <a:t>Package Visualizer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Окно </a:t>
            </a:r>
            <a:r>
              <a:rPr lang="ru-RU" dirty="0" smtClean="0"/>
              <a:t>«</a:t>
            </a:r>
            <a:r>
              <a:rPr lang="en-US" dirty="0"/>
              <a:t>Package Visualizer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вызывается из меню </a:t>
            </a:r>
            <a:r>
              <a:rPr lang="en-US" dirty="0" smtClean="0"/>
              <a:t>Tools -&gt; NuGet Package Manager</a:t>
            </a:r>
            <a:r>
              <a:rPr lang="ru-RU" dirty="0"/>
              <a:t> </a:t>
            </a:r>
            <a:r>
              <a:rPr lang="ru-RU" dirty="0" smtClean="0"/>
              <a:t>и позволяет визуализировать пакеты из решения и их зависимости.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3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NuGet Package Of the Week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www.hanselman.com/blog/archives.aspx#NuGetPOW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Polly (</a:t>
            </a:r>
            <a:r>
              <a:rPr lang="ru-RU" dirty="0" smtClean="0"/>
              <a:t>удобная обработка исключений)</a:t>
            </a:r>
          </a:p>
          <a:p>
            <a:r>
              <a:rPr lang="en-US" dirty="0"/>
              <a:t>Humanizer </a:t>
            </a:r>
            <a:r>
              <a:rPr lang="ru-RU" dirty="0" smtClean="0"/>
              <a:t>(вывод стандартных типов в виде удобном для пользователей)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4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 для </a:t>
            </a:r>
            <a:r>
              <a:rPr lang="en-US" dirty="0" smtClean="0"/>
              <a:t>NuGet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NuGet </a:t>
            </a:r>
            <a:r>
              <a:rPr lang="en-US" sz="2400" dirty="0"/>
              <a:t>Package Explorer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http://npe.codeplex.com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Утилита командной строки</a:t>
            </a:r>
            <a:br>
              <a:rPr lang="ru-RU" sz="2400" dirty="0" smtClean="0"/>
            </a:b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docs.nuget.org/docs/start-here/installing-nuget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6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Распространение своих библиотек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Хорошими библиотеками следует делиться с сообществом! Проекты с открытым исходны</a:t>
            </a:r>
            <a:r>
              <a:rPr lang="ru-RU" dirty="0"/>
              <a:t>м</a:t>
            </a:r>
            <a:r>
              <a:rPr lang="ru-RU" dirty="0" smtClean="0"/>
              <a:t> кодом можно размещать на специальных сайтах:</a:t>
            </a:r>
          </a:p>
          <a:p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www.codeplex.com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github.com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code.google.com</a:t>
            </a:r>
            <a:endParaRPr lang="ru-RU" dirty="0" smtClean="0"/>
          </a:p>
          <a:p>
            <a:r>
              <a:rPr lang="ru-RU" dirty="0" smtClean="0"/>
              <a:t>и других ...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Выбрать лицензию можно с помощью сайта </a:t>
            </a:r>
            <a:r>
              <a:rPr lang="en-US" dirty="0" smtClean="0">
                <a:hlinkClick r:id="rId5"/>
              </a:rPr>
              <a:t>choosealicense.com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Откомпилированную версию не забудьте разместить на </a:t>
            </a:r>
            <a:r>
              <a:rPr lang="en-US" dirty="0" smtClean="0"/>
              <a:t>nuget.org.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8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smtClean="0"/>
              <a:t>reference source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Работает только для </a:t>
            </a:r>
            <a:r>
              <a:rPr lang="en-US" sz="2400" dirty="0" smtClean="0"/>
              <a:t>.NET 4.5.1 </a:t>
            </a:r>
            <a:r>
              <a:rPr lang="ru-RU" sz="2400" dirty="0" smtClean="0"/>
              <a:t>в </a:t>
            </a:r>
            <a:r>
              <a:rPr lang="en-US" sz="2400" dirty="0" smtClean="0"/>
              <a:t>VS 2012 </a:t>
            </a:r>
            <a:r>
              <a:rPr lang="ru-RU" sz="2400" dirty="0" smtClean="0"/>
              <a:t>и выше</a:t>
            </a:r>
            <a:r>
              <a:rPr lang="en-US" sz="2400" dirty="0" smtClean="0"/>
              <a:t>!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Необходимые настройки:</a:t>
            </a:r>
            <a:endParaRPr lang="ru-R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59979"/>
            <a:ext cx="42005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158" y="2597756"/>
            <a:ext cx="272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General:</a:t>
            </a:r>
            <a:endParaRPr lang="ru-RU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5184"/>
            <a:ext cx="4381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6260" y="5085184"/>
            <a:ext cx="27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Symbols: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4581128"/>
            <a:ext cx="61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Добавьте адрес </a:t>
            </a:r>
            <a:r>
              <a:rPr lang="en-US" dirty="0"/>
              <a:t>http://referencesource.microsoft.com/symbols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59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err="1" smtClean="0"/>
              <a:t>dotPeek</a:t>
            </a:r>
            <a:r>
              <a:rPr lang="en-US" sz="3200" dirty="0" smtClean="0"/>
              <a:t> 1.2+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520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err="1" smtClean="0"/>
              <a:t>dotPeek</a:t>
            </a:r>
            <a:r>
              <a:rPr lang="en-US" sz="2400" dirty="0" smtClean="0"/>
              <a:t> 1.2 </a:t>
            </a:r>
            <a:r>
              <a:rPr lang="ru-RU" sz="2400" dirty="0" smtClean="0"/>
              <a:t>была добавлена команда «</a:t>
            </a:r>
            <a:r>
              <a:rPr lang="en-US" sz="2400" dirty="0" smtClean="0"/>
              <a:t>Generate PDB</a:t>
            </a:r>
            <a:r>
              <a:rPr lang="ru-RU" sz="2400" dirty="0" smtClean="0"/>
              <a:t>» и поддержка </a:t>
            </a:r>
            <a:r>
              <a:rPr lang="en-US" sz="2400" dirty="0" smtClean="0"/>
              <a:t>Symbol Server. </a:t>
            </a:r>
            <a:r>
              <a:rPr lang="ru-RU" sz="2400" dirty="0" smtClean="0"/>
              <a:t>С их помощью можно отлаживать </a:t>
            </a:r>
            <a:r>
              <a:rPr lang="en-US" sz="2400" dirty="0" smtClean="0"/>
              <a:t>.NET </a:t>
            </a:r>
            <a:r>
              <a:rPr lang="ru-RU" sz="2400" dirty="0" smtClean="0"/>
              <a:t>и чужие сборки. Подробности читайте на сайте </a:t>
            </a:r>
            <a:r>
              <a:rPr lang="en-US" sz="2400" dirty="0" smtClean="0"/>
              <a:t>JetBrains:</a:t>
            </a:r>
            <a:endParaRPr lang="ru-RU" sz="2400" dirty="0" smtClean="0">
              <a:hlinkClick r:id="rId2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confluence.jetbrains.com/display/NETCOM/dotPeek+Symbol+Server+and+PDB+Generation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34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Реализация механизма </a:t>
            </a:r>
            <a:r>
              <a:rPr lang="en-US" dirty="0" smtClean="0"/>
              <a:t>RTTI </a:t>
            </a:r>
            <a:r>
              <a:rPr lang="ru-RU" dirty="0" smtClean="0"/>
              <a:t>(</a:t>
            </a:r>
            <a:r>
              <a:rPr lang="en-US" dirty="0" smtClean="0"/>
              <a:t>Run-time Type Information). </a:t>
            </a:r>
            <a:r>
              <a:rPr lang="ru-RU" dirty="0" smtClean="0"/>
              <a:t>Пространство имен </a:t>
            </a:r>
            <a:r>
              <a:rPr lang="en-US" dirty="0" err="1" smtClean="0"/>
              <a:t>System.Reflection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b="1" dirty="0" smtClean="0"/>
              <a:t>Генерация кода. </a:t>
            </a:r>
            <a:r>
              <a:rPr lang="ru-RU" dirty="0" smtClean="0"/>
              <a:t>Иногда в паре с </a:t>
            </a:r>
            <a:r>
              <a:rPr lang="en-US" dirty="0" smtClean="0"/>
              <a:t>T4 </a:t>
            </a:r>
            <a:r>
              <a:rPr lang="ru-RU" dirty="0" smtClean="0"/>
              <a:t>шаблонами</a:t>
            </a:r>
            <a:r>
              <a:rPr lang="en-US" dirty="0" smtClean="0"/>
              <a:t>.</a:t>
            </a:r>
          </a:p>
          <a:p>
            <a:r>
              <a:rPr lang="ru-RU" b="1" dirty="0" smtClean="0"/>
              <a:t>Автоматическая генерация </a:t>
            </a:r>
            <a:r>
              <a:rPr lang="en-US" b="1" dirty="0" smtClean="0"/>
              <a:t>UI</a:t>
            </a:r>
            <a:r>
              <a:rPr lang="en-US" dirty="0" smtClean="0"/>
              <a:t> (</a:t>
            </a:r>
            <a:r>
              <a:rPr lang="ru-RU" dirty="0" smtClean="0"/>
              <a:t>например</a:t>
            </a:r>
            <a:r>
              <a:rPr lang="en-US" dirty="0" smtClean="0"/>
              <a:t>, property </a:t>
            </a:r>
            <a:r>
              <a:rPr lang="en-US" dirty="0"/>
              <a:t>editor</a:t>
            </a:r>
            <a:r>
              <a:rPr lang="en-US" dirty="0" smtClean="0"/>
              <a:t>).</a:t>
            </a:r>
            <a:endParaRPr lang="en-US" dirty="0"/>
          </a:p>
          <a:p>
            <a:r>
              <a:rPr lang="ru-RU" b="1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Определение списка членов класса подлежащих сериализации и последующее восстановление.</a:t>
            </a:r>
            <a:endParaRPr lang="en-US" dirty="0"/>
          </a:p>
          <a:p>
            <a:r>
              <a:rPr lang="ru-RU" b="1" dirty="0" smtClean="0"/>
              <a:t>Веб-сервисы</a:t>
            </a:r>
            <a:r>
              <a:rPr lang="en-US" dirty="0" smtClean="0"/>
              <a:t>. </a:t>
            </a:r>
            <a:r>
              <a:rPr lang="ru-RU" dirty="0" smtClean="0"/>
              <a:t>Близко к сериализации. Генерация классов на основе </a:t>
            </a:r>
            <a:r>
              <a:rPr lang="en-US" dirty="0" smtClean="0"/>
              <a:t>WSDL.</a:t>
            </a:r>
            <a:endParaRPr lang="en-US" dirty="0"/>
          </a:p>
          <a:p>
            <a:r>
              <a:rPr lang="ru-RU" b="1" dirty="0" smtClean="0"/>
              <a:t>Предметно-ориентированные языки</a:t>
            </a:r>
            <a:r>
              <a:rPr lang="en-US" b="1" dirty="0" smtClean="0"/>
              <a:t> (DSL)</a:t>
            </a:r>
            <a:r>
              <a:rPr lang="en-US" dirty="0" smtClean="0"/>
              <a:t>. </a:t>
            </a:r>
            <a:r>
              <a:rPr lang="ru-RU" dirty="0" smtClean="0"/>
              <a:t>Интерпретированные скриптовые языки могут работать с слабо-типизированными объектами с помощью </a:t>
            </a:r>
            <a:r>
              <a:rPr lang="en-US" dirty="0" smtClean="0"/>
              <a:t>reflection.</a:t>
            </a:r>
            <a:endParaRPr lang="en-US" dirty="0"/>
          </a:p>
          <a:p>
            <a:r>
              <a:rPr lang="ru-RU" b="1" dirty="0" smtClean="0"/>
              <a:t>Средства отладки</a:t>
            </a:r>
            <a:r>
              <a:rPr lang="en-US" dirty="0" smtClean="0"/>
              <a:t>. </a:t>
            </a:r>
            <a:r>
              <a:rPr lang="ru-RU" dirty="0" smtClean="0"/>
              <a:t>Исследование состояния любого 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2504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 smtClean="0"/>
              <a:t>P/Invoke </a:t>
            </a:r>
            <a:r>
              <a:rPr lang="ru-RU" sz="2400" b="1" dirty="0" smtClean="0"/>
              <a:t>ссылки</a:t>
            </a:r>
            <a:endParaRPr lang="en-US" sz="2400" b="1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1073642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http://pinvoke.net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 -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готовые объявления 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Windows API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функций и структур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Calibri" pitchFamily="34" charset="0"/>
                <a:cs typeface="Arial" panose="020B0604020202020204" pitchFamily="34" charset="0"/>
                <a:hlinkClick r:id="rId3"/>
              </a:rPr>
              <a:t>P/Invoke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  <a:hlinkClick r:id="rId3"/>
              </a:rPr>
              <a:t>Interop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  <a:hlinkClick r:id="rId3"/>
              </a:rPr>
              <a:t>Assistant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 – утилита для генерации объявлений функций для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</a:rPr>
              <a:t>P/Invoke. 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Также включает базу данных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констант.</a:t>
            </a: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2844</Words>
  <Application>Microsoft Office PowerPoint</Application>
  <PresentationFormat>On-screen Show (4:3)</PresentationFormat>
  <Paragraphs>546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Компиляция в IL код Достоинства и недостатки</vt:lpstr>
      <vt:lpstr>Предварительная компиляция с помощью NGEN</vt:lpstr>
      <vt:lpstr>Технология .NET Native (β-версия!)</vt:lpstr>
      <vt:lpstr>PowerPoint Presentation</vt:lpstr>
      <vt:lpstr>PowerPoint Presentation</vt:lpstr>
      <vt:lpstr>Проект Class Library Демонстрация</vt:lpstr>
      <vt:lpstr>Модификатор доступа internal</vt:lpstr>
      <vt:lpstr>Модификатор доступа protected internal</vt:lpstr>
      <vt:lpstr>Debug и Release конфигурации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Строгое имя и ссылки на другие сборки</vt:lpstr>
      <vt:lpstr>Глобальный кеш сборок Global Assembly Cache (GAC)</vt:lpstr>
      <vt:lpstr>PowerPoint Presentation</vt:lpstr>
      <vt:lpstr>PowerPoint Presentation</vt:lpstr>
      <vt:lpstr>Portable Class Library</vt:lpstr>
      <vt:lpstr>.NET Portability Analyzer</vt:lpstr>
      <vt:lpstr>CLS совместимые сборки</vt:lpstr>
      <vt:lpstr>Организация проекта с внешними зависимостями</vt:lpstr>
      <vt:lpstr>Добавление ссылок с помощью NuGet</vt:lpstr>
      <vt:lpstr>Package Manager Console</vt:lpstr>
      <vt:lpstr>Окно «Package Visualizer»</vt:lpstr>
      <vt:lpstr>NuGet Package Of the Week</vt:lpstr>
      <vt:lpstr>Утилиты для NuGet</vt:lpstr>
      <vt:lpstr>Распространение своих библиотек</vt:lpstr>
      <vt:lpstr>Отладка .NET с помощью reference source</vt:lpstr>
      <vt:lpstr>Отладка .NET с помощью dotPeek 1.2+</vt:lpstr>
      <vt:lpstr>Механизм Reflection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2015-04-14T09:26:50Z</dcterms:modified>
</cp:coreProperties>
</file>