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90" r:id="rId4"/>
    <p:sldId id="259" r:id="rId5"/>
    <p:sldId id="318" r:id="rId6"/>
    <p:sldId id="273" r:id="rId7"/>
    <p:sldId id="274" r:id="rId8"/>
    <p:sldId id="324" r:id="rId9"/>
    <p:sldId id="319" r:id="rId10"/>
    <p:sldId id="292" r:id="rId11"/>
    <p:sldId id="282" r:id="rId12"/>
    <p:sldId id="284" r:id="rId13"/>
    <p:sldId id="285" r:id="rId14"/>
    <p:sldId id="322" r:id="rId15"/>
    <p:sldId id="307" r:id="rId16"/>
    <p:sldId id="323" r:id="rId17"/>
    <p:sldId id="320" r:id="rId18"/>
    <p:sldId id="32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10/19/2015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10/19/2015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10/19/2015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10/19/2015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Обработка ошибок с помощью исключений</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Something </a:t>
            </a:r>
            <a:r>
              <a:rPr lang="en-US" sz="1000" dirty="0">
                <a:solidFill>
                  <a:srgbClr val="A31515"/>
                </a:solidFill>
                <a:highlight>
                  <a:srgbClr val="FFFFFF"/>
                </a:highlight>
                <a:latin typeface="Courier New" panose="02070309020205020404" pitchFamily="49" charset="0"/>
                <a:cs typeface="Courier New" panose="02070309020205020404" pitchFamily="49" charset="0"/>
              </a:rPr>
              <a:t>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smtClean="0"/>
              <a:t>Необработанные исключения приложения</a:t>
            </a:r>
            <a:endParaRPr lang="en-US" sz="3600" dirty="0"/>
          </a:p>
        </p:txBody>
      </p:sp>
      <p:sp>
        <p:nvSpPr>
          <p:cNvPr id="3" name="Content Placeholder 2"/>
          <p:cNvSpPr>
            <a:spLocks noGrp="1"/>
          </p:cNvSpPr>
          <p:nvPr>
            <p:ph idx="1"/>
          </p:nvPr>
        </p:nvSpPr>
        <p:spPr>
          <a:xfrm>
            <a:off x="457200" y="1412776"/>
            <a:ext cx="8229600" cy="1656183"/>
          </a:xfrm>
        </p:spPr>
        <p:txBody>
          <a:bodyPr>
            <a:normAutofit/>
          </a:bodyPr>
          <a:lstStyle/>
          <a:p>
            <a:pPr marL="0" indent="0">
              <a:buNone/>
            </a:pPr>
            <a:r>
              <a:rPr lang="ru-RU" sz="2000" dirty="0" smtClean="0"/>
              <a:t>У класса </a:t>
            </a:r>
            <a:r>
              <a:rPr lang="en-US" sz="2000" dirty="0" err="1" smtClean="0"/>
              <a:t>System.AppDomain</a:t>
            </a:r>
            <a:r>
              <a:rPr lang="en-US" sz="2000" dirty="0" smtClean="0"/>
              <a:t> </a:t>
            </a:r>
            <a:r>
              <a:rPr lang="ru-RU" sz="2000" dirty="0" smtClean="0"/>
              <a:t>есть событие </a:t>
            </a:r>
            <a:r>
              <a:rPr lang="en-US" sz="2000" dirty="0" err="1"/>
              <a:t>UnhandledException</a:t>
            </a:r>
            <a:r>
              <a:rPr lang="en-US" sz="2000" dirty="0"/>
              <a:t> </a:t>
            </a:r>
            <a:r>
              <a:rPr lang="ru-RU" sz="2000" dirty="0" smtClean="0"/>
              <a:t>которое генерируется </a:t>
            </a:r>
            <a:r>
              <a:rPr lang="ru-RU" sz="2000" dirty="0"/>
              <a:t>при наличии необработанного исключения в приложении (точнее в домене приложения</a:t>
            </a:r>
            <a:r>
              <a:rPr lang="ru-RU" sz="2000" dirty="0" smtClean="0"/>
              <a:t>). Подписываться на это событие следует</a:t>
            </a:r>
            <a:r>
              <a:rPr lang="en-US" sz="2000" dirty="0"/>
              <a:t> </a:t>
            </a:r>
            <a:r>
              <a:rPr lang="ru-RU" sz="2000" dirty="0" smtClean="0"/>
              <a:t>при запуске программы. Это событие НЕ ДАЕТ возможность обработать исключение, но ДАЕТ возможность записать информацию о нем.</a:t>
            </a:r>
            <a:endParaRPr lang="en-US" sz="2000" dirty="0"/>
          </a:p>
        </p:txBody>
      </p:sp>
      <p:sp>
        <p:nvSpPr>
          <p:cNvPr id="5" name="TextBox 4"/>
          <p:cNvSpPr txBox="1"/>
          <p:nvPr/>
        </p:nvSpPr>
        <p:spPr>
          <a:xfrm>
            <a:off x="467544" y="3645024"/>
            <a:ext cx="8136904" cy="2308324"/>
          </a:xfrm>
          <a:prstGeom prst="rect">
            <a:avLst/>
          </a:prstGeom>
          <a:solidFill>
            <a:schemeClr val="bg1"/>
          </a:solidFill>
        </p:spPr>
        <p:txBody>
          <a:bodyPr wrap="square" rtlCol="0">
            <a:spAutoFit/>
          </a:bodyPr>
          <a:lstStyle/>
          <a:p>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Main(</a:t>
            </a:r>
            <a:r>
              <a:rPr lang="en-US" sz="1200" dirty="0">
                <a:solidFill>
                  <a:srgbClr val="0000FF"/>
                </a:solidFill>
                <a:latin typeface="Courier New" panose="02070309020205020404" pitchFamily="49" charset="0"/>
                <a:cs typeface="Courier New" panose="02070309020205020404" pitchFamily="49" charset="0"/>
              </a:rPr>
              <a:t>string</a:t>
            </a:r>
            <a:r>
              <a:rPr lang="en-US" sz="1200" dirty="0">
                <a:solidFill>
                  <a:srgbClr val="000000"/>
                </a:solidFill>
                <a:latin typeface="Courier New" panose="02070309020205020404" pitchFamily="49" charset="0"/>
                <a:cs typeface="Courier New" panose="02070309020205020404" pitchFamily="49" charset="0"/>
              </a:rPr>
              <a:t>[] args</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smtClean="0">
                <a:solidFill>
                  <a:srgbClr val="2B91AF"/>
                </a:solidFill>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AppDomain</a:t>
            </a:r>
            <a:r>
              <a:rPr lang="en-US" sz="1200" dirty="0" smtClean="0">
                <a:solidFill>
                  <a:srgbClr val="000000"/>
                </a:solidFill>
                <a:latin typeface="Courier New" panose="02070309020205020404" pitchFamily="49" charset="0"/>
                <a:cs typeface="Courier New" panose="02070309020205020404" pitchFamily="49" charset="0"/>
              </a:rPr>
              <a:t>.CurrentDomain.UnhandledException</a:t>
            </a:r>
            <a:r>
              <a:rPr lang="en-US" sz="1200" dirty="0">
                <a:solidFill>
                  <a:srgbClr val="000000"/>
                </a:solidFill>
                <a:latin typeface="Courier New" panose="02070309020205020404" pitchFamily="49" charset="0"/>
                <a:cs typeface="Courier New" panose="02070309020205020404" pitchFamily="49" charset="0"/>
              </a:rPr>
              <a:t> += OnUnhandledException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smtClean="0">
                <a:solidFill>
                  <a:srgbClr val="008000"/>
                </a:solidFill>
                <a:latin typeface="Courier New" panose="02070309020205020404" pitchFamily="49" charset="0"/>
                <a:cs typeface="Courier New" panose="02070309020205020404" pitchFamily="49" charset="0"/>
              </a:rPr>
              <a:t>   </a:t>
            </a:r>
            <a:r>
              <a:rPr lang="en-US" sz="1200" dirty="0" smtClean="0">
                <a:solidFill>
                  <a:srgbClr val="008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a:t>
            </a:r>
            <a:r>
              <a:rPr lang="ru-RU" sz="1200" dirty="0" smtClean="0">
                <a:solidFill>
                  <a:srgbClr val="008000"/>
                </a:solidFill>
                <a:latin typeface="Courier New" panose="02070309020205020404" pitchFamily="49" charset="0"/>
                <a:cs typeface="Courier New" panose="02070309020205020404" pitchFamily="49" charset="0"/>
              </a:rPr>
              <a:t>Основной код приложения</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endParaRPr lang="ru-RU" sz="1200" dirty="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FF"/>
                </a:solidFill>
                <a:latin typeface="Courier New" panose="02070309020205020404" pitchFamily="49" charset="0"/>
                <a:cs typeface="Courier New" panose="02070309020205020404" pitchFamily="49" charset="0"/>
              </a:rPr>
              <a:t>private</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OnUnhandledException(</a:t>
            </a:r>
            <a:r>
              <a:rPr lang="en-US" sz="1200" dirty="0">
                <a:solidFill>
                  <a:srgbClr val="0000FF"/>
                </a:solidFill>
                <a:latin typeface="Courier New" panose="02070309020205020404" pitchFamily="49" charset="0"/>
                <a:cs typeface="Courier New" panose="02070309020205020404" pitchFamily="49" charset="0"/>
              </a:rPr>
              <a:t>object</a:t>
            </a:r>
            <a:r>
              <a:rPr lang="en-US" sz="1200" dirty="0">
                <a:solidFill>
                  <a:srgbClr val="000000"/>
                </a:solidFill>
                <a:latin typeface="Courier New" panose="02070309020205020404" pitchFamily="49" charset="0"/>
                <a:cs typeface="Courier New" panose="02070309020205020404" pitchFamily="49" charset="0"/>
              </a:rPr>
              <a:t> sender,</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UnhandledExceptionEventArgs</a:t>
            </a:r>
            <a:r>
              <a:rPr lang="en-US" sz="1200" dirty="0">
                <a:solidFill>
                  <a:srgbClr val="000000"/>
                </a:solidFill>
                <a:latin typeface="Courier New" panose="02070309020205020404" pitchFamily="49" charset="0"/>
                <a:cs typeface="Courier New" panose="02070309020205020404" pitchFamily="49" charset="0"/>
              </a:rPr>
              <a:t> e</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 ex = e.ExceptionObject </a:t>
            </a:r>
            <a:r>
              <a:rPr lang="en-US" sz="1200" dirty="0">
                <a:solidFill>
                  <a:srgbClr val="0000FF"/>
                </a:solidFill>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Exception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00FF"/>
                </a:solidFill>
                <a:latin typeface="Courier New" panose="02070309020205020404" pitchFamily="49" charset="0"/>
                <a:cs typeface="Courier New" panose="02070309020205020404" pitchFamily="49" charset="0"/>
              </a:rPr>
              <a:t>if</a:t>
            </a:r>
            <a:r>
              <a:rPr lang="en-US" sz="1200" dirty="0">
                <a:solidFill>
                  <a:srgbClr val="000000"/>
                </a:solidFill>
                <a:latin typeface="Courier New" panose="02070309020205020404" pitchFamily="49" charset="0"/>
                <a:cs typeface="Courier New" panose="02070309020205020404" pitchFamily="49" charset="0"/>
              </a:rPr>
              <a:t> (ex == </a:t>
            </a:r>
            <a:r>
              <a:rPr lang="en-US" sz="1200" dirty="0">
                <a:solidFill>
                  <a:srgbClr val="0000FF"/>
                </a:solidFill>
                <a:latin typeface="Courier New" panose="02070309020205020404" pitchFamily="49" charset="0"/>
                <a:cs typeface="Courier New" panose="02070309020205020404" pitchFamily="49" charset="0"/>
              </a:rPr>
              <a:t>null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return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8000"/>
                </a:solidFill>
                <a:latin typeface="Courier New" panose="02070309020205020404" pitchFamily="49" charset="0"/>
                <a:cs typeface="Courier New" panose="02070309020205020404" pitchFamily="49" charset="0"/>
              </a:rPr>
              <a:t>//</a:t>
            </a:r>
            <a:r>
              <a:rPr lang="en-US" sz="1200" dirty="0">
                <a:solidFill>
                  <a:srgbClr val="008000"/>
                </a:solidFill>
                <a:latin typeface="Courier New" panose="02070309020205020404" pitchFamily="49" charset="0"/>
                <a:cs typeface="Courier New" panose="02070309020205020404" pitchFamily="49" charset="0"/>
              </a:rPr>
              <a:t> </a:t>
            </a:r>
            <a:r>
              <a:rPr lang="ru-RU" sz="1200" dirty="0">
                <a:solidFill>
                  <a:srgbClr val="008000"/>
                </a:solidFill>
                <a:latin typeface="Courier New" panose="02070309020205020404" pitchFamily="49" charset="0"/>
                <a:cs typeface="Courier New" panose="02070309020205020404" pitchFamily="49" charset="0"/>
              </a:rPr>
              <a:t>Сохранить информацию </a:t>
            </a:r>
            <a:r>
              <a:rPr lang="ru-RU" sz="1200" dirty="0" smtClean="0">
                <a:solidFill>
                  <a:srgbClr val="008000"/>
                </a:solidFill>
                <a:latin typeface="Courier New" panose="02070309020205020404" pitchFamily="49" charset="0"/>
                <a:cs typeface="Courier New" panose="02070309020205020404" pitchFamily="49" charset="0"/>
              </a:rPr>
              <a:t>об</a:t>
            </a:r>
            <a:r>
              <a:rPr lang="ru-RU" sz="1200" dirty="0">
                <a:solidFill>
                  <a:srgbClr val="008000"/>
                </a:solidFill>
                <a:latin typeface="Courier New" panose="02070309020205020404" pitchFamily="49" charset="0"/>
                <a:cs typeface="Courier New" panose="02070309020205020404" pitchFamily="49" charset="0"/>
              </a:rPr>
              <a:t> исключении в </a:t>
            </a:r>
            <a:r>
              <a:rPr lang="ru-RU" sz="1200" dirty="0" smtClean="0">
                <a:solidFill>
                  <a:srgbClr val="008000"/>
                </a:solidFill>
                <a:latin typeface="Courier New" panose="02070309020205020404" pitchFamily="49" charset="0"/>
                <a:cs typeface="Courier New" panose="02070309020205020404" pitchFamily="49" charset="0"/>
              </a:rPr>
              <a:t>лог</a:t>
            </a:r>
          </a:p>
          <a:p>
            <a:r>
              <a:rPr lang="ru-RU" sz="1200" dirty="0" smtClean="0">
                <a:solidFill>
                  <a:srgbClr val="000000"/>
                </a:solidFill>
                <a:latin typeface="Courier New" panose="02070309020205020404" pitchFamily="49" charset="0"/>
                <a:cs typeface="Courier New" panose="02070309020205020404" pitchFamily="49" charset="0"/>
              </a:rPr>
              <a:t>}</a:t>
            </a:r>
            <a:endParaRPr lang="en-US" sz="1200" dirty="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098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Отключение </a:t>
            </a:r>
            <a:r>
              <a:rPr lang="en-US" dirty="0" smtClean="0"/>
              <a:t>WER</a:t>
            </a:r>
            <a:endParaRPr lang="en-US" dirty="0"/>
          </a:p>
        </p:txBody>
      </p:sp>
      <p:sp>
        <p:nvSpPr>
          <p:cNvPr id="3" name="Content Placeholder 2"/>
          <p:cNvSpPr>
            <a:spLocks noGrp="1"/>
          </p:cNvSpPr>
          <p:nvPr>
            <p:ph idx="1"/>
          </p:nvPr>
        </p:nvSpPr>
        <p:spPr>
          <a:xfrm>
            <a:off x="457200" y="1412777"/>
            <a:ext cx="8229600" cy="936103"/>
          </a:xfrm>
        </p:spPr>
        <p:txBody>
          <a:bodyPr>
            <a:normAutofit/>
          </a:bodyPr>
          <a:lstStyle/>
          <a:p>
            <a:pPr marL="0" indent="0">
              <a:buNone/>
            </a:pPr>
            <a:r>
              <a:rPr lang="ru-RU" sz="1800" dirty="0" smtClean="0"/>
              <a:t>При использовании события </a:t>
            </a:r>
            <a:r>
              <a:rPr lang="en-US" sz="1800" dirty="0" err="1"/>
              <a:t>UnhandledException</a:t>
            </a:r>
            <a:r>
              <a:rPr lang="en-US" sz="1800" dirty="0"/>
              <a:t> </a:t>
            </a:r>
            <a:r>
              <a:rPr lang="ru-RU" sz="1800" dirty="0" smtClean="0"/>
              <a:t> вам может понадобиться отключить механизм </a:t>
            </a:r>
            <a:r>
              <a:rPr lang="en-US" sz="1800" dirty="0" smtClean="0"/>
              <a:t>Windows Error Reporting </a:t>
            </a:r>
            <a:r>
              <a:rPr lang="ru-RU" sz="1800" dirty="0" smtClean="0"/>
              <a:t>который отправляет отчет об ошибке в </a:t>
            </a:r>
            <a:r>
              <a:rPr lang="en-US" sz="1800" dirty="0" smtClean="0"/>
              <a:t>Microsoft.</a:t>
            </a:r>
            <a:endParaRPr lang="en-US" sz="1800" dirty="0"/>
          </a:p>
        </p:txBody>
      </p:sp>
      <p:sp>
        <p:nvSpPr>
          <p:cNvPr id="5" name="Rectangle 4"/>
          <p:cNvSpPr/>
          <p:nvPr/>
        </p:nvSpPr>
        <p:spPr>
          <a:xfrm>
            <a:off x="457200" y="2483018"/>
            <a:ext cx="7643192" cy="3970318"/>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Main</a:t>
            </a:r>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SetErrorMode</a:t>
            </a:r>
            <a:r>
              <a:rPr lang="en-US" sz="1200" dirty="0" smtClean="0">
                <a:solidFill>
                  <a:srgbClr val="000000"/>
                </a:solidFill>
                <a:highlight>
                  <a:srgbClr val="FFFFFF"/>
                </a:highlight>
                <a:latin typeface="Consolas"/>
              </a:rPr>
              <a:t>(</a:t>
            </a:r>
            <a:r>
              <a:rPr lang="en-US" sz="1200" dirty="0" err="1" smtClean="0">
                <a:solidFill>
                  <a:srgbClr val="2B91AF"/>
                </a:solidFill>
                <a:highlight>
                  <a:srgbClr val="FFFFFF"/>
                </a:highlight>
                <a:latin typeface="Consolas"/>
              </a:rPr>
              <a:t>ErrorModes</a:t>
            </a:r>
            <a:r>
              <a:rPr lang="en-US" sz="1200" dirty="0" err="1" smtClean="0">
                <a:solidFill>
                  <a:srgbClr val="000000"/>
                </a:solidFill>
                <a:highlight>
                  <a:srgbClr val="FFFFFF"/>
                </a:highlight>
                <a:latin typeface="Consolas"/>
              </a:rPr>
              <a:t>.SYSTEM_DEFAULT</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.SEM_NOGPFAULTERRORBOX</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.SEM_FAILCRITICALERRORS</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.SEM_NOOPENFILEERRORBOX</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8000"/>
                </a:solidFill>
                <a:highlight>
                  <a:srgbClr val="FFFFFF"/>
                </a:highlight>
                <a:latin typeface="Consolas"/>
              </a:rPr>
              <a:t>    </a:t>
            </a:r>
            <a:r>
              <a:rPr lang="ru-RU" sz="1200" dirty="0" smtClean="0">
                <a:solidFill>
                  <a:srgbClr val="008000"/>
                </a:solidFill>
                <a:highlight>
                  <a:srgbClr val="FFFFFF"/>
                </a:highlight>
                <a:latin typeface="Consolas"/>
              </a:rPr>
              <a:t>// </a:t>
            </a:r>
            <a:r>
              <a:rPr lang="ru-RU" sz="1200" dirty="0">
                <a:solidFill>
                  <a:srgbClr val="008000"/>
                </a:solidFill>
                <a:highlight>
                  <a:srgbClr val="FFFFFF"/>
                </a:highlight>
                <a:latin typeface="Consolas"/>
              </a:rPr>
              <a:t>Код приложения ...</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smtClean="0">
              <a:solidFill>
                <a:srgbClr val="000000"/>
              </a:solidFill>
              <a:highlight>
                <a:srgbClr val="FFFFFF"/>
              </a:highlight>
              <a:latin typeface="Consolas"/>
            </a:endParaRPr>
          </a:p>
          <a:p>
            <a:endParaRPr lang="en-US" sz="1200" dirty="0" smtClean="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a:t>
            </a:r>
            <a:r>
              <a:rPr lang="en-US" sz="1200" dirty="0" err="1">
                <a:solidFill>
                  <a:srgbClr val="2B91AF"/>
                </a:solidFill>
                <a:highlight>
                  <a:srgbClr val="FFFFFF"/>
                </a:highlight>
                <a:latin typeface="Consolas"/>
              </a:rPr>
              <a:t>DllImport</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"kernel32.dll"</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extern</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Program</a:t>
            </a:r>
            <a:r>
              <a:rPr lang="en-US" sz="1200" dirty="0" err="1">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mode);</a:t>
            </a:r>
          </a:p>
          <a:p>
            <a:endParaRPr lang="ru-RU"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a:solidFill>
                  <a:srgbClr val="2B91AF"/>
                </a:solidFill>
                <a:highlight>
                  <a:srgbClr val="FFFFFF"/>
                </a:highlight>
                <a:latin typeface="Consolas"/>
              </a:rPr>
              <a:t>Flags</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err="1">
                <a:solidFill>
                  <a:srgbClr val="0000FF"/>
                </a:solidFill>
                <a:highlight>
                  <a:srgbClr val="FFFFFF"/>
                </a:highlight>
                <a:latin typeface="Consolas"/>
              </a:rPr>
              <a:t>enum</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 </a:t>
            </a:r>
            <a:r>
              <a:rPr lang="en-US" sz="1200" dirty="0" err="1" smtClean="0">
                <a:solidFill>
                  <a:srgbClr val="0000FF"/>
                </a:solidFill>
                <a:highlight>
                  <a:srgbClr val="FFFFFF"/>
                </a:highlight>
                <a:latin typeface="Consolas"/>
              </a:rPr>
              <a:t>uint</a:t>
            </a:r>
            <a:r>
              <a:rPr lang="en-US" sz="1200" dirty="0" smtClean="0">
                <a:solidFill>
                  <a:srgbClr val="0000FF"/>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SYSTEM_DEFAULT </a:t>
            </a:r>
            <a:r>
              <a:rPr lang="en-US" sz="1200" dirty="0">
                <a:solidFill>
                  <a:srgbClr val="000000"/>
                </a:solidFill>
                <a:highlight>
                  <a:srgbClr val="FFFFFF"/>
                </a:highlight>
                <a:latin typeface="Consolas"/>
              </a:rPr>
              <a:t>= 0x0,</a:t>
            </a:r>
          </a:p>
          <a:p>
            <a:r>
              <a:rPr lang="en-US" sz="1200" dirty="0" smtClean="0">
                <a:solidFill>
                  <a:srgbClr val="000000"/>
                </a:solidFill>
                <a:highlight>
                  <a:srgbClr val="FFFFFF"/>
                </a:highlight>
                <a:latin typeface="Consolas"/>
              </a:rPr>
              <a:t>    SEM_FAILCRITICALERRORS </a:t>
            </a:r>
            <a:r>
              <a:rPr lang="en-US" sz="1200" dirty="0">
                <a:solidFill>
                  <a:srgbClr val="000000"/>
                </a:solidFill>
                <a:highlight>
                  <a:srgbClr val="FFFFFF"/>
                </a:highlight>
                <a:latin typeface="Consolas"/>
              </a:rPr>
              <a:t>= 0x0001,</a:t>
            </a:r>
          </a:p>
          <a:p>
            <a:r>
              <a:rPr lang="en-US" sz="1200" dirty="0" smtClean="0">
                <a:solidFill>
                  <a:srgbClr val="000000"/>
                </a:solidFill>
                <a:highlight>
                  <a:srgbClr val="FFFFFF"/>
                </a:highlight>
                <a:latin typeface="Consolas"/>
              </a:rPr>
              <a:t>    SEM_NOALIGNMENTFAULTEXCEPT </a:t>
            </a:r>
            <a:r>
              <a:rPr lang="en-US" sz="1200" dirty="0">
                <a:solidFill>
                  <a:srgbClr val="000000"/>
                </a:solidFill>
                <a:highlight>
                  <a:srgbClr val="FFFFFF"/>
                </a:highlight>
                <a:latin typeface="Consolas"/>
              </a:rPr>
              <a:t>= 0x0004,</a:t>
            </a:r>
          </a:p>
          <a:p>
            <a:r>
              <a:rPr lang="en-US" sz="1200" dirty="0" smtClean="0">
                <a:solidFill>
                  <a:srgbClr val="000000"/>
                </a:solidFill>
                <a:highlight>
                  <a:srgbClr val="FFFFFF"/>
                </a:highlight>
                <a:latin typeface="Consolas"/>
              </a:rPr>
              <a:t>    SEM_NOGPFAULTERRORBOX </a:t>
            </a:r>
            <a:r>
              <a:rPr lang="en-US" sz="1200" dirty="0">
                <a:solidFill>
                  <a:srgbClr val="000000"/>
                </a:solidFill>
                <a:highlight>
                  <a:srgbClr val="FFFFFF"/>
                </a:highlight>
                <a:latin typeface="Consolas"/>
              </a:rPr>
              <a:t>= 0x0002,</a:t>
            </a:r>
          </a:p>
          <a:p>
            <a:r>
              <a:rPr lang="en-US" sz="1200" dirty="0" smtClean="0">
                <a:solidFill>
                  <a:srgbClr val="000000"/>
                </a:solidFill>
                <a:highlight>
                  <a:srgbClr val="FFFFFF"/>
                </a:highlight>
                <a:latin typeface="Consolas"/>
              </a:rPr>
              <a:t>    SEM_NOOPENFILEERRORBOX </a:t>
            </a:r>
            <a:r>
              <a:rPr lang="en-US" sz="1200" dirty="0">
                <a:solidFill>
                  <a:srgbClr val="000000"/>
                </a:solidFill>
                <a:highlight>
                  <a:srgbClr val="FFFFFF"/>
                </a:highlight>
                <a:latin typeface="Consolas"/>
              </a:rPr>
              <a:t>= 0x8000</a:t>
            </a:r>
          </a:p>
          <a:p>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p:txBody>
      </p:sp>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08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Error Reporting</a:t>
            </a:r>
            <a:endParaRPr lang="en-US" dirty="0"/>
          </a:p>
        </p:txBody>
      </p:sp>
      <p:sp>
        <p:nvSpPr>
          <p:cNvPr id="3" name="Content Placeholder 2"/>
          <p:cNvSpPr>
            <a:spLocks noGrp="1"/>
          </p:cNvSpPr>
          <p:nvPr>
            <p:ph idx="1"/>
          </p:nvPr>
        </p:nvSpPr>
        <p:spPr>
          <a:xfrm>
            <a:off x="457200" y="1412777"/>
            <a:ext cx="8229600" cy="792088"/>
          </a:xfrm>
        </p:spPr>
        <p:txBody>
          <a:bodyPr>
            <a:normAutofit/>
          </a:bodyPr>
          <a:lstStyle/>
          <a:p>
            <a:pPr marL="0" indent="0">
              <a:buNone/>
            </a:pPr>
            <a:r>
              <a:rPr lang="ru-RU" sz="1800" dirty="0" smtClean="0"/>
              <a:t>При возникновении исключения в </a:t>
            </a:r>
            <a:r>
              <a:rPr lang="en-US" sz="1800" dirty="0" smtClean="0"/>
              <a:t>.NET </a:t>
            </a:r>
            <a:r>
              <a:rPr lang="ru-RU" sz="1800" dirty="0" smtClean="0"/>
              <a:t>приложении в </a:t>
            </a:r>
            <a:r>
              <a:rPr lang="en-US" sz="1800" dirty="0" err="1" smtClean="0"/>
              <a:t>EventLog</a:t>
            </a:r>
            <a:r>
              <a:rPr lang="en-US" sz="1800" dirty="0" smtClean="0"/>
              <a:t> </a:t>
            </a:r>
            <a:r>
              <a:rPr lang="ru-RU" sz="1800" dirty="0" smtClean="0"/>
              <a:t>записывается информация о нём которая может помочь в диагностике проблемы.</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43815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437112"/>
            <a:ext cx="8229600" cy="2232248"/>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1800" dirty="0" smtClean="0"/>
              <a:t>Описание пунктов </a:t>
            </a:r>
            <a:r>
              <a:rPr lang="en-US" sz="1800" dirty="0" smtClean="0"/>
              <a:t>Problem Signature:</a:t>
            </a:r>
          </a:p>
          <a:p>
            <a:pPr>
              <a:buFont typeface="+mj-lt"/>
              <a:buAutoNum type="arabicPeriod"/>
            </a:pPr>
            <a:r>
              <a:rPr lang="ru-RU" sz="1800" dirty="0" smtClean="0"/>
              <a:t>Имя исполняемого файла</a:t>
            </a:r>
          </a:p>
          <a:p>
            <a:pPr>
              <a:buFont typeface="+mj-lt"/>
              <a:buAutoNum type="arabicPeriod"/>
            </a:pPr>
            <a:r>
              <a:rPr lang="ru-RU" sz="1800" dirty="0" smtClean="0"/>
              <a:t>Версия </a:t>
            </a:r>
            <a:r>
              <a:rPr lang="ru-RU" sz="1800" dirty="0"/>
              <a:t>исполняемого </a:t>
            </a:r>
            <a:r>
              <a:rPr lang="ru-RU" sz="1800" dirty="0" smtClean="0"/>
              <a:t>файла</a:t>
            </a:r>
          </a:p>
          <a:p>
            <a:pPr>
              <a:buFont typeface="+mj-lt"/>
              <a:buAutoNum type="arabicPeriod"/>
            </a:pPr>
            <a:r>
              <a:rPr lang="en-US" sz="1800" dirty="0" smtClean="0"/>
              <a:t>Timestamp </a:t>
            </a:r>
            <a:r>
              <a:rPr lang="ru-RU" sz="1800" dirty="0"/>
              <a:t>исполняемого </a:t>
            </a:r>
            <a:r>
              <a:rPr lang="ru-RU" sz="1800" dirty="0" smtClean="0"/>
              <a:t>файла</a:t>
            </a:r>
            <a:endParaRPr lang="en-US" sz="1800" dirty="0" smtClean="0"/>
          </a:p>
          <a:p>
            <a:pPr>
              <a:buFont typeface="+mj-lt"/>
              <a:buAutoNum type="arabicPeriod"/>
            </a:pPr>
            <a:r>
              <a:rPr lang="ru-RU" sz="1800" dirty="0" smtClean="0"/>
              <a:t>Имя сборки</a:t>
            </a:r>
          </a:p>
          <a:p>
            <a:pPr>
              <a:buFont typeface="+mj-lt"/>
              <a:buAutoNum type="arabicPeriod"/>
            </a:pPr>
            <a:r>
              <a:rPr lang="ru-RU" sz="1800" dirty="0" smtClean="0"/>
              <a:t>Версия сборки</a:t>
            </a:r>
          </a:p>
          <a:p>
            <a:pPr>
              <a:buFont typeface="+mj-lt"/>
              <a:buAutoNum type="arabicPeriod"/>
            </a:pPr>
            <a:r>
              <a:rPr lang="en-US" sz="1800" dirty="0" smtClean="0"/>
              <a:t>Timestamp </a:t>
            </a:r>
            <a:r>
              <a:rPr lang="ru-RU" sz="1800" dirty="0" smtClean="0"/>
              <a:t>сборки</a:t>
            </a:r>
          </a:p>
          <a:p>
            <a:pPr>
              <a:buFont typeface="+mj-lt"/>
              <a:buAutoNum type="arabicPeriod"/>
            </a:pPr>
            <a:r>
              <a:rPr lang="en-US" sz="1800" dirty="0" err="1"/>
              <a:t>MethodDef</a:t>
            </a:r>
            <a:r>
              <a:rPr lang="en-US" sz="1800" dirty="0"/>
              <a:t> - </a:t>
            </a:r>
            <a:r>
              <a:rPr lang="en-US" sz="1800" dirty="0" err="1"/>
              <a:t>MethodDef</a:t>
            </a:r>
            <a:r>
              <a:rPr lang="en-US" sz="1800" dirty="0"/>
              <a:t> token for the faulting method, after stripping off the high byte</a:t>
            </a:r>
            <a:r>
              <a:rPr lang="en-US" sz="1800" dirty="0" smtClean="0"/>
              <a:t>.</a:t>
            </a:r>
            <a:endParaRPr lang="ru-RU" sz="1800" dirty="0" smtClean="0"/>
          </a:p>
          <a:p>
            <a:pPr>
              <a:buFont typeface="+mj-lt"/>
              <a:buAutoNum type="arabicPeriod"/>
            </a:pPr>
            <a:r>
              <a:rPr lang="ru-RU" sz="1800" dirty="0" smtClean="0"/>
              <a:t>Смещение в </a:t>
            </a:r>
            <a:r>
              <a:rPr lang="en-US" sz="1800" dirty="0" smtClean="0"/>
              <a:t>IL </a:t>
            </a:r>
            <a:r>
              <a:rPr lang="ru-RU" sz="1800" dirty="0" smtClean="0"/>
              <a:t>коде</a:t>
            </a:r>
          </a:p>
          <a:p>
            <a:pPr>
              <a:buFont typeface="+mj-lt"/>
              <a:buAutoNum type="arabicPeriod"/>
            </a:pPr>
            <a:r>
              <a:rPr lang="ru-RU" sz="1800" dirty="0" smtClean="0"/>
              <a:t>Исключение</a:t>
            </a:r>
            <a:endParaRPr lang="en-US" sz="1800" dirty="0"/>
          </a:p>
        </p:txBody>
      </p:sp>
    </p:spTree>
    <p:extLst>
      <p:ext uri="{BB962C8B-B14F-4D97-AF65-F5344CB8AC3E}">
        <p14:creationId xmlns:p14="http://schemas.microsoft.com/office/powerpoint/2010/main" val="1723724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600" dirty="0" smtClean="0"/>
              <a:t>Поиск метода по токену из </a:t>
            </a:r>
            <a:r>
              <a:rPr lang="en-US" sz="3600" dirty="0" smtClean="0"/>
              <a:t>WER </a:t>
            </a:r>
            <a:r>
              <a:rPr lang="ru-RU" sz="3600" dirty="0" smtClean="0"/>
              <a:t>отчета</a:t>
            </a:r>
            <a:endParaRPr lang="en-US" sz="3600" dirty="0"/>
          </a:p>
        </p:txBody>
      </p:sp>
      <p:sp>
        <p:nvSpPr>
          <p:cNvPr id="3" name="Content Placeholder 2"/>
          <p:cNvSpPr>
            <a:spLocks noGrp="1"/>
          </p:cNvSpPr>
          <p:nvPr>
            <p:ph idx="1"/>
          </p:nvPr>
        </p:nvSpPr>
        <p:spPr>
          <a:xfrm>
            <a:off x="457200" y="1412776"/>
            <a:ext cx="8229600" cy="4176463"/>
          </a:xfrm>
        </p:spPr>
        <p:txBody>
          <a:bodyPr>
            <a:normAutofit/>
          </a:bodyPr>
          <a:lstStyle/>
          <a:p>
            <a:r>
              <a:rPr lang="en-US" sz="2000" dirty="0" err="1" smtClean="0"/>
              <a:t>ILDasm</a:t>
            </a:r>
            <a:endParaRPr lang="en-US" sz="2000" dirty="0" smtClean="0"/>
          </a:p>
          <a:p>
            <a:pPr lvl="1"/>
            <a:r>
              <a:rPr lang="en-US" sz="2000" dirty="0" err="1" smtClean="0"/>
              <a:t>Ctrl+M</a:t>
            </a:r>
            <a:r>
              <a:rPr lang="en-US" sz="2000" dirty="0" smtClean="0"/>
              <a:t> </a:t>
            </a:r>
            <a:r>
              <a:rPr lang="ru-RU" sz="2000" dirty="0" smtClean="0"/>
              <a:t>для просмотра метаданных всех членов и найти поиском нужный токен метода. </a:t>
            </a:r>
            <a:r>
              <a:rPr lang="en-US" sz="2000" dirty="0" smtClean="0"/>
              <a:t>(</a:t>
            </a:r>
            <a:r>
              <a:rPr lang="ru-RU" sz="2000" dirty="0" smtClean="0"/>
              <a:t>Начинается с </a:t>
            </a:r>
            <a:r>
              <a:rPr lang="en-US" sz="2000" dirty="0" smtClean="0"/>
              <a:t>6000?)</a:t>
            </a:r>
          </a:p>
          <a:p>
            <a:r>
              <a:rPr lang="en-US" sz="2000" dirty="0" err="1" smtClean="0"/>
              <a:t>WinDbg</a:t>
            </a:r>
            <a:endParaRPr lang="en-US" sz="2000" dirty="0" smtClean="0"/>
          </a:p>
          <a:p>
            <a:pPr lvl="1"/>
            <a:r>
              <a:rPr lang="en-US" sz="2000" dirty="0" smtClean="0"/>
              <a:t>!token2ee </a:t>
            </a:r>
            <a:r>
              <a:rPr lang="en-US" sz="2000" dirty="0"/>
              <a:t>Module </a:t>
            </a:r>
            <a:r>
              <a:rPr lang="en-US" sz="2000" dirty="0" err="1" smtClean="0"/>
              <a:t>MethodDesc</a:t>
            </a:r>
            <a:endParaRPr lang="en-US" sz="2000" dirty="0" smtClean="0"/>
          </a:p>
          <a:p>
            <a:pPr marL="457200" lvl="1" indent="0">
              <a:buNone/>
            </a:pPr>
            <a:endParaRPr lang="ru-RU" sz="2000" dirty="0"/>
          </a:p>
          <a:p>
            <a:pPr marL="57150" indent="0">
              <a:buNone/>
            </a:pPr>
            <a:r>
              <a:rPr lang="ru-RU" sz="2000" dirty="0" smtClean="0"/>
              <a:t>Значения </a:t>
            </a:r>
            <a:r>
              <a:rPr lang="en-US" sz="2000" dirty="0" smtClean="0"/>
              <a:t>timestamp </a:t>
            </a:r>
            <a:r>
              <a:rPr lang="ru-RU" sz="2000" dirty="0" smtClean="0"/>
              <a:t>берутся из </a:t>
            </a:r>
            <a:r>
              <a:rPr lang="en-US" sz="2000" dirty="0" smtClean="0"/>
              <a:t>PE </a:t>
            </a:r>
            <a:r>
              <a:rPr lang="ru-RU" sz="2000" dirty="0" smtClean="0"/>
              <a:t>заголовков и представляют кол-во секунд от 1 января 1970 года 00:00:00.</a:t>
            </a:r>
            <a:endParaRPr lang="en-US" sz="2000" dirty="0" smtClean="0"/>
          </a:p>
        </p:txBody>
      </p:sp>
    </p:spTree>
    <p:extLst>
      <p:ext uri="{BB962C8B-B14F-4D97-AF65-F5344CB8AC3E}">
        <p14:creationId xmlns:p14="http://schemas.microsoft.com/office/powerpoint/2010/main" val="1231202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smtClean="0">
                <a:solidFill>
                  <a:srgbClr val="0000FF"/>
                </a:solidFill>
                <a:latin typeface="Consolas"/>
              </a:rPr>
              <a:t>    if</a:t>
            </a:r>
            <a:r>
              <a:rPr lang="en-US" sz="1100" dirty="0" smtClean="0">
                <a:solidFill>
                  <a:srgbClr val="000000"/>
                </a:solidFill>
                <a:latin typeface="Consolas"/>
              </a:rPr>
              <a:t> </a:t>
            </a:r>
            <a:r>
              <a:rPr lang="en-US" sz="1100" dirty="0">
                <a:solidFill>
                  <a:srgbClr val="000000"/>
                </a:solidFill>
                <a:latin typeface="Consolas"/>
              </a:rPr>
              <a:t>(b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smtClean="0">
                <a:solidFill>
                  <a:srgbClr val="0000FF"/>
                </a:solidFill>
                <a:latin typeface="Consolas"/>
              </a:rPr>
              <a:t>    return</a:t>
            </a:r>
            <a:r>
              <a:rPr lang="en-US" sz="1100" dirty="0" smtClean="0">
                <a:solidFill>
                  <a:srgbClr val="000000"/>
                </a:solidFill>
                <a:latin typeface="Consolas"/>
              </a:rPr>
              <a:t> </a:t>
            </a:r>
            <a:r>
              <a:rPr lang="en-US" sz="1100" dirty="0">
                <a:solidFill>
                  <a:srgbClr val="000000"/>
                </a:solidFill>
                <a:latin typeface="Consolas"/>
              </a:rPr>
              <a:t>(</a:t>
            </a:r>
            <a:r>
              <a:rPr lang="en-US" sz="1100" dirty="0">
                <a:solidFill>
                  <a:srgbClr val="0000FF"/>
                </a:solidFill>
                <a:latin typeface="Consolas"/>
              </a:rPr>
              <a:t>double</a:t>
            </a:r>
            <a:r>
              <a:rPr lang="en-US" sz="1100" dirty="0">
                <a:solidFill>
                  <a:srgbClr val="000000"/>
                </a:solidFill>
                <a:latin typeface="Consolas"/>
              </a:rPr>
              <a:t>)a / b;</a:t>
            </a:r>
          </a:p>
          <a:p>
            <a:r>
              <a:rPr lang="ru-RU" sz="1100" dirty="0" smtClean="0">
                <a:solidFill>
                  <a:srgbClr val="000000"/>
                </a:solidFill>
                <a:latin typeface="Consolas"/>
              </a:rPr>
              <a:t>}</a:t>
            </a:r>
            <a:endParaRPr lang="en-US" sz="1100" dirty="0" smtClean="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try</a:t>
            </a:r>
            <a:endParaRPr lang="en-US" sz="1100" dirty="0">
              <a:solidFill>
                <a:srgbClr val="000000"/>
              </a:solidFill>
              <a:latin typeface="Consolas"/>
            </a:endParaRP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double</a:t>
            </a:r>
            <a:r>
              <a:rPr lang="en-US" sz="1100" dirty="0" smtClean="0">
                <a:solidFill>
                  <a:srgbClr val="000000"/>
                </a:solidFill>
                <a:latin typeface="Consolas"/>
              </a:rPr>
              <a:t> </a:t>
            </a:r>
            <a:r>
              <a:rPr lang="en-US" sz="1100" dirty="0">
                <a:solidFill>
                  <a:srgbClr val="000000"/>
                </a:solidFill>
                <a:latin typeface="Consolas"/>
              </a:rPr>
              <a:t>c = Divide(a, b);</a:t>
            </a: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catch</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smtClean="0">
                <a:solidFill>
                  <a:srgbClr val="000000"/>
                </a:solidFill>
                <a:latin typeface="Consolas"/>
              </a:rPr>
              <a:t>(</a:t>
            </a:r>
            <a:r>
              <a:rPr lang="en-US" sz="1100" dirty="0" err="1" smtClean="0">
                <a:solidFill>
                  <a:srgbClr val="000000"/>
                </a:solidFill>
                <a:latin typeface="Consolas"/>
              </a:rPr>
              <a:t>e.Message</a:t>
            </a:r>
            <a:r>
              <a:rPr lang="en-US" sz="1100" dirty="0">
                <a:solidFill>
                  <a:srgbClr val="000000"/>
                </a:solidFill>
                <a:latin typeface="Consolas"/>
              </a:rPr>
              <a:t>);</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ru-RU" sz="1100" dirty="0" smtClean="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a:t>
            </a:r>
            <a:r>
              <a:rPr lang="en-US" sz="1400">
                <a:latin typeface="Consolas" panose="020B0609020204030204" pitchFamily="49" charset="0"/>
                <a:cs typeface="Consolas" panose="020B0609020204030204" pitchFamily="49" charset="0"/>
              </a:rPr>
              <a:t>Win32Exception(Marshal.GetLastWin32Error</a:t>
            </a:r>
            <a:r>
              <a:rPr lang="en-US" sz="140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a:t>
            </a:r>
            <a:r>
              <a:rPr lang="en-US" sz="1400" dirty="0" smtClean="0">
                <a:latin typeface="Consolas" panose="020B0609020204030204" pitchFamily="49" charset="0"/>
                <a:cs typeface="Consolas" panose="020B0609020204030204" pitchFamily="49" charset="0"/>
              </a:rPr>
              <a:t>when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915005" y="332656"/>
            <a:ext cx="7160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Правила хорошего тона при генерации исключений</a:t>
            </a:r>
            <a:endParaRPr lang="ru-RU" sz="2400" b="1" dirty="0"/>
          </a:p>
        </p:txBody>
      </p:sp>
      <p:sp>
        <p:nvSpPr>
          <p:cNvPr id="3" name="TextBox 2"/>
          <p:cNvSpPr txBox="1"/>
          <p:nvPr/>
        </p:nvSpPr>
        <p:spPr>
          <a:xfrm>
            <a:off x="503548" y="1772816"/>
            <a:ext cx="8136904" cy="1200329"/>
          </a:xfrm>
          <a:prstGeom prst="rect">
            <a:avLst/>
          </a:prstGeom>
          <a:noFill/>
        </p:spPr>
        <p:txBody>
          <a:bodyPr wrap="square" rtlCol="0">
            <a:spAutoFit/>
          </a:bodyPr>
          <a:lstStyle/>
          <a:p>
            <a:pPr marL="285750" indent="-285750">
              <a:buFont typeface="Arial" pitchFamily="34" charset="0"/>
              <a:buChar char="•"/>
            </a:pPr>
            <a:r>
              <a:rPr lang="ru-RU" dirty="0" smtClean="0"/>
              <a:t>Выбирайте тип который наиболее точно подходит к ситуации</a:t>
            </a:r>
          </a:p>
          <a:p>
            <a:pPr marL="285750" indent="-285750">
              <a:buFont typeface="Arial" pitchFamily="34" charset="0"/>
              <a:buChar char="•"/>
            </a:pPr>
            <a:r>
              <a:rPr lang="ru-RU" dirty="0" smtClean="0"/>
              <a:t>Не забывайте указывать текст сообщения</a:t>
            </a:r>
          </a:p>
          <a:p>
            <a:pPr marL="285750" indent="-285750">
              <a:buFont typeface="Arial" pitchFamily="34" charset="0"/>
              <a:buChar char="•"/>
            </a:pPr>
            <a:r>
              <a:rPr lang="ru-RU" dirty="0" smtClean="0"/>
              <a:t>При генерации нового исключения взамен «старого» не забудьте передать его в конструктор исключения через аргумент </a:t>
            </a:r>
            <a:r>
              <a:rPr lang="en-US" dirty="0" err="1" smtClean="0"/>
              <a:t>innerException</a:t>
            </a:r>
            <a:endParaRPr lang="en-US" dirty="0"/>
          </a:p>
        </p:txBody>
      </p:sp>
    </p:spTree>
    <p:extLst>
      <p:ext uri="{BB962C8B-B14F-4D97-AF65-F5344CB8AC3E}">
        <p14:creationId xmlns:p14="http://schemas.microsoft.com/office/powerpoint/2010/main" val="1643523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3924</TotalTime>
  <Words>1263</Words>
  <Application>Microsoft Office PowerPoint</Application>
  <PresentationFormat>On-screen Show (4:3)</PresentationFormat>
  <Paragraphs>223</Paragraphs>
  <Slides>18</Slides>
  <Notes>0</Notes>
  <HiddenSlides>2</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PowerPoint Presentation</vt:lpstr>
      <vt:lpstr>C# 6. Ключевое слово nameof</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Необработанные исключения приложения</vt:lpstr>
      <vt:lpstr>Отключение WER</vt:lpstr>
      <vt:lpstr>Окно Debug -&gt; Exceptions ...</vt:lpstr>
      <vt:lpstr>Windows Error Reporting</vt:lpstr>
      <vt:lpstr>Поиск метода по токену из WER отчета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203</cp:revision>
  <dcterms:created xsi:type="dcterms:W3CDTF">2012-08-15T13:44:54Z</dcterms:created>
  <dcterms:modified xsi:type="dcterms:W3CDTF">2015-10-19T06:26:46Z</dcterms:modified>
</cp:coreProperties>
</file>