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84" r:id="rId4"/>
    <p:sldId id="259" r:id="rId5"/>
    <p:sldId id="261" r:id="rId6"/>
    <p:sldId id="262" r:id="rId7"/>
    <p:sldId id="263" r:id="rId8"/>
    <p:sldId id="264" r:id="rId9"/>
    <p:sldId id="265" r:id="rId10"/>
    <p:sldId id="266" r:id="rId11"/>
    <p:sldId id="267" r:id="rId12"/>
    <p:sldId id="268" r:id="rId13"/>
    <p:sldId id="283" r:id="rId14"/>
    <p:sldId id="269" r:id="rId15"/>
    <p:sldId id="270" r:id="rId16"/>
    <p:sldId id="271" r:id="rId17"/>
    <p:sldId id="272" r:id="rId18"/>
    <p:sldId id="273" r:id="rId19"/>
    <p:sldId id="274" r:id="rId20"/>
    <p:sldId id="275" r:id="rId21"/>
    <p:sldId id="276" r:id="rId22"/>
    <p:sldId id="286" r:id="rId23"/>
    <p:sldId id="277" r:id="rId24"/>
    <p:sldId id="287" r:id="rId25"/>
    <p:sldId id="278" r:id="rId26"/>
    <p:sldId id="282" r:id="rId27"/>
    <p:sldId id="285" r:id="rId28"/>
    <p:sldId id="281" r:id="rId29"/>
    <p:sldId id="279" r:id="rId3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111" d="100"/>
          <a:sy n="111" d="100"/>
        </p:scale>
        <p:origin x="-192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43654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44414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178415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401889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07.10.2013</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Наследование, Полиморфизм</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Наследование, 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err="1" smtClean="0">
                <a:solidFill>
                  <a:schemeClr val="bg1"/>
                </a:solidFill>
                <a:latin typeface="Courier New" pitchFamily="49" charset="0"/>
                <a:cs typeface="Courier New" pitchFamily="49" charset="0"/>
              </a:rPr>
              <a:t>VirtualFunc</a:t>
            </a:r>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a:t>
            </a:r>
            <a:r>
              <a:rPr lang="en-US" sz="1100" dirty="0" err="1">
                <a:solidFill>
                  <a:schemeClr val="bg1"/>
                </a:solidFill>
                <a:latin typeface="Courier New" pitchFamily="49" charset="0"/>
                <a:cs typeface="Courier New" pitchFamily="49" charset="0"/>
              </a:rPr>
              <a:t>VirtualFunc</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a:t>
            </a:r>
            <a:r>
              <a:rPr lang="en-US" sz="1100" dirty="0" err="1">
                <a:solidFill>
                  <a:schemeClr val="bg1"/>
                </a:solidFill>
                <a:latin typeface="Courier New" pitchFamily="49" charset="0"/>
                <a:cs typeface="Courier New" pitchFamily="49" charset="0"/>
              </a:rPr>
              <a:t>VirtualFunc</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err="1" smtClean="0">
                <a:solidFill>
                  <a:schemeClr val="bg1"/>
                </a:solidFill>
                <a:latin typeface="Courier New" pitchFamily="49" charset="0"/>
                <a:cs typeface="Courier New" pitchFamily="49" charset="0"/>
              </a:rPr>
              <a:t>Console.WriteLine</a:t>
            </a:r>
            <a:r>
              <a:rPr lang="en-US" sz="1100" dirty="0">
                <a:solidFill>
                  <a:schemeClr val="bg1"/>
                </a:solidFill>
                <a:latin typeface="Courier New" pitchFamily="49" charset="0"/>
                <a:cs typeface="Courier New" pitchFamily="49" charset="0"/>
              </a:rPr>
              <a:t>(_</a:t>
            </a:r>
            <a:r>
              <a:rPr lang="en-US" sz="1100" dirty="0" err="1">
                <a:solidFill>
                  <a:schemeClr val="bg1"/>
                </a:solidFill>
                <a:latin typeface="Courier New" pitchFamily="49" charset="0"/>
                <a:cs typeface="Courier New" pitchFamily="49" charset="0"/>
              </a:rPr>
              <a:t>foo.ToLower</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err="1" smtClean="0">
                <a:solidFill>
                  <a:schemeClr val="bg1"/>
                </a:solidFill>
                <a:cs typeface="Courier New" pitchFamily="49" charset="0"/>
              </a:rPr>
              <a:t>VirtualFunc</a:t>
            </a:r>
            <a:r>
              <a:rPr lang="en-US" dirty="0" smtClean="0">
                <a:solidFill>
                  <a:schemeClr val="bg1"/>
                </a:solidFill>
                <a:cs typeface="Courier New" pitchFamily="49" charset="0"/>
              </a:rPr>
              <a:t>()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err="1"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a:t>
            </a:r>
            <a:r>
              <a:rPr lang="en-US" sz="1400" dirty="0" err="1">
                <a:solidFill>
                  <a:schemeClr val="bg1"/>
                </a:solidFill>
                <a:latin typeface="Consolas" pitchFamily="49" charset="0"/>
                <a:ea typeface="Times New Roman" pitchFamily="18" charset="0"/>
                <a:cs typeface="Consolas" pitchFamily="49" charset="0"/>
              </a:rPr>
              <a:t>bool</a:t>
            </a:r>
            <a:r>
              <a:rPr lang="en-US" sz="1400" dirty="0">
                <a:solidFill>
                  <a:schemeClr val="bg1"/>
                </a:solidFill>
                <a:latin typeface="Consolas" pitchFamily="49" charset="0"/>
                <a:ea typeface="Times New Roman" pitchFamily="18" charset="0"/>
                <a:cs typeface="Consolas" pitchFamily="49" charset="0"/>
              </a:rPr>
              <a:t> Equals(object </a:t>
            </a:r>
            <a:r>
              <a:rPr lang="en-US" sz="1400" dirty="0" err="1">
                <a:solidFill>
                  <a:schemeClr val="bg1"/>
                </a:solidFill>
                <a:latin typeface="Consolas" pitchFamily="49" charset="0"/>
                <a:ea typeface="Times New Roman" pitchFamily="18" charset="0"/>
                <a:cs typeface="Consolas" pitchFamily="49" charset="0"/>
              </a:rPr>
              <a:t>obj</a:t>
            </a:r>
            <a:r>
              <a:rPr lang="en-US" sz="1400" dirty="0">
                <a:solidFill>
                  <a:schemeClr val="bg1"/>
                </a:solidFill>
                <a:latin typeface="Consolas" pitchFamily="49" charset="0"/>
                <a:ea typeface="Times New Roman" pitchFamily="18" charset="0"/>
                <a:cs typeface="Consolas" pitchFamily="49" charset="0"/>
              </a:rPr>
              <a:t>)</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err="1">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a:t>
            </a:r>
            <a:r>
              <a:rPr lang="en-US" sz="1400" dirty="0" err="1">
                <a:solidFill>
                  <a:schemeClr val="bg1"/>
                </a:solidFill>
                <a:latin typeface="Consolas" pitchFamily="49" charset="0"/>
                <a:ea typeface="Times New Roman" pitchFamily="18" charset="0"/>
                <a:cs typeface="Consolas" pitchFamily="49" charset="0"/>
              </a:rPr>
              <a:t>bool</a:t>
            </a:r>
            <a:r>
              <a:rPr lang="en-US" sz="1400" dirty="0">
                <a:solidFill>
                  <a:schemeClr val="bg1"/>
                </a:solidFill>
                <a:latin typeface="Consolas" pitchFamily="49" charset="0"/>
                <a:ea typeface="Times New Roman" pitchFamily="18" charset="0"/>
                <a:cs typeface="Consolas" pitchFamily="49" charset="0"/>
              </a:rPr>
              <a:t>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a:t>
            </a:r>
            <a:r>
              <a:rPr lang="en-US" sz="1400" dirty="0" err="1">
                <a:solidFill>
                  <a:schemeClr val="bg1"/>
                </a:solidFill>
                <a:latin typeface="Consolas" pitchFamily="49" charset="0"/>
                <a:cs typeface="Times New Roman" pitchFamily="18" charset="0"/>
              </a:rPr>
              <a:t>int</a:t>
            </a:r>
            <a:r>
              <a:rPr lang="en-US" sz="1400" dirty="0">
                <a:solidFill>
                  <a:schemeClr val="bg1"/>
                </a:solidFill>
                <a:latin typeface="Consolas" pitchFamily="49" charset="0"/>
                <a:cs typeface="Times New Roman" pitchFamily="18" charset="0"/>
              </a:rPr>
              <a: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a:t>
            </a:r>
            <a:r>
              <a:rPr lang="en-US" sz="1400" dirty="0" err="1">
                <a:solidFill>
                  <a:schemeClr val="bg1"/>
                </a:solidFill>
                <a:latin typeface="Consolas" pitchFamily="49" charset="0"/>
                <a:cs typeface="Times New Roman" pitchFamily="18" charset="0"/>
              </a:rPr>
              <a:t>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a:t>
            </a:r>
            <a:r>
              <a:rPr lang="en-US" sz="1400" dirty="0" err="1">
                <a:solidFill>
                  <a:schemeClr val="bg1"/>
                </a:solidFill>
                <a:latin typeface="Consolas" pitchFamily="49" charset="0"/>
                <a:cs typeface="Times New Roman" pitchFamily="18" charset="0"/>
              </a:rPr>
              <a:t>bool</a:t>
            </a:r>
            <a:r>
              <a:rPr lang="en-US" sz="1400" dirty="0">
                <a:solidFill>
                  <a:schemeClr val="bg1"/>
                </a:solidFill>
                <a:latin typeface="Consolas" pitchFamily="49" charset="0"/>
                <a:cs typeface="Times New Roman" pitchFamily="18" charset="0"/>
              </a:rPr>
              <a:t> </a:t>
            </a:r>
            <a:r>
              <a:rPr lang="en-US" sz="1400" dirty="0" err="1">
                <a:solidFill>
                  <a:schemeClr val="bg1"/>
                </a:solidFill>
                <a:latin typeface="Consolas" pitchFamily="49" charset="0"/>
                <a:cs typeface="Times New Roman" pitchFamily="18" charset="0"/>
              </a:rPr>
              <a:t>ReferenceEquals</a:t>
            </a:r>
            <a:r>
              <a:rPr lang="en-US" sz="1400" dirty="0">
                <a:solidFill>
                  <a:schemeClr val="bg1"/>
                </a:solidFill>
                <a:latin typeface="Consolas" pitchFamily="49" charset="0"/>
                <a:cs typeface="Times New Roman" pitchFamily="18" charset="0"/>
              </a:rPr>
              <a:t>(object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a:t>
            </a:r>
            <a:r>
              <a:rPr lang="en-US" sz="1400" dirty="0" err="1">
                <a:solidFill>
                  <a:schemeClr val="bg1"/>
                </a:solidFill>
                <a:latin typeface="Consolas" pitchFamily="49" charset="0"/>
                <a:cs typeface="Times New Roman" pitchFamily="18" charset="0"/>
              </a:rPr>
              <a:t>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err="1">
                <a:solidFill>
                  <a:schemeClr val="bg1"/>
                </a:solidFill>
                <a:latin typeface="Courier New" pitchFamily="49" charset="0"/>
                <a:ea typeface="Calibri" pitchFamily="34" charset="0"/>
                <a:cs typeface="Courier New" pitchFamily="49" charset="0"/>
              </a:rPr>
              <a:t>ToString</a:t>
            </a:r>
            <a:r>
              <a:rPr lang="en-US"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295400"/>
            <a:ext cx="4953000" cy="1816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    </a:t>
            </a:r>
            <a:r>
              <a:rPr lang="en-US" sz="1400" dirty="0">
                <a:solidFill>
                  <a:schemeClr val="bg1"/>
                </a:solidFill>
                <a:latin typeface="Consolas" pitchFamily="49" charset="0"/>
                <a:ea typeface="Times New Roman" pitchFamily="18" charset="0"/>
                <a:cs typeface="Consolas" pitchFamily="49" charset="0"/>
              </a:rPr>
              <a:t>&lt;</a:t>
            </a:r>
            <a:r>
              <a:rPr lang="ru-RU" sz="1400" dirty="0">
                <a:solidFill>
                  <a:schemeClr val="bg1"/>
                </a:solidFill>
                <a:latin typeface="Consolas" pitchFamily="49" charset="0"/>
                <a:ea typeface="Times New Roman" pitchFamily="18" charset="0"/>
                <a:cs typeface="Consolas" pitchFamily="49" charset="0"/>
              </a:rPr>
              <a:t>Функционал интерфейса</a:t>
            </a:r>
            <a:r>
              <a:rPr lang="en-US" sz="1400" dirty="0">
                <a:solidFill>
                  <a:schemeClr val="bg1"/>
                </a:solidFill>
                <a:latin typeface="Consolas" pitchFamily="49" charset="0"/>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 – 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 get; private set; }</a:t>
            </a:r>
          </a:p>
          <a:p>
            <a:pPr eaLnBrk="0" hangingPunct="0">
              <a:defRPr/>
            </a:pPr>
            <a:r>
              <a:rPr lang="en-US" sz="900" dirty="0">
                <a:solidFill>
                  <a:schemeClr val="bg1"/>
                </a:solidFill>
                <a:ea typeface="Calibri" pitchFamily="34" charset="0"/>
                <a:cs typeface="Courier New" pitchFamily="49" charset="0"/>
              </a:rPr>
              <a:t>    public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 get; private set; }</a:t>
            </a:r>
          </a:p>
          <a:p>
            <a:pPr eaLnBrk="0" hangingPunct="0">
              <a:defRPr/>
            </a:pPr>
            <a:r>
              <a:rPr lang="en-US" sz="900" dirty="0">
                <a:solidFill>
                  <a:schemeClr val="bg1"/>
                </a:solidFill>
                <a:ea typeface="Calibri" pitchFamily="34" charset="0"/>
                <a:cs typeface="Courier New" pitchFamily="49" charset="0"/>
              </a:rPr>
              <a:t>    public Point(</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Arc with Radius {0} at point {1}; {2}", _radius, </a:t>
            </a:r>
            <a:r>
              <a:rPr lang="en-US" sz="900" dirty="0" err="1">
                <a:solidFill>
                  <a:schemeClr val="bg1"/>
                </a:solidFill>
                <a:ea typeface="Calibri" pitchFamily="34" charset="0"/>
                <a:cs typeface="Courier New" pitchFamily="49" charset="0"/>
              </a:rPr>
              <a:t>base.X</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base.Y</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_x, _y, _z;</a:t>
            </a:r>
          </a:p>
          <a:p>
            <a:pPr eaLnBrk="0" hangingPunct="0">
              <a:defRPr/>
            </a:pPr>
            <a:r>
              <a:rPr lang="en-US" sz="900" dirty="0">
                <a:solidFill>
                  <a:schemeClr val="bg1"/>
                </a:solidFill>
                <a:ea typeface="Calibri" pitchFamily="34" charset="0"/>
                <a:cs typeface="Courier New" pitchFamily="49" charset="0"/>
              </a:rPr>
              <a:t>    public Point3D(</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a:t>
            </a:r>
            <a:r>
              <a:rPr lang="en-US" sz="900" dirty="0" err="1">
                <a:solidFill>
                  <a:schemeClr val="bg1"/>
                </a:solidFill>
                <a:ea typeface="Calibri" pitchFamily="34" charset="0"/>
                <a:cs typeface="Courier New" pitchFamily="49" charset="0"/>
              </a:rPr>
              <a:t>params</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IPrintable</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vals</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foreach</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IPrintable</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obj</a:t>
            </a:r>
            <a:r>
              <a:rPr lang="en-US" sz="900" dirty="0">
                <a:solidFill>
                  <a:schemeClr val="bg1"/>
                </a:solidFill>
                <a:ea typeface="Calibri" pitchFamily="34" charset="0"/>
                <a:cs typeface="Courier New" pitchFamily="49" charset="0"/>
              </a:rPr>
              <a:t> in </a:t>
            </a:r>
            <a:r>
              <a:rPr lang="en-US" sz="900" dirty="0" err="1">
                <a:solidFill>
                  <a:schemeClr val="bg1"/>
                </a:solidFill>
                <a:ea typeface="Calibri" pitchFamily="34" charset="0"/>
                <a:cs typeface="Courier New" pitchFamily="49" charset="0"/>
              </a:rPr>
              <a:t>vals</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obj.Print</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t>
            </a:r>
            <a:r>
              <a:rPr lang="en-US" sz="900" dirty="0" err="1">
                <a:solidFill>
                  <a:schemeClr val="bg1"/>
                </a:solidFill>
                <a:ea typeface="Calibri" pitchFamily="34" charset="0"/>
                <a:cs typeface="Courier New" pitchFamily="49" charset="0"/>
              </a:rPr>
              <a:t>args</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err="1"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40464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err="1">
                <a:solidFill>
                  <a:schemeClr val="bg1"/>
                </a:solidFill>
              </a:rPr>
              <a:t>CompareTo</a:t>
            </a:r>
            <a:r>
              <a:rPr lang="en-US" sz="1600" dirty="0">
                <a:solidFill>
                  <a:schemeClr val="bg1"/>
                </a:solidFill>
              </a:rPr>
              <a:t>()</a:t>
            </a:r>
            <a:r>
              <a:rPr lang="ru-RU" sz="1600" dirty="0">
                <a:solidFill>
                  <a:schemeClr val="bg1"/>
                </a:solidFill>
              </a:rPr>
              <a:t> должен возвращать -1, если текущий объект меньше принимаемого, 0 – если они равны, +1 – если текущий – </a:t>
            </a:r>
            <a:r>
              <a:rPr lang="ru-RU" sz="1600" dirty="0" smtClean="0">
                <a:solidFill>
                  <a:schemeClr val="bg1"/>
                </a:solidFill>
              </a:rPr>
              <a:t>больше </a:t>
            </a:r>
            <a:r>
              <a:rPr lang="ru-RU" sz="1600" dirty="0">
                <a:solidFill>
                  <a:schemeClr val="bg1"/>
                </a:solidFill>
              </a:rPr>
              <a:t>принимаемого.</a:t>
            </a:r>
          </a:p>
        </p:txBody>
      </p:sp>
      <p:sp>
        <p:nvSpPr>
          <p:cNvPr id="17413" name="Rectangle 2"/>
          <p:cNvSpPr>
            <a:spLocks noChangeArrowheads="1"/>
          </p:cNvSpPr>
          <p:nvPr/>
        </p:nvSpPr>
        <p:spPr bwMode="auto">
          <a:xfrm>
            <a:off x="304800" y="2057916"/>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err="1" smtClean="0">
                <a:solidFill>
                  <a:schemeClr val="bg1"/>
                </a:solidFill>
                <a:cs typeface="Times New Roman" pitchFamily="18" charset="0"/>
              </a:rPr>
              <a:t>IComparable</a:t>
            </a:r>
            <a:r>
              <a:rPr lang="en-US" sz="1200" dirty="0" smtClean="0">
                <a:solidFill>
                  <a:schemeClr val="bg1"/>
                </a:solidFill>
                <a:cs typeface="Times New Roman" pitchFamily="18" charset="0"/>
              </a:rPr>
              <a:t>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err="1" smtClean="0">
                <a:solidFill>
                  <a:schemeClr val="bg1"/>
                </a:solidFill>
                <a:latin typeface="Courier New" pitchFamily="49" charset="0"/>
                <a:ea typeface="Calibri" pitchFamily="34" charset="0"/>
                <a:cs typeface="Courier New" pitchFamily="49" charset="0"/>
              </a:rPr>
              <a:t>er</a:t>
            </a:r>
            <a:r>
              <a:rPr lang="en-US" sz="1000" dirty="0" smtClean="0">
                <a:solidFill>
                  <a:schemeClr val="bg1"/>
                </a:solidFill>
                <a:latin typeface="Courier New" pitchFamily="49" charset="0"/>
                <a:ea typeface="Calibri" pitchFamily="34" charset="0"/>
                <a:cs typeface="Courier New" pitchFamily="49" charset="0"/>
              </a:rPr>
              <a:t>&lt;T&gt;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b="1" dirty="0">
              <a:solidFill>
                <a:schemeClr val="bg1"/>
              </a:solidFill>
              <a:cs typeface="Times New Roman" pitchFamily="18" charset="0"/>
            </a:endParaRPr>
          </a:p>
        </p:txBody>
      </p:sp>
      <p:sp>
        <p:nvSpPr>
          <p:cNvPr id="19459" name="TextBox 7"/>
          <p:cNvSpPr txBox="1">
            <a:spLocks noChangeArrowheads="1"/>
          </p:cNvSpPr>
          <p:nvPr/>
        </p:nvSpPr>
        <p:spPr bwMode="auto">
          <a:xfrm>
            <a:off x="152400" y="457200"/>
            <a:ext cx="8839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Информацию </a:t>
            </a:r>
            <a:r>
              <a:rPr lang="ru-RU" sz="1600" dirty="0">
                <a:solidFill>
                  <a:schemeClr val="bg1"/>
                </a:solidFill>
              </a:rPr>
              <a:t>о большинстве интерфейсов можно посмотреть </a:t>
            </a:r>
            <a:r>
              <a:rPr lang="ru-RU" sz="1600" dirty="0" smtClean="0">
                <a:solidFill>
                  <a:schemeClr val="bg1"/>
                </a:solidFill>
              </a:rPr>
              <a:t>в </a:t>
            </a:r>
            <a:r>
              <a:rPr lang="en-US" sz="1600" dirty="0" smtClean="0">
                <a:solidFill>
                  <a:schemeClr val="bg1"/>
                </a:solidFill>
              </a:rPr>
              <a:t>Object Browser:</a:t>
            </a:r>
            <a:endParaRPr lang="ru-RU" sz="1600" dirty="0">
              <a:solidFill>
                <a:schemeClr val="bg1"/>
              </a:solidFill>
            </a:endParaRP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smtClean="0">
                <a:solidFill>
                  <a:schemeClr val="bg1"/>
                </a:solidFill>
                <a:latin typeface="Courier New" pitchFamily="49" charset="0"/>
                <a:cs typeface="Courier New" pitchFamily="49" charset="0"/>
              </a:rPr>
              <a:t>system</a:t>
            </a: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err="1">
                <a:solidFill>
                  <a:schemeClr val="bg1"/>
                </a:solidFill>
                <a:latin typeface="Courier New" pitchFamily="49" charset="0"/>
                <a:cs typeface="Courier New" pitchFamily="49" charset="0"/>
              </a:rPr>
              <a:t>mscorlib</a:t>
            </a:r>
            <a:r>
              <a:rPr lang="en-US" sz="1600" b="1" dirty="0">
                <a:solidFill>
                  <a:schemeClr val="bg1"/>
                </a:solidFill>
                <a:latin typeface="Courier New" pitchFamily="49" charset="0"/>
                <a:cs typeface="Courier New" pitchFamily="49" charset="0"/>
              </a:rPr>
              <a:t> -&gt;</a:t>
            </a:r>
            <a:r>
              <a:rPr lang="en-US" sz="1600" b="1" dirty="0" err="1" smtClean="0">
                <a:solidFill>
                  <a:schemeClr val="bg1"/>
                </a:solidFill>
                <a:latin typeface="Courier New" pitchFamily="49" charset="0"/>
                <a:cs typeface="Courier New" pitchFamily="49" charset="0"/>
              </a:rPr>
              <a:t>System.Collections</a:t>
            </a:r>
            <a:endParaRPr lang="en-US" sz="1600" b="1" dirty="0" smtClean="0">
              <a:solidFill>
                <a:schemeClr val="bg1"/>
              </a:solidFill>
              <a:latin typeface="Courier New" pitchFamily="49" charset="0"/>
              <a:cs typeface="Courier New" pitchFamily="49" charset="0"/>
            </a:endParaRP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err="1">
                <a:solidFill>
                  <a:schemeClr val="bg1"/>
                </a:solidFill>
                <a:latin typeface="Courier New" pitchFamily="49" charset="0"/>
                <a:cs typeface="Courier New" pitchFamily="49" charset="0"/>
              </a:rPr>
              <a:t>mscorlib</a:t>
            </a:r>
            <a:r>
              <a:rPr lang="en-US" sz="1600" b="1" dirty="0">
                <a:solidFill>
                  <a:schemeClr val="bg1"/>
                </a:solidFill>
                <a:latin typeface="Courier New" pitchFamily="49" charset="0"/>
                <a:cs typeface="Courier New" pitchFamily="49" charset="0"/>
              </a:rPr>
              <a:t> -&gt;</a:t>
            </a:r>
            <a:r>
              <a:rPr lang="en-US" sz="1600" b="1" dirty="0" err="1" smtClean="0">
                <a:solidFill>
                  <a:schemeClr val="bg1"/>
                </a:solidFill>
                <a:latin typeface="Courier New" pitchFamily="49" charset="0"/>
                <a:cs typeface="Courier New" pitchFamily="49" charset="0"/>
              </a:rPr>
              <a:t>System.Collections.Generic</a:t>
            </a:r>
            <a:endParaRPr lang="en-US" sz="1600" b="1" dirty="0" smtClean="0">
              <a:solidFill>
                <a:schemeClr val="bg1"/>
              </a:solidFill>
              <a:latin typeface="Courier New" pitchFamily="49" charset="0"/>
              <a:cs typeface="Courier New" pitchFamily="49" charset="0"/>
            </a:endParaRPr>
          </a:p>
          <a:p>
            <a:pPr eaLnBrk="1" hangingPunct="1"/>
            <a:endParaRPr lang="en-US" sz="1600" b="1" dirty="0" smtClean="0">
              <a:solidFill>
                <a:schemeClr val="bg1"/>
              </a:solidFill>
              <a:latin typeface="Courier New" pitchFamily="49" charset="0"/>
              <a:cs typeface="Courier New" pitchFamily="49" charset="0"/>
            </a:endParaRPr>
          </a:p>
          <a:p>
            <a:pPr eaLnBrk="1" hangingPunct="1"/>
            <a:r>
              <a:rPr lang="ru-RU" sz="1600" b="1" dirty="0" smtClean="0">
                <a:solidFill>
                  <a:schemeClr val="bg1"/>
                </a:solidFill>
                <a:latin typeface="Courier New" pitchFamily="49" charset="0"/>
                <a:cs typeface="Courier New" pitchFamily="49" charset="0"/>
              </a:rPr>
              <a:t>Другие полезные интерфейсы</a:t>
            </a:r>
          </a:p>
          <a:p>
            <a:pPr marL="1028700" lvl="1" eaLnBrk="1" hangingPunct="1">
              <a:buFont typeface="Arial" pitchFamily="34" charset="0"/>
              <a:buChar char="•"/>
            </a:pPr>
            <a:r>
              <a:rPr lang="en-US" sz="1600" b="1" dirty="0" err="1" smtClean="0">
                <a:solidFill>
                  <a:schemeClr val="bg1"/>
                </a:solidFill>
                <a:latin typeface="Courier New" pitchFamily="49" charset="0"/>
                <a:cs typeface="Courier New" pitchFamily="49" charset="0"/>
              </a:rPr>
              <a:t>System.IEnumerable</a:t>
            </a: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System.Collections.Generic.IEnumerable</a:t>
            </a:r>
            <a:r>
              <a:rPr lang="en-US" sz="1600" b="1" dirty="0" smtClean="0">
                <a:solidFill>
                  <a:schemeClr val="bg1"/>
                </a:solidFill>
                <a:latin typeface="Courier New" pitchFamily="49" charset="0"/>
                <a:cs typeface="Courier New" pitchFamily="49" charset="0"/>
              </a:rPr>
              <a:t>&lt;T&gt;</a:t>
            </a:r>
          </a:p>
          <a:p>
            <a:pPr marL="1028700" lvl="1" eaLnBrk="1" hangingPunct="1">
              <a:buFont typeface="Arial" pitchFamily="34" charset="0"/>
              <a:buChar char="•"/>
            </a:pPr>
            <a:r>
              <a:rPr lang="en-US" sz="1600" b="1" dirty="0" err="1" smtClean="0">
                <a:solidFill>
                  <a:schemeClr val="bg1"/>
                </a:solidFill>
                <a:latin typeface="Courier New" pitchFamily="49" charset="0"/>
                <a:cs typeface="Courier New" pitchFamily="49" charset="0"/>
              </a:rPr>
              <a:t>System.IDisposable</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629269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в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реализуете операторы равно (==) и неравно (!=) обязаны определяться</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err="1">
                <a:solidFill>
                  <a:prstClr val="black"/>
                </a:solidFill>
                <a:latin typeface="Consolas"/>
              </a:rPr>
              <a:t>point</a:t>
            </a:r>
            <a:r>
              <a:rPr lang="en-US" sz="900" dirty="0">
                <a:solidFill>
                  <a:prstClr val="black"/>
                </a:solidFill>
                <a:latin typeface="Consolas"/>
              </a:rPr>
              <a:t>, </a:t>
            </a:r>
            <a:r>
              <a:rPr lang="en-US" sz="900" dirty="0" err="1">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r>
              <a:rPr lang="en-US" sz="900" dirty="0" err="1">
                <a:solidFill>
                  <a:prstClr val="black"/>
                </a:solidFill>
                <a:latin typeface="Consolas"/>
              </a:rPr>
              <a:t>point.x</a:t>
            </a:r>
            <a:r>
              <a:rPr lang="en-US" sz="900" dirty="0">
                <a:solidFill>
                  <a:prstClr val="black"/>
                </a:solidFill>
                <a:latin typeface="Consolas"/>
              </a:rPr>
              <a:t> + delta, </a:t>
            </a:r>
            <a:r>
              <a:rPr lang="en-US" sz="900" dirty="0" err="1">
                <a:solidFill>
                  <a:prstClr val="black"/>
                </a:solidFill>
                <a:latin typeface="Consolas"/>
              </a:rPr>
              <a:t>point.y</a:t>
            </a:r>
            <a:r>
              <a:rPr lang="en-US" sz="900" dirty="0">
                <a:solidFill>
                  <a:prstClr val="black"/>
                </a:solidFill>
                <a:latin typeface="Consolas"/>
              </a:rPr>
              <a:t>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r>
              <a:rPr lang="en-US" sz="900" dirty="0" err="1">
                <a:solidFill>
                  <a:prstClr val="black"/>
                </a:solidFill>
                <a:latin typeface="Consolas"/>
              </a:rPr>
              <a:t>point.x</a:t>
            </a:r>
            <a:r>
              <a:rPr lang="en-US" sz="900" dirty="0">
                <a:solidFill>
                  <a:prstClr val="black"/>
                </a:solidFill>
                <a:latin typeface="Consolas"/>
              </a:rPr>
              <a:t>, -</a:t>
            </a:r>
            <a:r>
              <a:rPr lang="en-US" sz="900" dirty="0" err="1">
                <a:solidFill>
                  <a:prstClr val="black"/>
                </a:solidFill>
                <a:latin typeface="Consolas"/>
              </a:rPr>
              <a:t>point.y</a:t>
            </a:r>
            <a:r>
              <a:rPr lang="en-US" sz="900" dirty="0">
                <a:solidFill>
                  <a:prstClr val="black"/>
                </a:solidFill>
                <a:latin typeface="Consolas"/>
              </a:rPr>
              <a:t>);</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err="1">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err="1">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err="1">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a:t>
            </a:r>
            <a:r>
              <a:rPr lang="en-US" sz="900" dirty="0" err="1">
                <a:solidFill>
                  <a:prstClr val="black"/>
                </a:solidFill>
                <a:latin typeface="Consolas"/>
              </a:rPr>
              <a:t>obj</a:t>
            </a:r>
            <a:r>
              <a:rPr lang="en-US" sz="900" dirty="0">
                <a:solidFill>
                  <a:prstClr val="black"/>
                </a:solidFill>
                <a:latin typeface="Consolas"/>
              </a:rPr>
              <a: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err="1">
                <a:solidFill>
                  <a:prstClr val="black"/>
                </a:solidFill>
                <a:latin typeface="Consolas"/>
              </a:rPr>
              <a:t>point</a:t>
            </a:r>
            <a:r>
              <a:rPr lang="en-US" sz="900" dirty="0">
                <a:solidFill>
                  <a:prstClr val="black"/>
                </a:solidFill>
                <a:latin typeface="Consolas"/>
              </a:rPr>
              <a:t> = </a:t>
            </a:r>
            <a:r>
              <a:rPr lang="en-US" sz="900" dirty="0" err="1">
                <a:solidFill>
                  <a:prstClr val="black"/>
                </a:solidFill>
                <a:latin typeface="Consolas"/>
              </a:rPr>
              <a:t>obj</a:t>
            </a:r>
            <a:r>
              <a:rPr lang="en-US" sz="900" dirty="0">
                <a:solidFill>
                  <a:prstClr val="black"/>
                </a:solidFill>
                <a:latin typeface="Consolas"/>
              </a:rPr>
              <a:t>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a:t>
            </a:r>
            <a:r>
              <a:rPr lang="en-US" sz="900" dirty="0" err="1">
                <a:solidFill>
                  <a:prstClr val="black"/>
                </a:solidFill>
                <a:latin typeface="Consolas"/>
              </a:rPr>
              <a:t>point.x</a:t>
            </a:r>
            <a:r>
              <a:rPr lang="en-US" sz="900" dirty="0">
                <a:solidFill>
                  <a:prstClr val="black"/>
                </a:solidFill>
                <a:latin typeface="Consolas"/>
              </a:rPr>
              <a:t> &amp;&amp; y == </a:t>
            </a:r>
            <a:r>
              <a:rPr lang="en-US" sz="900" dirty="0" err="1">
                <a:solidFill>
                  <a:prstClr val="black"/>
                </a:solidFill>
                <a:latin typeface="Consolas"/>
              </a:rPr>
              <a:t>point.y</a:t>
            </a:r>
            <a:r>
              <a:rPr lang="en-US" sz="900" dirty="0">
                <a:solidFill>
                  <a:prstClr val="black"/>
                </a:solidFill>
                <a:latin typeface="Consolas"/>
              </a:rPr>
              <a:t>);</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err="1">
                <a:solidFill>
                  <a:srgbClr val="2B91AF"/>
                </a:solidFill>
                <a:latin typeface="Consolas"/>
              </a:rPr>
              <a:t>Console</a:t>
            </a:r>
            <a:r>
              <a:rPr lang="en-US" sz="900" dirty="0" err="1">
                <a:solidFill>
                  <a:prstClr val="black"/>
                </a:solidFill>
                <a:latin typeface="Consolas"/>
              </a:rPr>
              <a:t>.WriteLine</a:t>
            </a:r>
            <a:r>
              <a:rPr lang="en-US" sz="900" dirty="0">
                <a:solidFill>
                  <a:prstClr val="black"/>
                </a:solidFill>
                <a:latin typeface="Consolas"/>
              </a:rPr>
              <a:t>(</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err="1">
                <a:solidFill>
                  <a:srgbClr val="2B91AF"/>
                </a:solidFill>
                <a:latin typeface="Consolas"/>
              </a:rPr>
              <a:t>Console</a:t>
            </a:r>
            <a:r>
              <a:rPr lang="en-US" sz="900" dirty="0" err="1">
                <a:solidFill>
                  <a:prstClr val="black"/>
                </a:solidFill>
                <a:latin typeface="Consolas"/>
              </a:rPr>
              <a:t>.WriteLine</a:t>
            </a:r>
            <a:r>
              <a:rPr lang="en-US" sz="900" dirty="0">
                <a:solidFill>
                  <a:prstClr val="black"/>
                </a:solidFill>
                <a:latin typeface="Consolas"/>
              </a:rPr>
              <a:t>(</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Самостоятельное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a:t>
            </a:r>
            <a:r>
              <a:rPr lang="en-US" sz="2400" b="1" dirty="0" err="1" smtClean="0">
                <a:solidFill>
                  <a:schemeClr val="bg1"/>
                </a:solidFill>
                <a:cs typeface="Times New Roman" pitchFamily="18" charset="0"/>
              </a:rPr>
              <a:t>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a:t>
                      </a:r>
                      <a:r>
                        <a:rPr lang="en-US" dirty="0" err="1" smtClean="0"/>
                        <a:t>TKey</a:t>
                      </a:r>
                      <a:r>
                        <a:rPr lang="en-US" dirty="0" smtClean="0"/>
                        <a:t>, </a:t>
                      </a:r>
                      <a:r>
                        <a:rPr lang="en-US" dirty="0" err="1" smtClean="0"/>
                        <a:t>TValue</a:t>
                      </a:r>
                      <a:r>
                        <a:rPr lang="en-US" dirty="0" smtClean="0"/>
                        <a:t>&gt;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err="1" smtClean="0"/>
                        <a:t>HashSet</a:t>
                      </a:r>
                      <a:r>
                        <a:rPr lang="en-US" dirty="0" smtClean="0"/>
                        <a: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err="1" smtClean="0"/>
                        <a:t>LinkedList</a:t>
                      </a:r>
                      <a:r>
                        <a:rPr lang="en-US" dirty="0" smtClean="0"/>
                        <a: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err="1" smtClean="0"/>
                        <a:t>SortedDictionary</a:t>
                      </a:r>
                      <a:r>
                        <a:rPr lang="en-US" dirty="0" smtClean="0"/>
                        <a:t>&lt;</a:t>
                      </a:r>
                      <a:r>
                        <a:rPr lang="en-US" dirty="0" err="1" smtClean="0"/>
                        <a:t>TKey</a:t>
                      </a:r>
                      <a:r>
                        <a:rPr lang="en-US" dirty="0" smtClean="0"/>
                        <a:t>, </a:t>
                      </a:r>
                      <a:r>
                        <a:rPr lang="en-US" dirty="0" err="1" smtClean="0"/>
                        <a:t>TValue</a:t>
                      </a:r>
                      <a:r>
                        <a:rPr lang="en-US" dirty="0" smtClean="0"/>
                        <a:t>&gt;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err="1" smtClean="0"/>
                        <a:t>SortedSet</a:t>
                      </a:r>
                      <a:r>
                        <a:rPr lang="en-US" dirty="0" smtClean="0"/>
                        <a: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err="1" smtClean="0">
                <a:solidFill>
                  <a:schemeClr val="bg1"/>
                </a:solidFill>
              </a:rPr>
              <a:t>System.Collections</a:t>
            </a:r>
            <a:r>
              <a:rPr lang="en-US" dirty="0" smtClean="0">
                <a:solidFill>
                  <a:schemeClr val="bg1"/>
                </a:solidFill>
              </a:rPr>
              <a:t>.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dirty="0">
                <a:solidFill>
                  <a:schemeClr val="bg1"/>
                </a:solidFill>
                <a:cs typeface="Arial" charset="0"/>
              </a:rPr>
              <a:t>			Написать класс </a:t>
            </a:r>
            <a:r>
              <a:rPr lang="en-US" b="1" i="1" dirty="0" err="1">
                <a:solidFill>
                  <a:schemeClr val="bg1"/>
                </a:solidFill>
                <a:cs typeface="Arial" charset="0"/>
              </a:rPr>
              <a:t>UHugeInt</a:t>
            </a:r>
            <a:r>
              <a:rPr lang="en-US" i="1" dirty="0">
                <a:solidFill>
                  <a:schemeClr val="bg1"/>
                </a:solidFill>
                <a:cs typeface="Arial" charset="0"/>
              </a:rPr>
              <a:t> </a:t>
            </a:r>
            <a:r>
              <a:rPr lang="ru-RU" i="1" dirty="0">
                <a:solidFill>
                  <a:schemeClr val="bg1"/>
                </a:solidFill>
                <a:cs typeface="Arial" charset="0"/>
              </a:rPr>
              <a:t>(</a:t>
            </a:r>
            <a:r>
              <a:rPr lang="ru-RU" i="1" dirty="0" err="1">
                <a:solidFill>
                  <a:schemeClr val="bg1"/>
                </a:solidFill>
                <a:cs typeface="Arial" charset="0"/>
              </a:rPr>
              <a:t>беззнаковый</a:t>
            </a:r>
            <a:r>
              <a:rPr lang="ru-RU" i="1" dirty="0">
                <a:solidFill>
                  <a:schemeClr val="bg1"/>
                </a:solidFill>
                <a:cs typeface="Arial" charset="0"/>
              </a:rPr>
              <a:t> большой целый), в котором число хранится как массив байт</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 byte[] digits )</a:t>
            </a:r>
            <a:r>
              <a:rPr lang="ru-RU" i="1" dirty="0">
                <a:solidFill>
                  <a:schemeClr val="bg1"/>
                </a:solidFill>
                <a:cs typeface="Arial" charset="0"/>
              </a:rPr>
              <a:t>, где каждый элемент массива – цифра числа. Для класса реализовать</a:t>
            </a:r>
            <a:r>
              <a:rPr lang="en-US" i="1" dirty="0">
                <a:solidFill>
                  <a:schemeClr val="bg1"/>
                </a:solidFill>
                <a:cs typeface="Arial" charset="0"/>
              </a:rPr>
              <a:t>:</a:t>
            </a:r>
          </a:p>
          <a:p>
            <a:pPr marL="800100" lvl="1" indent="-342900" defTabSz="360000">
              <a:buFont typeface="Arial" pitchFamily="34" charset="0"/>
              <a:buChar char="•"/>
              <a:defRPr/>
            </a:pPr>
            <a:r>
              <a:rPr lang="ru-RU" i="1"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dirty="0">
                <a:solidFill>
                  <a:schemeClr val="bg1"/>
                </a:solidFill>
                <a:cs typeface="Arial" charset="0"/>
              </a:rPr>
              <a:t>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dirty="0">
                <a:solidFill>
                  <a:schemeClr val="bg1"/>
                </a:solidFill>
                <a:cs typeface="Arial" charset="0"/>
              </a:rPr>
              <a:t>Перегрузить операторы сравнения </a:t>
            </a:r>
            <a:r>
              <a:rPr lang="en-US" i="1" dirty="0">
                <a:solidFill>
                  <a:schemeClr val="bg1"/>
                </a:solidFill>
                <a:cs typeface="Arial" charset="0"/>
              </a:rPr>
              <a:t>“==” “!=” “&gt;” “&lt;” “&gt;=” “&lt;=”.</a:t>
            </a:r>
            <a:r>
              <a:rPr lang="ru-RU" i="1" dirty="0">
                <a:solidFill>
                  <a:schemeClr val="bg1"/>
                </a:solidFill>
                <a:cs typeface="Arial" charset="0"/>
              </a:rPr>
              <a:t> (можно реализовать возможность сравнения с целыми числами типа </a:t>
            </a:r>
            <a:r>
              <a:rPr lang="en-US" i="1" dirty="0" err="1">
                <a:solidFill>
                  <a:schemeClr val="bg1"/>
                </a:solidFill>
                <a:cs typeface="Arial" charset="0"/>
              </a:rPr>
              <a:t>int</a:t>
            </a:r>
            <a:r>
              <a:rPr lang="ru-RU" i="1" dirty="0">
                <a:solidFill>
                  <a:schemeClr val="bg1"/>
                </a:solidFill>
                <a:cs typeface="Arial" charset="0"/>
              </a:rPr>
              <a:t>).</a:t>
            </a:r>
            <a:endParaRPr lang="en-US" i="1" dirty="0">
              <a:solidFill>
                <a:schemeClr val="bg1"/>
              </a:solidFill>
              <a:cs typeface="Arial" charset="0"/>
            </a:endParaRPr>
          </a:p>
          <a:p>
            <a:pPr marL="800100" lvl="1" indent="-342900" defTabSz="360000">
              <a:buFont typeface="Arial" pitchFamily="34" charset="0"/>
              <a:buChar char="•"/>
              <a:defRPr/>
            </a:pPr>
            <a:r>
              <a:rPr lang="ru-RU" i="1" dirty="0">
                <a:solidFill>
                  <a:schemeClr val="bg1"/>
                </a:solidFill>
                <a:cs typeface="Arial" charset="0"/>
              </a:rPr>
              <a:t>Метод</a:t>
            </a:r>
            <a:r>
              <a:rPr lang="en-US" i="1" dirty="0" err="1">
                <a:solidFill>
                  <a:schemeClr val="bg1"/>
                </a:solidFill>
                <a:cs typeface="Arial" charset="0"/>
              </a:rPr>
              <a:t>ToString</a:t>
            </a:r>
            <a:r>
              <a:rPr lang="en-US" i="1" dirty="0">
                <a:solidFill>
                  <a:schemeClr val="bg1"/>
                </a:solidFill>
                <a:cs typeface="Arial" charset="0"/>
              </a:rPr>
              <a:t>() </a:t>
            </a:r>
            <a:r>
              <a:rPr lang="ru-RU" i="1" dirty="0">
                <a:solidFill>
                  <a:schemeClr val="bg1"/>
                </a:solidFill>
                <a:cs typeface="Arial" charset="0"/>
              </a:rPr>
              <a:t>для корректного вывода</a:t>
            </a:r>
            <a:r>
              <a:rPr lang="en-US" i="1" dirty="0">
                <a:solidFill>
                  <a:schemeClr val="bg1"/>
                </a:solidFill>
                <a:cs typeface="Arial" charset="0"/>
              </a:rPr>
              <a:t> </a:t>
            </a:r>
            <a:r>
              <a:rPr lang="ru-RU" i="1" dirty="0">
                <a:solidFill>
                  <a:schemeClr val="bg1"/>
                </a:solidFill>
                <a:cs typeface="Arial" charset="0"/>
              </a:rPr>
              <a:t>числа.</a:t>
            </a:r>
          </a:p>
          <a:p>
            <a:pPr marL="828000" lvl="1" defTabSz="360000">
              <a:defRPr/>
            </a:pPr>
            <a:endParaRPr lang="ru-RU" i="1" dirty="0">
              <a:solidFill>
                <a:schemeClr val="bg1"/>
              </a:solidFill>
              <a:cs typeface="Arial" charset="0"/>
            </a:endParaRPr>
          </a:p>
          <a:p>
            <a:pPr marL="0" lvl="1" defTabSz="360000">
              <a:defRPr/>
            </a:pPr>
            <a:r>
              <a:rPr lang="ru-RU" i="1" dirty="0">
                <a:solidFill>
                  <a:schemeClr val="bg1"/>
                </a:solidFill>
                <a:cs typeface="Arial" charset="0"/>
              </a:rPr>
              <a:t>	Написать класс </a:t>
            </a:r>
            <a:r>
              <a:rPr lang="en-US" b="1" i="1" dirty="0" err="1">
                <a:solidFill>
                  <a:schemeClr val="bg1"/>
                </a:solidFill>
                <a:cs typeface="Arial" charset="0"/>
              </a:rPr>
              <a:t>HugeInt</a:t>
            </a:r>
            <a:r>
              <a:rPr lang="en-US" b="1" i="1" dirty="0">
                <a:solidFill>
                  <a:schemeClr val="bg1"/>
                </a:solidFill>
                <a:cs typeface="Arial" charset="0"/>
              </a:rPr>
              <a:t> </a:t>
            </a:r>
            <a:r>
              <a:rPr lang="ru-RU" i="1" dirty="0">
                <a:solidFill>
                  <a:schemeClr val="bg1"/>
                </a:solidFill>
                <a:cs typeface="Arial" charset="0"/>
              </a:rPr>
              <a:t>(знаковый большой целый), унаследованный от </a:t>
            </a:r>
            <a:r>
              <a:rPr lang="en-US" i="1" dirty="0" err="1">
                <a:solidFill>
                  <a:schemeClr val="bg1"/>
                </a:solidFill>
                <a:cs typeface="Arial" charset="0"/>
              </a:rPr>
              <a:t>UHugeInt</a:t>
            </a:r>
            <a:r>
              <a:rPr lang="ru-RU" i="1" dirty="0">
                <a:solidFill>
                  <a:schemeClr val="bg1"/>
                </a:solidFill>
                <a:cs typeface="Arial" charset="0"/>
              </a:rPr>
              <a:t>, в котором большое целое число может принимать отрицательные значения. Для него</a:t>
            </a:r>
            <a:r>
              <a:rPr lang="en-US" i="1" dirty="0">
                <a:solidFill>
                  <a:schemeClr val="bg1"/>
                </a:solidFill>
                <a:cs typeface="Arial" charset="0"/>
              </a:rPr>
              <a:t> </a:t>
            </a:r>
            <a:r>
              <a:rPr lang="ru-RU" i="1" dirty="0">
                <a:solidFill>
                  <a:schemeClr val="bg1"/>
                </a:solidFill>
                <a:cs typeface="Arial" charset="0"/>
              </a:rPr>
              <a:t>реализовать</a:t>
            </a:r>
            <a:r>
              <a:rPr lang="en-US" i="1" dirty="0">
                <a:solidFill>
                  <a:schemeClr val="bg1"/>
                </a:solidFill>
                <a:cs typeface="Arial" charset="0"/>
              </a:rPr>
              <a:t>:</a:t>
            </a:r>
          </a:p>
          <a:p>
            <a:pPr marL="457200" lvl="2" defTabSz="360000">
              <a:buFont typeface="Arial" pitchFamily="34" charset="0"/>
              <a:buChar char="•"/>
              <a:defRPr/>
            </a:pPr>
            <a:r>
              <a:rPr lang="en-US" i="1" dirty="0">
                <a:solidFill>
                  <a:schemeClr val="bg1"/>
                </a:solidFill>
                <a:cs typeface="Arial" charset="0"/>
              </a:rPr>
              <a:t>	</a:t>
            </a:r>
            <a:r>
              <a:rPr lang="ru-RU" i="1" dirty="0">
                <a:solidFill>
                  <a:schemeClr val="bg1"/>
                </a:solidFill>
                <a:cs typeface="Arial" charset="0"/>
              </a:rPr>
              <a:t>Набор операторов из класса-предка </a:t>
            </a:r>
            <a:r>
              <a:rPr lang="en-US" i="1" dirty="0" err="1">
                <a:solidFill>
                  <a:schemeClr val="bg1"/>
                </a:solidFill>
                <a:cs typeface="Arial" charset="0"/>
              </a:rPr>
              <a:t>UHugeInt</a:t>
            </a:r>
            <a:r>
              <a:rPr lang="en-US" i="1" dirty="0">
                <a:solidFill>
                  <a:schemeClr val="bg1"/>
                </a:solidFill>
                <a:cs typeface="Arial" charset="0"/>
              </a:rPr>
              <a:t>.</a:t>
            </a:r>
          </a:p>
          <a:p>
            <a:pPr marL="457200" lvl="2" defTabSz="360000">
              <a:buFont typeface="Arial" pitchFamily="34" charset="0"/>
              <a:buChar char="•"/>
              <a:defRPr/>
            </a:pPr>
            <a:r>
              <a:rPr lang="ru-RU" i="1" dirty="0">
                <a:solidFill>
                  <a:schemeClr val="bg1"/>
                </a:solidFill>
                <a:cs typeface="Arial" charset="0"/>
              </a:rPr>
              <a:t>	Интерфейс </a:t>
            </a:r>
            <a:r>
              <a:rPr lang="en-US" i="1" dirty="0">
                <a:solidFill>
                  <a:schemeClr val="bg1"/>
                </a:solidFill>
                <a:cs typeface="Arial" charset="0"/>
              </a:rPr>
              <a:t>I</a:t>
            </a:r>
            <a:r>
              <a:rPr lang="ru-RU" i="1" dirty="0">
                <a:solidFill>
                  <a:schemeClr val="bg1"/>
                </a:solidFill>
                <a:cs typeface="Arial" charset="0"/>
              </a:rPr>
              <a:t>С</a:t>
            </a:r>
            <a:r>
              <a:rPr lang="en-US" i="1" dirty="0" err="1">
                <a:solidFill>
                  <a:schemeClr val="bg1"/>
                </a:solidFill>
                <a:cs typeface="Arial" charset="0"/>
              </a:rPr>
              <a:t>omparable</a:t>
            </a:r>
            <a:r>
              <a:rPr lang="ru-RU" i="1"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dirty="0">
                <a:solidFill>
                  <a:schemeClr val="bg1"/>
                </a:solidFill>
                <a:cs typeface="Arial" charset="0"/>
              </a:rPr>
              <a:t>	Любые другие методы, свойства, индексаторы, и т.д. необходимые для решения задачи(унарные </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 </a:t>
            </a:r>
            <a:r>
              <a:rPr lang="ru-RU" i="1" dirty="0">
                <a:solidFill>
                  <a:schemeClr val="bg1"/>
                </a:solidFill>
                <a:cs typeface="Arial" charset="0"/>
              </a:rPr>
              <a:t>бинарный</a:t>
            </a:r>
            <a:r>
              <a:rPr lang="en-US" i="1" dirty="0">
                <a:solidFill>
                  <a:schemeClr val="bg1"/>
                </a:solidFill>
                <a:cs typeface="Arial" charset="0"/>
              </a:rPr>
              <a:t> “%” </a:t>
            </a:r>
            <a:r>
              <a:rPr lang="ru-RU" i="1" dirty="0">
                <a:solidFill>
                  <a:schemeClr val="bg1"/>
                </a:solidFill>
                <a:cs typeface="Arial" charset="0"/>
              </a:rPr>
              <a:t>и др.</a:t>
            </a:r>
            <a:r>
              <a:rPr lang="en-US" i="1" dirty="0">
                <a:solidFill>
                  <a:schemeClr val="bg1"/>
                </a:solidFill>
                <a:cs typeface="Arial" charset="0"/>
              </a:rPr>
              <a:t>)</a:t>
            </a:r>
            <a:r>
              <a:rPr lang="ru-RU" i="1" dirty="0">
                <a:solidFill>
                  <a:schemeClr val="bg1"/>
                </a:solidFill>
                <a:cs typeface="Arial" charset="0"/>
              </a:rPr>
              <a:t>.</a:t>
            </a:r>
          </a:p>
          <a:p>
            <a:pPr marL="457200" lvl="2" defTabSz="360000">
              <a:buFont typeface="Arial" pitchFamily="34" charset="0"/>
              <a:buChar char="•"/>
              <a:defRPr/>
            </a:pPr>
            <a:endParaRPr lang="ru-RU" i="1" dirty="0">
              <a:solidFill>
                <a:schemeClr val="bg1"/>
              </a:solidFill>
              <a:cs typeface="Arial" charset="0"/>
            </a:endParaRPr>
          </a:p>
          <a:p>
            <a:pPr marL="457200" lvl="2" defTabSz="360000">
              <a:buFont typeface="Arial" pitchFamily="34" charset="0"/>
              <a:buChar char="•"/>
              <a:defRPr/>
            </a:pPr>
            <a:r>
              <a:rPr lang="ru-RU" i="1" dirty="0">
                <a:solidFill>
                  <a:schemeClr val="bg1"/>
                </a:solidFill>
                <a:cs typeface="Arial" charset="0"/>
              </a:rPr>
              <a:t>** Попытаться 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и </a:t>
            </a:r>
            <a:r>
              <a:rPr lang="en-US" i="1" dirty="0">
                <a:solidFill>
                  <a:schemeClr val="bg1"/>
                </a:solidFill>
                <a:cs typeface="Arial" charset="0"/>
              </a:rPr>
              <a:t>“/”</a:t>
            </a:r>
            <a:r>
              <a:rPr lang="ru-RU" i="1"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класса&gt; </a:t>
            </a:r>
            <a:r>
              <a:rPr lang="en-US" sz="1200" dirty="0">
                <a:solidFill>
                  <a:schemeClr val="bg1"/>
                </a:solidFill>
                <a:latin typeface="Consolas" pitchFamily="49" charset="0"/>
                <a:ea typeface="Times New Roman" pitchFamily="18" charset="0"/>
                <a:cs typeface="Consolas" pitchFamily="49" charset="0"/>
              </a:rPr>
              <a:t>: &lt;</a:t>
            </a:r>
            <a:r>
              <a:rPr lang="ru-RU" sz="1200" dirty="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Финализатор</a:t>
            </a:r>
            <a:r>
              <a:rPr lang="en-US" sz="1400" b="1" dirty="0">
                <a:solidFill>
                  <a:schemeClr val="bg1"/>
                </a:solidFill>
                <a:latin typeface="+mj-lt"/>
              </a:rPr>
              <a:t>:</a:t>
            </a:r>
            <a:r>
              <a:rPr lang="ru-RU" sz="1400" dirty="0">
                <a:solidFill>
                  <a:schemeClr val="bg1"/>
                </a:solidFill>
                <a:latin typeface="+mj-lt"/>
              </a:rPr>
              <a:t> Аналог деструктора в С++ - предназначен для освобождения ресурсов при 		удалении класса</a:t>
            </a:r>
            <a:r>
              <a:rPr lang="ru-RU" sz="1400" dirty="0" smtClean="0">
                <a:solidFill>
                  <a:schemeClr val="bg1"/>
                </a:solidFill>
                <a:latin typeface="+mj-lt"/>
              </a:rPr>
              <a:t>.</a:t>
            </a:r>
          </a:p>
          <a:p>
            <a:pPr eaLnBrk="1" hangingPunct="1"/>
            <a:endParaRPr lang="ru-RU" sz="1400" dirty="0">
              <a:solidFill>
                <a:schemeClr val="bg1"/>
              </a:solidFill>
              <a:latin typeface="+mj-lt"/>
            </a:endParaRPr>
          </a:p>
          <a:p>
            <a:pPr eaLnBrk="1" hangingPunct="1"/>
            <a:r>
              <a:rPr lang="ru-RU" sz="1400" b="1" dirty="0">
                <a:solidFill>
                  <a:schemeClr val="bg1"/>
                </a:solidFill>
                <a:latin typeface="+mj-lt"/>
              </a:rPr>
              <a:t>	Свойства: </a:t>
            </a:r>
            <a:r>
              <a:rPr lang="ru-RU" sz="1400" dirty="0">
                <a:solidFill>
                  <a:schemeClr val="bg1"/>
                </a:solidFill>
                <a:latin typeface="+mj-lt"/>
              </a:rPr>
              <a:t>Предоставляют доступ к закрытым полям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доступа. 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endParaRPr lang="en-US" sz="1600" dirty="0">
              <a:solidFill>
                <a:schemeClr val="bg1"/>
              </a:solidFill>
              <a:cs typeface="Arial"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protected</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 в типе в котором он определен и в его потомках.</a:t>
            </a:r>
            <a:endParaRPr lang="en-US" sz="1600" dirty="0">
              <a:solidFill>
                <a:schemeClr val="bg1"/>
              </a:solidFill>
              <a:cs typeface="Arial"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internal</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только в текущей сборке, В других сборках – не виден.</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protected internal</a:t>
            </a:r>
            <a:r>
              <a:rPr lang="ru-RU" sz="1600" b="1" dirty="0">
                <a:solidFill>
                  <a:schemeClr val="bg1"/>
                </a:solidFill>
              </a:rPr>
              <a:t> </a:t>
            </a:r>
            <a:r>
              <a:rPr lang="ru-RU" sz="1600" dirty="0">
                <a:solidFill>
                  <a:schemeClr val="bg1"/>
                </a:solidFill>
                <a:cs typeface="Arial" charset="0"/>
              </a:rPr>
              <a:t>Работает как </a:t>
            </a:r>
            <a:r>
              <a:rPr lang="en-US" sz="1600" b="1" dirty="0">
                <a:solidFill>
                  <a:schemeClr val="bg1"/>
                </a:solidFill>
                <a:latin typeface="Courier New" pitchFamily="49" charset="0"/>
                <a:cs typeface="Courier New" pitchFamily="49" charset="0"/>
              </a:rPr>
              <a:t>protected </a:t>
            </a:r>
            <a:r>
              <a:rPr lang="ru-RU" sz="1600" dirty="0">
                <a:solidFill>
                  <a:schemeClr val="bg1"/>
                </a:solidFill>
                <a:cs typeface="Arial" charset="0"/>
              </a:rPr>
              <a:t>и как </a:t>
            </a:r>
            <a:r>
              <a:rPr lang="en-US" sz="1600" b="1" dirty="0">
                <a:solidFill>
                  <a:schemeClr val="bg1"/>
                </a:solidFill>
                <a:latin typeface="Courier New" pitchFamily="49" charset="0"/>
                <a:cs typeface="Courier New" pitchFamily="49" charset="0"/>
              </a:rPr>
              <a:t>internal</a:t>
            </a:r>
            <a:r>
              <a:rPr lang="ru-RU" sz="1600" dirty="0">
                <a:solidFill>
                  <a:schemeClr val="bg1"/>
                </a:solidFill>
                <a:cs typeface="Arial" charset="0"/>
              </a:rPr>
              <a:t> .</a:t>
            </a:r>
            <a:r>
              <a:rPr lang="ru-RU" sz="1600" b="1" dirty="0">
                <a:solidFill>
                  <a:schemeClr val="bg1"/>
                </a:solidFill>
              </a:rPr>
              <a:t> </a:t>
            </a: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Функции, предназначенная для инициализации начальных значений класса.</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endParaRPr lang="en-US" sz="1600" dirty="0">
              <a:solidFill>
                <a:schemeClr val="bg1"/>
              </a:solidFill>
            </a:endParaRPr>
          </a:p>
          <a:p>
            <a:pPr eaLnBrk="1" hangingPunct="1"/>
            <a:endParaRPr lang="ru-RU" sz="1600" dirty="0"/>
          </a:p>
          <a:p>
            <a:pPr eaLnBrk="1" hangingPunct="1"/>
            <a:r>
              <a:rPr lang="ru-RU" sz="1600" dirty="0">
                <a:solidFill>
                  <a:schemeClr val="bg1"/>
                </a:solidFill>
              </a:rPr>
              <a:t>	Вызвать другой конструктор базового класса можно, используя конструкцию</a:t>
            </a:r>
            <a:r>
              <a:rPr lang="en-US" sz="1600" dirty="0">
                <a:solidFill>
                  <a:schemeClr val="bg1"/>
                </a:solidFill>
              </a:rPr>
              <a:t>:</a:t>
            </a:r>
            <a:endParaRPr lang="ru-RU" sz="1600" dirty="0">
              <a:solidFill>
                <a:schemeClr val="bg1"/>
              </a:solidFill>
            </a:endParaRPr>
          </a:p>
        </p:txBody>
      </p:sp>
      <p:sp>
        <p:nvSpPr>
          <p:cNvPr id="38915" name="Rectangle 3"/>
          <p:cNvSpPr>
            <a:spLocks noChangeArrowheads="1"/>
          </p:cNvSpPr>
          <p:nvPr/>
        </p:nvSpPr>
        <p:spPr bwMode="auto">
          <a:xfrm>
            <a:off x="533400" y="990972"/>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x;</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y;</a:t>
            </a:r>
            <a:endParaRPr lang="be-BY" sz="900" dirty="0">
              <a:solidFill>
                <a:schemeClr val="bg1"/>
              </a:solidFill>
              <a:latin typeface="Arial" pitchFamily="34"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a:t>
            </a:r>
            <a:r>
              <a:rPr lang="be-BY" sz="1000" dirty="0" smtClean="0">
                <a:solidFill>
                  <a:schemeClr val="bg1"/>
                </a:solidFill>
                <a:latin typeface="Courier New" pitchFamily="49" charset="0"/>
                <a:ea typeface="Calibri" pitchFamily="34" charset="0"/>
                <a:cs typeface="Courier New" pitchFamily="49" charset="0"/>
              </a:rPr>
              <a:t>() : this(0,0)</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p>
          <a:p>
            <a:pPr defTabSz="360000" eaLnBrk="0" hangingPunct="0">
              <a:defRPr/>
            </a:pP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x =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y =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
        <p:nvSpPr>
          <p:cNvPr id="6150" name="Прямоугольник 9"/>
          <p:cNvSpPr>
            <a:spLocks noChangeArrowheads="1"/>
          </p:cNvSpPr>
          <p:nvPr/>
        </p:nvSpPr>
        <p:spPr bwMode="auto">
          <a:xfrm>
            <a:off x="762000" y="5581650"/>
            <a:ext cx="7696200" cy="12001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defTabSz="358775"/>
            <a:r>
              <a:rPr lang="en-US" dirty="0">
                <a:solidFill>
                  <a:schemeClr val="bg1"/>
                </a:solidFill>
              </a:rPr>
              <a:t>		&lt;</a:t>
            </a:r>
            <a:r>
              <a:rPr lang="ru-RU" dirty="0">
                <a:solidFill>
                  <a:schemeClr val="bg1"/>
                </a:solidFill>
              </a:rPr>
              <a:t>Имя конструктора</a:t>
            </a:r>
            <a:r>
              <a:rPr lang="en-US" dirty="0">
                <a:solidFill>
                  <a:schemeClr val="bg1"/>
                </a:solidFill>
              </a:rPr>
              <a:t>&gt;</a:t>
            </a:r>
            <a:r>
              <a:rPr lang="ru-RU" dirty="0">
                <a:solidFill>
                  <a:schemeClr val="bg1"/>
                </a:solidFill>
              </a:rPr>
              <a:t>()  </a:t>
            </a:r>
            <a:r>
              <a:rPr lang="en-US" dirty="0" smtClean="0">
                <a:solidFill>
                  <a:schemeClr val="bg1"/>
                </a:solidFill>
              </a:rPr>
              <a:t>:</a:t>
            </a:r>
            <a:r>
              <a:rPr lang="ru-RU" dirty="0" smtClean="0">
                <a:solidFill>
                  <a:schemeClr val="bg1"/>
                </a:solidFill>
              </a:rPr>
              <a:t> </a:t>
            </a:r>
            <a:r>
              <a:rPr lang="en-US" dirty="0" smtClean="0">
                <a:solidFill>
                  <a:schemeClr val="bg1"/>
                </a:solidFill>
              </a:rPr>
              <a:t>base(&lt;</a:t>
            </a:r>
            <a:r>
              <a:rPr lang="ru-RU" dirty="0">
                <a:solidFill>
                  <a:schemeClr val="bg1"/>
                </a:solidFill>
              </a:rPr>
              <a:t>параметры конструктора</a:t>
            </a:r>
            <a:r>
              <a:rPr lang="en-US" dirty="0">
                <a:solidFill>
                  <a:schemeClr val="bg1"/>
                </a:solidFill>
              </a:rPr>
              <a:t>&gt;</a:t>
            </a:r>
            <a:r>
              <a:rPr lang="ru-RU" dirty="0">
                <a:solidFill>
                  <a:schemeClr val="bg1"/>
                </a:solidFill>
              </a:rPr>
              <a:t>)</a:t>
            </a:r>
          </a:p>
          <a:p>
            <a:pPr defTabSz="358775"/>
            <a:r>
              <a:rPr lang="ru-RU" dirty="0">
                <a:solidFill>
                  <a:schemeClr val="bg1"/>
                </a:solidFill>
              </a:rPr>
              <a:t>		</a:t>
            </a:r>
            <a:r>
              <a:rPr lang="en-US" dirty="0">
                <a:solidFill>
                  <a:schemeClr val="bg1"/>
                </a:solidFill>
              </a:rPr>
              <a:t>{</a:t>
            </a:r>
          </a:p>
          <a:p>
            <a:pPr defTabSz="358775"/>
            <a:r>
              <a:rPr lang="en-US" dirty="0">
                <a:solidFill>
                  <a:schemeClr val="bg1"/>
                </a:solidFill>
              </a:rPr>
              <a:t>			&lt;</a:t>
            </a:r>
            <a:r>
              <a:rPr lang="ru-RU" dirty="0">
                <a:solidFill>
                  <a:schemeClr val="bg1"/>
                </a:solidFill>
              </a:rPr>
              <a:t>Тело конструктора</a:t>
            </a:r>
            <a:r>
              <a:rPr lang="en-US" dirty="0">
                <a:solidFill>
                  <a:schemeClr val="bg1"/>
                </a:solidFill>
              </a:rPr>
              <a:t>&gt;</a:t>
            </a:r>
          </a:p>
          <a:p>
            <a:pPr defTabSz="358775"/>
            <a:r>
              <a:rPr lang="en-US" dirty="0">
                <a:solidFill>
                  <a:schemeClr val="bg1"/>
                </a:solidFill>
              </a:rPr>
              <a:t>		}</a:t>
            </a:r>
            <a:endParaRPr lang="ru-RU" dirty="0">
              <a:solidFill>
                <a:schemeClr val="bg1"/>
              </a:solidFill>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err="1">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2540</Words>
  <Application>Microsoft Office PowerPoint</Application>
  <PresentationFormat>On-screen Show (4:3)</PresentationFormat>
  <Paragraphs>680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Материалы для обучения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2013-10-07T15:00:25Z</dcterms:modified>
</cp:coreProperties>
</file>