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92"/>
  </p:notesMasterIdLst>
  <p:sldIdLst>
    <p:sldId id="256" r:id="rId5"/>
    <p:sldId id="290" r:id="rId6"/>
    <p:sldId id="293" r:id="rId7"/>
    <p:sldId id="298" r:id="rId8"/>
    <p:sldId id="365" r:id="rId9"/>
    <p:sldId id="328" r:id="rId10"/>
    <p:sldId id="291" r:id="rId11"/>
    <p:sldId id="259" r:id="rId12"/>
    <p:sldId id="262" r:id="rId13"/>
    <p:sldId id="261" r:id="rId14"/>
    <p:sldId id="285" r:id="rId15"/>
    <p:sldId id="358" r:id="rId16"/>
    <p:sldId id="286" r:id="rId17"/>
    <p:sldId id="263" r:id="rId18"/>
    <p:sldId id="335" r:id="rId19"/>
    <p:sldId id="309" r:id="rId20"/>
    <p:sldId id="314" r:id="rId21"/>
    <p:sldId id="321" r:id="rId22"/>
    <p:sldId id="310" r:id="rId23"/>
    <p:sldId id="267" r:id="rId24"/>
    <p:sldId id="366" r:id="rId25"/>
    <p:sldId id="334" r:id="rId26"/>
    <p:sldId id="347" r:id="rId27"/>
    <p:sldId id="348" r:id="rId28"/>
    <p:sldId id="296" r:id="rId29"/>
    <p:sldId id="329" r:id="rId30"/>
    <p:sldId id="274" r:id="rId31"/>
    <p:sldId id="287" r:id="rId32"/>
    <p:sldId id="332" r:id="rId33"/>
    <p:sldId id="299" r:id="rId34"/>
    <p:sldId id="295" r:id="rId35"/>
    <p:sldId id="311" r:id="rId36"/>
    <p:sldId id="278" r:id="rId37"/>
    <p:sldId id="331" r:id="rId38"/>
    <p:sldId id="351" r:id="rId39"/>
    <p:sldId id="268" r:id="rId40"/>
    <p:sldId id="317" r:id="rId41"/>
    <p:sldId id="330" r:id="rId42"/>
    <p:sldId id="350" r:id="rId43"/>
    <p:sldId id="302" r:id="rId44"/>
    <p:sldId id="343" r:id="rId45"/>
    <p:sldId id="340" r:id="rId46"/>
    <p:sldId id="341" r:id="rId47"/>
    <p:sldId id="342" r:id="rId48"/>
    <p:sldId id="344" r:id="rId49"/>
    <p:sldId id="359" r:id="rId50"/>
    <p:sldId id="349" r:id="rId51"/>
    <p:sldId id="303" r:id="rId52"/>
    <p:sldId id="324" r:id="rId53"/>
    <p:sldId id="313" r:id="rId54"/>
    <p:sldId id="304" r:id="rId55"/>
    <p:sldId id="305" r:id="rId56"/>
    <p:sldId id="352" r:id="rId57"/>
    <p:sldId id="353" r:id="rId58"/>
    <p:sldId id="316" r:id="rId59"/>
    <p:sldId id="312" r:id="rId60"/>
    <p:sldId id="354" r:id="rId61"/>
    <p:sldId id="306" r:id="rId62"/>
    <p:sldId id="346" r:id="rId63"/>
    <p:sldId id="326" r:id="rId64"/>
    <p:sldId id="307" r:id="rId65"/>
    <p:sldId id="333" r:id="rId66"/>
    <p:sldId id="308" r:id="rId67"/>
    <p:sldId id="322" r:id="rId68"/>
    <p:sldId id="345" r:id="rId69"/>
    <p:sldId id="269" r:id="rId70"/>
    <p:sldId id="362" r:id="rId71"/>
    <p:sldId id="363" r:id="rId72"/>
    <p:sldId id="364" r:id="rId73"/>
    <p:sldId id="320" r:id="rId74"/>
    <p:sldId id="361" r:id="rId75"/>
    <p:sldId id="271" r:id="rId76"/>
    <p:sldId id="355" r:id="rId77"/>
    <p:sldId id="272" r:id="rId78"/>
    <p:sldId id="336" r:id="rId79"/>
    <p:sldId id="337" r:id="rId80"/>
    <p:sldId id="338" r:id="rId81"/>
    <p:sldId id="339" r:id="rId82"/>
    <p:sldId id="360" r:id="rId83"/>
    <p:sldId id="273" r:id="rId84"/>
    <p:sldId id="276" r:id="rId85"/>
    <p:sldId id="356" r:id="rId86"/>
    <p:sldId id="325" r:id="rId87"/>
    <p:sldId id="357" r:id="rId88"/>
    <p:sldId id="292" r:id="rId89"/>
    <p:sldId id="281" r:id="rId90"/>
    <p:sldId id="301" r:id="rId9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F82380-E35A-422A-B1FB-96EA9ACD552C}">
          <p14:sldIdLst>
            <p14:sldId id="256"/>
            <p14:sldId id="290"/>
            <p14:sldId id="293"/>
            <p14:sldId id="298"/>
          </p14:sldIdLst>
        </p14:section>
        <p14:section name=".NET: Введение" id="{8229A93F-52F5-493E-A2EA-038C62D6AD4B}">
          <p14:sldIdLst>
            <p14:sldId id="365"/>
            <p14:sldId id="328"/>
            <p14:sldId id="291"/>
            <p14:sldId id="259"/>
            <p14:sldId id="262"/>
            <p14:sldId id="261"/>
            <p14:sldId id="285"/>
            <p14:sldId id="358"/>
            <p14:sldId id="286"/>
            <p14:sldId id="263"/>
          </p14:sldIdLst>
        </p14:section>
        <p14:section name="C#: Введение" id="{F4D45037-CFA4-43F8-A4BC-1B193FCCDEB4}">
          <p14:sldIdLst>
            <p14:sldId id="335"/>
            <p14:sldId id="309"/>
            <p14:sldId id="314"/>
            <p14:sldId id="321"/>
            <p14:sldId id="310"/>
            <p14:sldId id="267"/>
            <p14:sldId id="366"/>
            <p14:sldId id="334"/>
            <p14:sldId id="347"/>
            <p14:sldId id="348"/>
            <p14:sldId id="296"/>
            <p14:sldId id="329"/>
            <p14:sldId id="274"/>
            <p14:sldId id="287"/>
            <p14:sldId id="332"/>
            <p14:sldId id="299"/>
            <p14:sldId id="295"/>
            <p14:sldId id="311"/>
            <p14:sldId id="278"/>
          </p14:sldIdLst>
        </p14:section>
        <p14:section name="Составное форматирование" id="{A0F27A41-2E8E-4B54-ABD0-B7B35CAF076D}">
          <p14:sldIdLst>
            <p14:sldId id="331"/>
            <p14:sldId id="351"/>
            <p14:sldId id="268"/>
            <p14:sldId id="317"/>
            <p14:sldId id="330"/>
            <p14:sldId id="350"/>
          </p14:sldIdLst>
        </p14:section>
        <p14:section name="Массивы" id="{60B9B266-18A6-40E8-8F56-BF60E03540AE}">
          <p14:sldIdLst>
            <p14:sldId id="302"/>
            <p14:sldId id="343"/>
            <p14:sldId id="340"/>
            <p14:sldId id="341"/>
            <p14:sldId id="342"/>
            <p14:sldId id="344"/>
            <p14:sldId id="359"/>
            <p14:sldId id="349"/>
            <p14:sldId id="303"/>
            <p14:sldId id="324"/>
            <p14:sldId id="313"/>
          </p14:sldIdLst>
        </p14:section>
        <p14:section name="Операторы" id="{EE815964-567B-49C0-81ED-3F5120382CA5}">
          <p14:sldIdLst>
            <p14:sldId id="304"/>
            <p14:sldId id="305"/>
            <p14:sldId id="352"/>
            <p14:sldId id="353"/>
            <p14:sldId id="316"/>
            <p14:sldId id="312"/>
            <p14:sldId id="354"/>
            <p14:sldId id="306"/>
            <p14:sldId id="346"/>
            <p14:sldId id="326"/>
            <p14:sldId id="307"/>
            <p14:sldId id="333"/>
            <p14:sldId id="308"/>
            <p14:sldId id="322"/>
            <p14:sldId id="345"/>
            <p14:sldId id="269"/>
          </p14:sldIdLst>
        </p14:section>
        <p14:section name="if, switch" id="{9CF2C3B0-E923-4A0B-96D4-FCDECE6A19A8}">
          <p14:sldIdLst>
            <p14:sldId id="362"/>
            <p14:sldId id="363"/>
            <p14:sldId id="364"/>
            <p14:sldId id="320"/>
            <p14:sldId id="361"/>
            <p14:sldId id="271"/>
            <p14:sldId id="355"/>
          </p14:sldIdLst>
        </p14:section>
        <p14:section name="Циклы" id="{D7576EBE-AFE6-4B7D-9E41-AFDD90665890}">
          <p14:sldIdLst>
            <p14:sldId id="272"/>
            <p14:sldId id="336"/>
            <p14:sldId id="337"/>
            <p14:sldId id="338"/>
            <p14:sldId id="339"/>
            <p14:sldId id="360"/>
            <p14:sldId id="273"/>
          </p14:sldIdLst>
        </p14:section>
        <p14:section name="enum" id="{BBDCF544-62AB-450D-A253-1147EF2855EB}">
          <p14:sldIdLst>
            <p14:sldId id="276"/>
            <p14:sldId id="356"/>
            <p14:sldId id="325"/>
            <p14:sldId id="357"/>
          </p14:sldIdLst>
        </p14:section>
        <p14:section name="Комментарии" id="{4B7A4998-F689-4208-B4F9-D53CECC31897}">
          <p14:sldIdLst>
            <p14:sldId id="292"/>
          </p14:sldIdLst>
        </p14:section>
        <p14:section name="Задания" id="{DDBAF03A-45A1-4A31-A44B-F622E6B050AC}">
          <p14:sldIdLst>
            <p14:sldId id="281"/>
            <p14:sldId id="30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D400"/>
    <a:srgbClr val="66CCFF"/>
    <a:srgbClr val="993300"/>
    <a:srgbClr val="FF3300"/>
    <a:srgbClr val="008000"/>
    <a:srgbClr val="669900"/>
    <a:srgbClr val="FF5050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95579" autoAdjust="0"/>
  </p:normalViewPr>
  <p:slideViewPr>
    <p:cSldViewPr>
      <p:cViewPr varScale="1">
        <p:scale>
          <a:sx n="165" d="100"/>
          <a:sy n="165" d="100"/>
        </p:scale>
        <p:origin x="-4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09.09.2023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75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79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09.09.2023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09.09.2023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09.09.2023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4-0-Complete-Reference-Herbert-Schildt/dp/007174116X" TargetMode="External"/><Relationship Id="rId3" Type="http://schemas.openxmlformats.org/officeDocument/2006/relationships/hyperlink" Target="https://oz.by/books/more10158206.html" TargetMode="External"/><Relationship Id="rId7" Type="http://schemas.openxmlformats.org/officeDocument/2006/relationships/hyperlink" Target="https://oz.by/books/more1068422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lbahari.com/" TargetMode="External"/><Relationship Id="rId5" Type="http://schemas.openxmlformats.org/officeDocument/2006/relationships/hyperlink" Target="https://www.ozon.ru/context/detail/id/145563645/" TargetMode="External"/><Relationship Id="rId4" Type="http://schemas.openxmlformats.org/officeDocument/2006/relationships/hyperlink" Target="http://www.apress.com/gp/book/9781484213339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Введение в С# и .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NET Framework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1A8A3E0-240C-4D47-8E9C-28E284AE1953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.NET Framework: </a:t>
            </a:r>
            <a:r>
              <a:rPr lang="ru-RU" sz="3200" dirty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/>
                        <a:t>Технология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Расшифровка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Data Objects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  <a:r>
                        <a:rPr lang="en-US" baseline="0" dirty="0"/>
                        <a:t> Server Pages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.NET Framework </a:t>
            </a:r>
            <a:r>
              <a:rPr lang="ru-RU" sz="2800" dirty="0">
                <a:solidFill>
                  <a:schemeClr val="bg1"/>
                </a:solidFill>
              </a:rPr>
              <a:t>выпускается (обычно)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вместе с </a:t>
            </a:r>
            <a:r>
              <a:rPr lang="en-US" sz="2800" dirty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8391"/>
              </p:ext>
            </p:extLst>
          </p:nvPr>
        </p:nvGraphicFramePr>
        <p:xfrm>
          <a:off x="323528" y="1100631"/>
          <a:ext cx="8496944" cy="5208689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803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Входит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4.6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2015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Апрель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2017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2017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10 Creators Update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планы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bg1"/>
                </a:solidFill>
              </a:rPr>
              <a:t>Visual Studio 2019 - </a:t>
            </a:r>
            <a:r>
              <a:rPr lang="ru-RU" dirty="0" smtClean="0">
                <a:solidFill>
                  <a:schemeClr val="bg1"/>
                </a:solidFill>
              </a:rPr>
              <a:t>выпущена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4.8 ≈ </a:t>
            </a:r>
            <a:r>
              <a:rPr lang="ru-RU" dirty="0">
                <a:solidFill>
                  <a:schemeClr val="bg1"/>
                </a:solidFill>
              </a:rPr>
              <a:t>апрель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2019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bg1"/>
                </a:solidFill>
              </a:rPr>
              <a:t>C# 8 – </a:t>
            </a:r>
            <a:r>
              <a:rPr lang="ru-RU" dirty="0" smtClean="0">
                <a:solidFill>
                  <a:schemeClr val="bg1"/>
                </a:solidFill>
              </a:rPr>
              <a:t>когда-то в 2019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.NET Core 3 </a:t>
            </a:r>
            <a:r>
              <a:rPr lang="ru-RU" dirty="0">
                <a:solidFill>
                  <a:schemeClr val="bg1"/>
                </a:solidFill>
              </a:rPr>
              <a:t>с поддержкой настольных приложений  </a:t>
            </a:r>
            <a:r>
              <a:rPr lang="en-US" dirty="0">
                <a:solidFill>
                  <a:schemeClr val="bg1"/>
                </a:solidFill>
              </a:rPr>
              <a:t>≈ </a:t>
            </a:r>
            <a:r>
              <a:rPr lang="ru-RU" dirty="0">
                <a:solidFill>
                  <a:schemeClr val="bg1"/>
                </a:solidFill>
              </a:rPr>
              <a:t>2019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год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.NET Framework. Side-by-side </a:t>
            </a:r>
            <a:r>
              <a:rPr lang="ru-RU" sz="3200" dirty="0">
                <a:solidFill>
                  <a:schemeClr val="bg1"/>
                </a:solidFill>
              </a:rPr>
              <a:t>совместимость</a:t>
            </a: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Visual Studio - </a:t>
            </a:r>
            <a:r>
              <a:rPr lang="ru-RU" sz="4400" dirty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Краткая история </a:t>
            </a:r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7.2 (</a:t>
            </a:r>
            <a:r>
              <a:rPr lang="ru-RU" dirty="0">
                <a:solidFill>
                  <a:schemeClr val="bg1"/>
                </a:solidFill>
              </a:rPr>
              <a:t>Ноябрь 2017) (</a:t>
            </a:r>
            <a:r>
              <a:rPr lang="en-US" dirty="0">
                <a:solidFill>
                  <a:schemeClr val="bg1"/>
                </a:solidFill>
              </a:rPr>
              <a:t>VS 2017 v15.5): </a:t>
            </a:r>
            <a:r>
              <a:rPr lang="en-US" dirty="0">
                <a:solidFill>
                  <a:srgbClr val="FFFF00"/>
                </a:solidFill>
              </a:rPr>
              <a:t>ref </a:t>
            </a:r>
            <a:r>
              <a:rPr lang="ru-RU" dirty="0">
                <a:solidFill>
                  <a:srgbClr val="FFFF00"/>
                </a:solidFill>
              </a:rPr>
              <a:t>семантика для значимых типов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private protected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7.1 (</a:t>
            </a:r>
            <a:r>
              <a:rPr lang="ru-RU" dirty="0">
                <a:solidFill>
                  <a:schemeClr val="bg1"/>
                </a:solidFill>
              </a:rPr>
              <a:t>Август 2017) (</a:t>
            </a:r>
            <a:r>
              <a:rPr lang="en-US" dirty="0">
                <a:solidFill>
                  <a:schemeClr val="bg1"/>
                </a:solidFill>
              </a:rPr>
              <a:t>VS 2017 v15.3):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 Main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упрощение </a:t>
            </a:r>
            <a:r>
              <a:rPr lang="en-US" dirty="0">
                <a:solidFill>
                  <a:schemeClr val="bg1"/>
                </a:solidFill>
              </a:rPr>
              <a:t>default, </a:t>
            </a:r>
            <a:r>
              <a:rPr lang="ru-RU" dirty="0">
                <a:solidFill>
                  <a:schemeClr val="bg1"/>
                </a:solidFill>
              </a:rPr>
              <a:t>выведение имен полей </a:t>
            </a:r>
            <a:r>
              <a:rPr lang="en-US" dirty="0">
                <a:solidFill>
                  <a:schemeClr val="bg1"/>
                </a:solidFill>
              </a:rPr>
              <a:t>tuple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7.0 (</a:t>
            </a:r>
            <a:r>
              <a:rPr lang="ru-RU" dirty="0">
                <a:solidFill>
                  <a:schemeClr val="bg1"/>
                </a:solidFill>
              </a:rPr>
              <a:t>Март 2017) (</a:t>
            </a:r>
            <a:r>
              <a:rPr lang="en-US" dirty="0">
                <a:solidFill>
                  <a:schemeClr val="bg1"/>
                </a:solidFill>
              </a:rPr>
              <a:t>VS 2017): out </a:t>
            </a:r>
            <a:r>
              <a:rPr lang="ru-RU" dirty="0">
                <a:solidFill>
                  <a:schemeClr val="bg1"/>
                </a:solidFill>
              </a:rPr>
              <a:t>переменные, </a:t>
            </a:r>
            <a:r>
              <a:rPr lang="en-US" dirty="0">
                <a:solidFill>
                  <a:schemeClr val="bg1"/>
                </a:solidFill>
              </a:rPr>
              <a:t>pattern matching, </a:t>
            </a:r>
            <a:r>
              <a:rPr lang="en-US" dirty="0">
                <a:solidFill>
                  <a:srgbClr val="FFFF00"/>
                </a:solidFill>
              </a:rPr>
              <a:t>tuples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деконструкторы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локальные функции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6.0 (</a:t>
            </a:r>
            <a:r>
              <a:rPr lang="ru-RU" dirty="0">
                <a:solidFill>
                  <a:schemeClr val="bg1"/>
                </a:solidFill>
              </a:rPr>
              <a:t>Июль 2015) (</a:t>
            </a:r>
            <a:r>
              <a:rPr lang="en-US" dirty="0">
                <a:solidFill>
                  <a:schemeClr val="bg1"/>
                </a:solidFill>
              </a:rPr>
              <a:t>VS 2015): using static, </a:t>
            </a:r>
            <a:r>
              <a:rPr lang="ru-RU" dirty="0">
                <a:solidFill>
                  <a:schemeClr val="bg1"/>
                </a:solidFill>
              </a:rPr>
              <a:t>фильтры исключений, </a:t>
            </a:r>
            <a:r>
              <a:rPr lang="en-US" dirty="0">
                <a:solidFill>
                  <a:schemeClr val="bg1"/>
                </a:solidFill>
              </a:rPr>
              <a:t>await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catch/finally, </a:t>
            </a:r>
            <a:r>
              <a:rPr lang="ru-RU" dirty="0">
                <a:solidFill>
                  <a:schemeClr val="bg1"/>
                </a:solidFill>
              </a:rPr>
              <a:t>инициализатор авто-свойств и словарей, </a:t>
            </a:r>
            <a:r>
              <a:rPr lang="ru-RU" dirty="0">
                <a:solidFill>
                  <a:srgbClr val="FFFF00"/>
                </a:solidFill>
              </a:rPr>
              <a:t>=&gt; члены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интерполируемые строки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nameof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оператор ?.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5.0 (</a:t>
            </a:r>
            <a:r>
              <a:rPr lang="ru-RU" dirty="0">
                <a:solidFill>
                  <a:schemeClr val="bg1"/>
                </a:solidFill>
              </a:rPr>
              <a:t>Август 2012) (</a:t>
            </a:r>
            <a:r>
              <a:rPr lang="en-US" dirty="0">
                <a:solidFill>
                  <a:schemeClr val="bg1"/>
                </a:solidFill>
              </a:rPr>
              <a:t>VS 2012):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/await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4.0 (</a:t>
            </a:r>
            <a:r>
              <a:rPr lang="ru-RU" dirty="0">
                <a:solidFill>
                  <a:schemeClr val="bg1"/>
                </a:solidFill>
              </a:rPr>
              <a:t>Апрель 2010) (</a:t>
            </a:r>
            <a:r>
              <a:rPr lang="en-US" dirty="0">
                <a:solidFill>
                  <a:schemeClr val="bg1"/>
                </a:solidFill>
              </a:rPr>
              <a:t>VS 2010): dynamic, </a:t>
            </a:r>
            <a:r>
              <a:rPr lang="ru-RU" dirty="0" err="1">
                <a:solidFill>
                  <a:schemeClr val="bg1"/>
                </a:solidFill>
              </a:rPr>
              <a:t>именнованные</a:t>
            </a:r>
            <a:r>
              <a:rPr lang="ru-RU" dirty="0">
                <a:solidFill>
                  <a:schemeClr val="bg1"/>
                </a:solidFill>
              </a:rPr>
              <a:t> и необязательные параметры, </a:t>
            </a:r>
            <a:r>
              <a:rPr lang="ru-RU" dirty="0" err="1">
                <a:solidFill>
                  <a:schemeClr val="bg1"/>
                </a:solidFill>
              </a:rPr>
              <a:t>ковариантность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контрвариантность</a:t>
            </a:r>
            <a:r>
              <a:rPr lang="ru-RU" dirty="0">
                <a:solidFill>
                  <a:schemeClr val="bg1"/>
                </a:solidFill>
              </a:rPr>
              <a:t> для обобщений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3.0 (</a:t>
            </a:r>
            <a:r>
              <a:rPr lang="ru-RU" dirty="0">
                <a:solidFill>
                  <a:schemeClr val="bg1"/>
                </a:solidFill>
              </a:rPr>
              <a:t>Ноябрь 2007) (</a:t>
            </a:r>
            <a:r>
              <a:rPr lang="en-US" dirty="0">
                <a:solidFill>
                  <a:schemeClr val="bg1"/>
                </a:solidFill>
              </a:rPr>
              <a:t>VS 2008):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авто-свойства, инициализаторы объектов и коллекций, анонимные типы, </a:t>
            </a: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лямбда-выражения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методы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2.0 (</a:t>
            </a:r>
            <a:r>
              <a:rPr lang="ru-RU" dirty="0">
                <a:solidFill>
                  <a:schemeClr val="bg1"/>
                </a:solidFill>
              </a:rPr>
              <a:t>Ноябрь 2005) (</a:t>
            </a:r>
            <a:r>
              <a:rPr lang="en-US" dirty="0">
                <a:solidFill>
                  <a:schemeClr val="bg1"/>
                </a:solidFill>
              </a:rPr>
              <a:t>VS 2005): </a:t>
            </a:r>
            <a:r>
              <a:rPr lang="ru-RU" dirty="0">
                <a:solidFill>
                  <a:srgbClr val="FFFF00"/>
                </a:solidFill>
              </a:rPr>
              <a:t>обобщения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типы, анонимные методы, </a:t>
            </a:r>
            <a:r>
              <a:rPr lang="en-US" dirty="0" err="1">
                <a:solidFill>
                  <a:schemeClr val="bg1"/>
                </a:solidFill>
              </a:rPr>
              <a:t>nullable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типы, </a:t>
            </a:r>
            <a:r>
              <a:rPr lang="en-US" dirty="0">
                <a:solidFill>
                  <a:schemeClr val="bg1"/>
                </a:solidFill>
              </a:rPr>
              <a:t>static-</a:t>
            </a:r>
            <a:r>
              <a:rPr lang="ru-RU" dirty="0">
                <a:solidFill>
                  <a:schemeClr val="bg1"/>
                </a:solidFill>
              </a:rPr>
              <a:t>классы, выведение типа делегата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1.0 (</a:t>
            </a:r>
            <a:r>
              <a:rPr lang="ru-RU" dirty="0">
                <a:solidFill>
                  <a:schemeClr val="bg1"/>
                </a:solidFill>
              </a:rPr>
              <a:t>Январь 2002)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3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Ключевые слова языка </a:t>
            </a:r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abstract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bool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private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 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while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Ключевые слова зарезервированы для использования языком </a:t>
            </a:r>
            <a:r>
              <a:rPr lang="en-US" dirty="0">
                <a:solidFill>
                  <a:schemeClr val="bg1"/>
                </a:solidFill>
              </a:rPr>
              <a:t>C#</a:t>
            </a:r>
            <a:r>
              <a:rPr lang="ru-RU" dirty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Директива </a:t>
            </a:r>
            <a:r>
              <a:rPr lang="en-US" dirty="0">
                <a:solidFill>
                  <a:schemeClr val="bg1"/>
                </a:solidFill>
              </a:rPr>
              <a:t>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cs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>
                <a:solidFill>
                  <a:schemeClr val="bg1"/>
                </a:solidFill>
              </a:rPr>
              <a:t>Visual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ru-RU" dirty="0">
                <a:solidFill>
                  <a:schemeClr val="bg1"/>
                </a:solidFill>
              </a:rPr>
              <a:t>есть подменю </a:t>
            </a:r>
            <a:r>
              <a:rPr lang="en-US" dirty="0">
                <a:solidFill>
                  <a:schemeClr val="bg1"/>
                </a:solidFill>
              </a:rPr>
              <a:t>“Organize Usings” </a:t>
            </a:r>
            <a:r>
              <a:rPr lang="ru-RU" dirty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>
                <a:solidFill>
                  <a:schemeClr val="bg1"/>
                </a:solidFill>
              </a:rPr>
              <a:t>Remove Unused Usings</a:t>
            </a:r>
            <a:r>
              <a:rPr lang="ru-RU" dirty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>
                <a:solidFill>
                  <a:schemeClr val="bg1"/>
                </a:solidFill>
              </a:rPr>
              <a:t>using </a:t>
            </a:r>
          </a:p>
          <a:p>
            <a:r>
              <a:rPr lang="en-US" dirty="0">
                <a:solidFill>
                  <a:schemeClr val="bg1"/>
                </a:solidFill>
              </a:rPr>
              <a:t>Sort Usings</a:t>
            </a:r>
            <a:r>
              <a:rPr lang="ru-RU" dirty="0">
                <a:solidFill>
                  <a:schemeClr val="bg1"/>
                </a:solidFill>
              </a:rPr>
              <a:t>: сортирует директивы </a:t>
            </a: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ru-RU" dirty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Remove and Sort</a:t>
            </a:r>
            <a:r>
              <a:rPr lang="ru-RU" dirty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C# 6. static 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System.Console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System.Math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System.ConsoleColor</a:t>
            </a:r>
            <a:r>
              <a:rPr lang="en-US" dirty="0">
                <a:solidFill>
                  <a:schemeClr val="bg1"/>
                </a:solidFill>
              </a:rPr>
              <a:t>; // </a:t>
            </a:r>
            <a:r>
              <a:rPr lang="en-US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WriteLine</a:t>
            </a:r>
            <a:r>
              <a:rPr lang="en-US" dirty="0">
                <a:solidFill>
                  <a:schemeClr val="bg1"/>
                </a:solidFill>
              </a:rPr>
              <a:t>("Hello"); // 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double r = </a:t>
            </a:r>
            <a:r>
              <a:rPr lang="en-US" dirty="0" err="1">
                <a:solidFill>
                  <a:schemeClr val="bg1"/>
                </a:solidFill>
              </a:rPr>
              <a:t>Sqrt</a:t>
            </a:r>
            <a:r>
              <a:rPr lang="en-US" dirty="0">
                <a:solidFill>
                  <a:schemeClr val="bg1"/>
                </a:solidFill>
              </a:rPr>
              <a:t>(3); // </a:t>
            </a:r>
            <a:r>
              <a:rPr lang="en-US" dirty="0" err="1">
                <a:solidFill>
                  <a:schemeClr val="bg1"/>
                </a:solidFill>
              </a:rPr>
              <a:t>Math.Sqrt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Работает с любыми </a:t>
            </a:r>
            <a:r>
              <a:rPr lang="en-US" dirty="0">
                <a:solidFill>
                  <a:schemeClr val="bg1"/>
                </a:solidFill>
              </a:rPr>
              <a:t>static </a:t>
            </a:r>
            <a:r>
              <a:rPr lang="ru-RU" dirty="0">
                <a:solidFill>
                  <a:schemeClr val="bg1"/>
                </a:solidFill>
              </a:rPr>
              <a:t>членами в </a:t>
            </a:r>
            <a:r>
              <a:rPr lang="en-US" dirty="0">
                <a:solidFill>
                  <a:schemeClr val="bg1"/>
                </a:solidFill>
              </a:rPr>
              <a:t>class,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она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используется следующий синтаксис: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7 и платформы .NET и .NET </a:t>
            </a:r>
            <a:r>
              <a:rPr lang="ru-RU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</a:t>
            </a:r>
            <a:r>
              <a:rPr lang="en-US" dirty="0">
                <a:solidFill>
                  <a:schemeClr val="bg1"/>
                </a:solidFill>
              </a:rPr>
              <a:t>Andrew </a:t>
            </a:r>
            <a:r>
              <a:rPr lang="en-US" dirty="0" err="1">
                <a:solidFill>
                  <a:schemeClr val="bg1"/>
                </a:solidFill>
              </a:rPr>
              <a:t>Troelsen</a:t>
            </a:r>
            <a:r>
              <a:rPr lang="en-US" dirty="0">
                <a:solidFill>
                  <a:schemeClr val="bg1"/>
                </a:solidFill>
              </a:rPr>
              <a:t>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https://www.ozon.ru/context/detail/id/146756705/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6.0 и платформа .NET 4.6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https://oz.by/books/more10158206.html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www.apress.com/gp/book/9781484213339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C# 7.0. Справочник. Полное описание </a:t>
            </a:r>
            <a:r>
              <a:rPr lang="ru-RU" dirty="0" smtClean="0">
                <a:solidFill>
                  <a:schemeClr val="bg1"/>
                </a:solidFill>
              </a:rPr>
              <a:t>языка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Бен </a:t>
            </a:r>
            <a:r>
              <a:rPr lang="ru-RU" dirty="0" smtClean="0">
                <a:solidFill>
                  <a:schemeClr val="bg1"/>
                </a:solidFill>
              </a:rPr>
              <a:t>Албахари</a:t>
            </a:r>
            <a:r>
              <a:rPr lang="en-US" dirty="0" smtClean="0">
                <a:solidFill>
                  <a:schemeClr val="bg1"/>
                </a:solidFill>
              </a:rPr>
              <a:t> (Ben </a:t>
            </a:r>
            <a:r>
              <a:rPr lang="en-US" dirty="0" err="1" smtClean="0">
                <a:solidFill>
                  <a:schemeClr val="bg1"/>
                </a:solidFill>
              </a:rPr>
              <a:t>Albahari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Джозеф </a:t>
            </a:r>
            <a:r>
              <a:rPr lang="ru-RU" dirty="0" smtClean="0">
                <a:solidFill>
                  <a:schemeClr val="bg1"/>
                </a:solidFill>
              </a:rPr>
              <a:t>Албахари</a:t>
            </a:r>
            <a:r>
              <a:rPr lang="en-US" dirty="0" smtClean="0">
                <a:solidFill>
                  <a:schemeClr val="bg1"/>
                </a:solidFill>
              </a:rPr>
              <a:t> (Joseph </a:t>
            </a:r>
            <a:r>
              <a:rPr lang="en-US" dirty="0" err="1" smtClean="0">
                <a:solidFill>
                  <a:schemeClr val="bg1"/>
                </a:solidFill>
              </a:rPr>
              <a:t>Albahari</a:t>
            </a:r>
            <a:r>
              <a:rPr lang="en-US" dirty="0">
                <a:solidFill>
                  <a:schemeClr val="bg1"/>
                </a:solidFill>
              </a:rPr>
              <a:t>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https://www.ozon.ru/context/detail/id/145563645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http://www.albahari.com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4.0. </a:t>
            </a:r>
            <a:r>
              <a:rPr lang="ru-RU" dirty="0">
                <a:solidFill>
                  <a:schemeClr val="bg1"/>
                </a:solidFill>
              </a:rPr>
              <a:t>Полное руководство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Герберт </a:t>
            </a:r>
            <a:r>
              <a:rPr lang="ru-RU" dirty="0" err="1">
                <a:solidFill>
                  <a:schemeClr val="bg1"/>
                </a:solidFill>
              </a:rPr>
              <a:t>Шилдт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Herbert </a:t>
            </a:r>
            <a:r>
              <a:rPr lang="en-US" dirty="0" err="1">
                <a:solidFill>
                  <a:schemeClr val="bg1"/>
                </a:solidFill>
              </a:rPr>
              <a:t>Schildt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7"/>
              </a:rPr>
              <a:t>https://oz.by/books/more1068422.html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8"/>
              </a:rPr>
              <a:t>https://www.amazon.com/4-0-Complete-Reference-Herbert-Schildt/dp/007174116X</a:t>
            </a: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>
                <a:solidFill>
                  <a:schemeClr val="bg1"/>
                </a:solidFill>
              </a:rPr>
              <a:t>books-to-read.pptx</a:t>
            </a: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37416"/>
              </p:ext>
            </p:extLst>
          </p:nvPr>
        </p:nvGraphicFramePr>
        <p:xfrm>
          <a:off x="414250" y="620688"/>
          <a:ext cx="8315500" cy="56634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94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173925720"/>
                    </a:ext>
                  </a:extLst>
                </a:gridCol>
                <a:gridCol w="4229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Размер (байт)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0..255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–128..127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–32 768..32 767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0..65535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4114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0..4 294 967 295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2895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>
                          <a:latin typeface="+mn-lt"/>
                        </a:rPr>
                        <a:t>-9 223 372 036 854 775 808..</a:t>
                      </a:r>
                      <a:r>
                        <a:rPr lang="be-BY" sz="1400" kern="1200" baseline="0" dirty="0">
                          <a:latin typeface="+mn-lt"/>
                        </a:rPr>
                        <a:t> </a:t>
                      </a:r>
                      <a:r>
                        <a:rPr lang="ru-RU" sz="1400" kern="1200" dirty="0">
                          <a:latin typeface="+mn-lt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1.5 × 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−45</a:t>
                      </a:r>
                      <a:r>
                        <a:rPr lang="ru-RU" sz="1400" kern="1200" dirty="0">
                          <a:latin typeface="+mn-lt"/>
                        </a:rPr>
                        <a:t> до 3.4 × 10</a:t>
                      </a:r>
                      <a:r>
                        <a:rPr lang="ru-RU" sz="1400" kern="1200" baseline="30000" dirty="0">
                          <a:latin typeface="+mn-lt"/>
                        </a:rPr>
                        <a:t>38</a:t>
                      </a:r>
                      <a:r>
                        <a:rPr lang="ru-RU" sz="1400" kern="1200" dirty="0">
                          <a:latin typeface="+mn-lt"/>
                        </a:rPr>
                        <a:t>, 7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5.0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−324</a:t>
                      </a:r>
                      <a:r>
                        <a:rPr lang="ru-RU" sz="1400" kern="1200" dirty="0">
                          <a:latin typeface="+mn-lt"/>
                        </a:rPr>
                        <a:t> до 1.7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308</a:t>
                      </a:r>
                      <a:r>
                        <a:rPr lang="ru-RU" sz="1400" kern="1200" dirty="0">
                          <a:latin typeface="+mn-lt"/>
                        </a:rPr>
                        <a:t>, </a:t>
                      </a:r>
                      <a:r>
                        <a:rPr lang="en-US" sz="1400" kern="1200" dirty="0">
                          <a:latin typeface="+mn-lt"/>
                        </a:rPr>
                        <a:t>14-</a:t>
                      </a:r>
                      <a:r>
                        <a:rPr lang="ru-RU" sz="1400" kern="1200" dirty="0">
                          <a:latin typeface="+mn-lt"/>
                        </a:rPr>
                        <a:t>15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1.0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−28</a:t>
                      </a:r>
                      <a:r>
                        <a:rPr lang="ru-RU" sz="1400" kern="1200" dirty="0">
                          <a:latin typeface="+mn-lt"/>
                        </a:rPr>
                        <a:t> до 7.9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28</a:t>
                      </a:r>
                      <a:r>
                        <a:rPr lang="ru-RU" sz="1400" kern="1200" dirty="0">
                          <a:latin typeface="+mn-lt"/>
                        </a:rPr>
                        <a:t>, 28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Символ в кодировке </a:t>
                      </a:r>
                      <a:r>
                        <a:rPr lang="ru-RU" sz="1400" kern="1200" dirty="0" err="1">
                          <a:latin typeface="+mn-lt"/>
                        </a:rPr>
                        <a:t>Unicode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System.Void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Используется только в методах без возврата значения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Типы данных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ru-RU" sz="2400" dirty="0" smtClean="0">
                <a:solidFill>
                  <a:schemeClr val="bg1"/>
                </a:solidFill>
              </a:rPr>
              <a:t>оранжевым выделены </a:t>
            </a:r>
            <a:r>
              <a:rPr lang="ru-RU" sz="2400" dirty="0">
                <a:solidFill>
                  <a:schemeClr val="bg1"/>
                </a:solidFill>
              </a:rPr>
              <a:t>ссылочные типы)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96301"/>
              </p:ext>
            </p:extLst>
          </p:nvPr>
        </p:nvGraphicFramePr>
        <p:xfrm>
          <a:off x="414250" y="620688"/>
          <a:ext cx="8315500" cy="21888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94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173925720"/>
                    </a:ext>
                  </a:extLst>
                </a:gridCol>
                <a:gridCol w="4229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Размер (байт)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</a:t>
                      </a: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значений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(комментарий)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Типы из пространства имен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Half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/>
                        <a:t>-</a:t>
                      </a:r>
                      <a:r>
                        <a:rPr lang="ru-RU" sz="1400" dirty="0" smtClean="0"/>
                        <a:t>6550</a:t>
                      </a:r>
                      <a:r>
                        <a:rPr lang="en-US" sz="1400" dirty="0" smtClean="0"/>
                        <a:t>0..</a:t>
                      </a:r>
                      <a:r>
                        <a:rPr lang="ru-RU" sz="1400" dirty="0" smtClean="0"/>
                        <a:t> 6550</a:t>
                      </a:r>
                      <a:r>
                        <a:rPr lang="en-US" sz="1400" dirty="0" smtClean="0"/>
                        <a:t>0</a:t>
                      </a:r>
                      <a:r>
                        <a:rPr lang="en-US" sz="1400" kern="1200" dirty="0" smtClean="0">
                          <a:latin typeface="+mn-lt"/>
                        </a:rPr>
                        <a:t> (</a:t>
                      </a:r>
                      <a:r>
                        <a:rPr lang="ru-RU" sz="1400" kern="1200" dirty="0" smtClean="0">
                          <a:latin typeface="+mn-lt"/>
                        </a:rPr>
                        <a:t>доступен в </a:t>
                      </a:r>
                      <a:r>
                        <a:rPr lang="en-US" sz="1400" kern="1200" dirty="0" smtClean="0">
                          <a:latin typeface="+mn-lt"/>
                        </a:rPr>
                        <a:t>.NET 5</a:t>
                      </a:r>
                      <a:r>
                        <a:rPr lang="ru-RU" sz="1400" kern="1200" dirty="0" smtClean="0">
                          <a:latin typeface="+mn-lt"/>
                        </a:rPr>
                        <a:t> и выше)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Int128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kern="1200" dirty="0" smtClean="0">
                          <a:latin typeface="+mn-lt"/>
                        </a:rPr>
                        <a:t>-2</a:t>
                      </a:r>
                      <a:r>
                        <a:rPr lang="en-US" sz="1400" kern="1200" baseline="30000" dirty="0" smtClean="0">
                          <a:latin typeface="+mn-lt"/>
                        </a:rPr>
                        <a:t>127</a:t>
                      </a:r>
                      <a:r>
                        <a:rPr lang="en-US" sz="1400" kern="1200" dirty="0" smtClean="0">
                          <a:latin typeface="+mn-lt"/>
                        </a:rPr>
                        <a:t>...2</a:t>
                      </a:r>
                      <a:r>
                        <a:rPr lang="en-US" sz="1400" kern="1200" baseline="30000" dirty="0" smtClean="0">
                          <a:latin typeface="+mn-lt"/>
                        </a:rPr>
                        <a:t>127</a:t>
                      </a:r>
                      <a:r>
                        <a:rPr lang="en-US" sz="1400" kern="1200" dirty="0" smtClean="0">
                          <a:latin typeface="+mn-lt"/>
                        </a:rPr>
                        <a:t>-1</a:t>
                      </a:r>
                      <a:r>
                        <a:rPr lang="ru-RU" sz="1400" kern="1200" dirty="0" smtClean="0">
                          <a:latin typeface="+mn-lt"/>
                        </a:rPr>
                        <a:t> </a:t>
                      </a:r>
                      <a:r>
                        <a:rPr lang="en-US" sz="1400" kern="1200" dirty="0" smtClean="0">
                          <a:latin typeface="+mn-lt"/>
                        </a:rPr>
                        <a:t>(</a:t>
                      </a:r>
                      <a:r>
                        <a:rPr lang="ru-RU" sz="1400" kern="1200" dirty="0" smtClean="0">
                          <a:latin typeface="+mn-lt"/>
                        </a:rPr>
                        <a:t>доступен в </a:t>
                      </a:r>
                      <a:r>
                        <a:rPr lang="en-US" sz="1400" kern="1200" dirty="0" smtClean="0">
                          <a:latin typeface="+mn-lt"/>
                        </a:rPr>
                        <a:t>.NET </a:t>
                      </a:r>
                      <a:r>
                        <a:rPr lang="ru-RU" sz="1400" kern="1200" dirty="0" smtClean="0">
                          <a:latin typeface="+mn-lt"/>
                        </a:rPr>
                        <a:t>7 и выше)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Типы из пространства имен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System.Numerics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BigInteger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(Неограничен)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Complex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41143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Дополнительные типы </a:t>
            </a:r>
            <a:r>
              <a:rPr lang="ru-RU" sz="2400" dirty="0">
                <a:solidFill>
                  <a:schemeClr val="bg1"/>
                </a:solidFill>
              </a:rPr>
              <a:t>данных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59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2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definite assignment)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>
                <a:solidFill>
                  <a:schemeClr val="bg1"/>
                </a:solidFill>
              </a:rPr>
              <a:t>Use of unassigned local variable</a:t>
            </a:r>
            <a:r>
              <a:rPr lang="ru-RU" sz="2400" dirty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(Q())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 = 123;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(R())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41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 типизированные</a:t>
            </a:r>
            <a:br>
              <a:rPr lang="ru-RU" dirty="0"/>
            </a:br>
            <a:r>
              <a:rPr lang="ru-RU" dirty="0"/>
              <a:t>локальные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Ключевое слово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ru-RU" sz="1800" dirty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145754"/>
            <a:ext cx="821925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lang="en-US" altLang="ru-RU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018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Строковые</a:t>
            </a:r>
            <a:r>
              <a:rPr lang="en-US" sz="1400" dirty="0">
                <a:solidFill>
                  <a:schemeClr val="bg1"/>
                </a:solidFill>
              </a:rPr>
              <a:t> (</a:t>
            </a:r>
            <a:r>
              <a:rPr lang="ru-RU" sz="1400" dirty="0">
                <a:solidFill>
                  <a:schemeClr val="bg1"/>
                </a:solidFill>
              </a:rPr>
              <a:t>тип </a:t>
            </a:r>
            <a:r>
              <a:rPr lang="en-US" sz="1400" dirty="0">
                <a:solidFill>
                  <a:schemeClr val="bg1"/>
                </a:solidFill>
              </a:rPr>
              <a:t>string)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"</a:t>
            </a:r>
            <a:r>
              <a:rPr lang="ru-RU" sz="1400" dirty="0">
                <a:solidFill>
                  <a:schemeClr val="bg1"/>
                </a:solidFill>
              </a:rPr>
              <a:t>текст\</a:t>
            </a:r>
            <a:r>
              <a:rPr lang="en-US" sz="1400" dirty="0">
                <a:solidFill>
                  <a:schemeClr val="bg1"/>
                </a:solidFill>
              </a:rPr>
              <a:t>n"</a:t>
            </a:r>
            <a:r>
              <a:rPr lang="ru-RU" sz="1400" dirty="0">
                <a:solidFill>
                  <a:schemeClr val="bg1"/>
                </a:solidFill>
              </a:rPr>
              <a:t>,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sz="1400" dirty="0">
                <a:solidFill>
                  <a:schemeClr val="bg1"/>
                </a:solidFill>
              </a:rPr>
              <a:t>escape </a:t>
            </a:r>
            <a:r>
              <a:rPr lang="ru-RU" sz="1400" dirty="0">
                <a:solidFill>
                  <a:schemeClr val="bg1"/>
                </a:solidFill>
              </a:rPr>
              <a:t>последовательности (</a:t>
            </a:r>
            <a:r>
              <a:rPr lang="en-US" sz="1400" dirty="0">
                <a:solidFill>
                  <a:schemeClr val="bg1"/>
                </a:solidFill>
              </a:rPr>
              <a:t>\XXX</a:t>
            </a:r>
            <a:r>
              <a:rPr lang="ru-RU" sz="1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@"</a:t>
            </a:r>
            <a:r>
              <a:rPr lang="ru-RU" sz="1400" dirty="0">
                <a:solidFill>
                  <a:schemeClr val="bg1"/>
                </a:solidFill>
              </a:rPr>
              <a:t>текст</a:t>
            </a:r>
            <a:r>
              <a:rPr lang="en-US" sz="1400" dirty="0">
                <a:solidFill>
                  <a:schemeClr val="bg1"/>
                </a:solidFill>
              </a:rPr>
              <a:t>\n", verbatim </a:t>
            </a:r>
            <a:r>
              <a:rPr lang="ru-RU" sz="1400" dirty="0">
                <a:solidFill>
                  <a:schemeClr val="bg1"/>
                </a:solidFill>
              </a:rPr>
              <a:t>(буквальная) строка,</a:t>
            </a:r>
            <a:r>
              <a:rPr lang="en-US" sz="1400" dirty="0">
                <a:solidFill>
                  <a:schemeClr val="bg1"/>
                </a:solidFill>
              </a:rPr>
              <a:t> escape </a:t>
            </a:r>
            <a:r>
              <a:rPr lang="ru-RU" sz="1400" dirty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$"x={x}", </a:t>
            </a:r>
            <a:r>
              <a:rPr lang="ru-RU" sz="1400" dirty="0">
                <a:solidFill>
                  <a:schemeClr val="bg1"/>
                </a:solidFill>
              </a:rPr>
              <a:t>интерполируемая строка </a:t>
            </a:r>
            <a:r>
              <a:rPr lang="ru-RU" sz="1400" dirty="0">
                <a:solidFill>
                  <a:srgbClr val="FFFF00"/>
                </a:solidFill>
              </a:rPr>
              <a:t>(</a:t>
            </a:r>
            <a:r>
              <a:rPr lang="en-US" sz="1400" dirty="0">
                <a:solidFill>
                  <a:srgbClr val="FFFF00"/>
                </a:solidFill>
              </a:rPr>
              <a:t>C# 6</a:t>
            </a:r>
            <a:r>
              <a:rPr lang="ru-RU" sz="1400" dirty="0">
                <a:solidFill>
                  <a:srgbClr val="FFFF00"/>
                </a:solidFill>
              </a:rPr>
              <a:t>)</a:t>
            </a:r>
            <a:endParaRPr lang="en-US" sz="1400" dirty="0">
              <a:solidFill>
                <a:srgbClr val="FFFF00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$@”x={x}”,</a:t>
            </a:r>
            <a:r>
              <a:rPr lang="ru-RU" sz="1400" dirty="0">
                <a:solidFill>
                  <a:schemeClr val="bg1"/>
                </a:solidFill>
              </a:rPr>
              <a:t> интерполируемая буквальная строка </a:t>
            </a:r>
            <a:r>
              <a:rPr lang="ru-RU" sz="1400" dirty="0">
                <a:solidFill>
                  <a:srgbClr val="FFFF00"/>
                </a:solidFill>
              </a:rPr>
              <a:t>(</a:t>
            </a:r>
            <a:r>
              <a:rPr lang="en-US" sz="1400" dirty="0">
                <a:solidFill>
                  <a:srgbClr val="FFFF00"/>
                </a:solidFill>
              </a:rPr>
              <a:t>C# 6</a:t>
            </a:r>
            <a:r>
              <a:rPr lang="ru-RU" sz="1400" dirty="0">
                <a:solidFill>
                  <a:srgbClr val="FFFF00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Символьный 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ru-RU" sz="1400" dirty="0">
                <a:solidFill>
                  <a:schemeClr val="bg1"/>
                </a:solidFill>
              </a:rPr>
              <a:t>тип </a:t>
            </a:r>
            <a:r>
              <a:rPr lang="en-US" sz="1400" dirty="0">
                <a:solidFill>
                  <a:schemeClr val="bg1"/>
                </a:solidFill>
              </a:rPr>
              <a:t>char)</a:t>
            </a:r>
            <a:r>
              <a:rPr lang="ru-RU" sz="1400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'</a:t>
            </a:r>
            <a:r>
              <a:rPr lang="ru-RU" sz="1400" dirty="0">
                <a:solidFill>
                  <a:schemeClr val="bg1"/>
                </a:solidFill>
              </a:rPr>
              <a:t>символ</a:t>
            </a:r>
            <a:r>
              <a:rPr lang="en-US" sz="1400" dirty="0">
                <a:solidFill>
                  <a:schemeClr val="bg1"/>
                </a:solidFill>
              </a:rPr>
              <a:t>'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1, </a:t>
            </a:r>
            <a:r>
              <a:rPr lang="ru-RU" sz="1400" dirty="0">
                <a:solidFill>
                  <a:schemeClr val="bg1"/>
                </a:solidFill>
              </a:rPr>
              <a:t>число типа </a:t>
            </a:r>
            <a:r>
              <a:rPr lang="en-US" sz="1400" dirty="0" err="1">
                <a:solidFill>
                  <a:schemeClr val="bg1"/>
                </a:solidFill>
              </a:rPr>
              <a:t>int</a:t>
            </a:r>
            <a:r>
              <a:rPr lang="ru-RU" sz="1400" dirty="0">
                <a:solidFill>
                  <a:schemeClr val="bg1"/>
                </a:solidFill>
              </a:rPr>
              <a:t> в 10 системе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0xFF, 0x1122 </a:t>
            </a:r>
            <a:r>
              <a:rPr lang="ru-RU" sz="1400" dirty="0">
                <a:solidFill>
                  <a:schemeClr val="bg1"/>
                </a:solidFill>
              </a:rPr>
              <a:t>и т.п., число в 16 системе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0b11110001, </a:t>
            </a:r>
            <a:r>
              <a:rPr lang="ru-RU" sz="1400" dirty="0">
                <a:solidFill>
                  <a:schemeClr val="bg1"/>
                </a:solidFill>
              </a:rPr>
              <a:t>число в двоичной системе счисления </a:t>
            </a:r>
            <a:r>
              <a:rPr lang="ru-RU" sz="1400" dirty="0">
                <a:solidFill>
                  <a:srgbClr val="FFFF00"/>
                </a:solidFill>
              </a:rPr>
              <a:t>(</a:t>
            </a:r>
            <a:r>
              <a:rPr lang="en-US" sz="1400" dirty="0">
                <a:solidFill>
                  <a:srgbClr val="FFFF00"/>
                </a:solidFill>
              </a:rPr>
              <a:t>C# 7)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1L, </a:t>
            </a:r>
            <a:r>
              <a:rPr lang="ru-RU" sz="1400" dirty="0">
                <a:solidFill>
                  <a:schemeClr val="bg1"/>
                </a:solidFill>
              </a:rPr>
              <a:t>знаковое длинное целое </a:t>
            </a:r>
            <a:r>
              <a:rPr lang="en-US" sz="1400" dirty="0">
                <a:solidFill>
                  <a:schemeClr val="bg1"/>
                </a:solidFill>
              </a:rPr>
              <a:t>(long)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U, </a:t>
            </a:r>
            <a:r>
              <a:rPr lang="ru-RU" sz="1400" dirty="0">
                <a:solidFill>
                  <a:schemeClr val="bg1"/>
                </a:solidFill>
              </a:rPr>
              <a:t>беззнаковое целое (</a:t>
            </a:r>
            <a:r>
              <a:rPr lang="en-US" sz="1400" dirty="0" err="1">
                <a:solidFill>
                  <a:schemeClr val="bg1"/>
                </a:solidFill>
              </a:rPr>
              <a:t>uint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1UL,</a:t>
            </a:r>
            <a:r>
              <a:rPr lang="ru-RU" sz="1400" dirty="0">
                <a:solidFill>
                  <a:schemeClr val="bg1"/>
                </a:solidFill>
              </a:rPr>
              <a:t> беззнаковое длинное целое (</a:t>
            </a:r>
            <a:r>
              <a:rPr lang="en-US" sz="1400" dirty="0" err="1">
                <a:solidFill>
                  <a:schemeClr val="bg1"/>
                </a:solidFill>
              </a:rPr>
              <a:t>ulong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.1 </a:t>
            </a:r>
            <a:r>
              <a:rPr lang="ru-RU" sz="1400" dirty="0">
                <a:solidFill>
                  <a:schemeClr val="bg1"/>
                </a:solidFill>
              </a:rPr>
              <a:t>или 1</a:t>
            </a:r>
            <a:r>
              <a:rPr lang="en-US" sz="1400" dirty="0">
                <a:solidFill>
                  <a:schemeClr val="bg1"/>
                </a:solidFill>
              </a:rPr>
              <a:t>.1d </a:t>
            </a:r>
            <a:r>
              <a:rPr lang="ru-RU" sz="1400" dirty="0">
                <a:solidFill>
                  <a:schemeClr val="bg1"/>
                </a:solidFill>
              </a:rPr>
              <a:t>или </a:t>
            </a:r>
            <a:r>
              <a:rPr lang="en-US" sz="1400" dirty="0"/>
              <a:t>1e15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или </a:t>
            </a:r>
            <a:r>
              <a:rPr lang="en-US" sz="1400" dirty="0"/>
              <a:t>1e-15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ru-RU" sz="1400" dirty="0">
                <a:solidFill>
                  <a:schemeClr val="bg1"/>
                </a:solidFill>
              </a:rPr>
              <a:t>число типа </a:t>
            </a:r>
            <a:r>
              <a:rPr lang="en-US" sz="1400" dirty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1.1f</a:t>
            </a:r>
            <a:r>
              <a:rPr lang="ru-RU" sz="1400" dirty="0">
                <a:solidFill>
                  <a:schemeClr val="bg1"/>
                </a:solidFill>
              </a:rPr>
              <a:t>, число типа </a:t>
            </a:r>
            <a:r>
              <a:rPr lang="en-US" sz="1400" dirty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1.1m, </a:t>
            </a:r>
            <a:r>
              <a:rPr lang="ru-RU" sz="1400" dirty="0">
                <a:solidFill>
                  <a:schemeClr val="bg1"/>
                </a:solidFill>
              </a:rPr>
              <a:t>число типа </a:t>
            </a:r>
            <a:r>
              <a:rPr lang="en-US" sz="1400" dirty="0">
                <a:solidFill>
                  <a:schemeClr val="bg1"/>
                </a:solidFill>
              </a:rPr>
              <a:t>decimal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Литералы для </a:t>
            </a:r>
            <a:r>
              <a:rPr lang="en-US" sz="1400" dirty="0">
                <a:solidFill>
                  <a:schemeClr val="bg1"/>
                </a:solidFill>
              </a:rPr>
              <a:t>bool </a:t>
            </a:r>
            <a:r>
              <a:rPr lang="ru-RU" sz="1400" dirty="0">
                <a:solidFill>
                  <a:schemeClr val="bg1"/>
                </a:solidFill>
              </a:rPr>
              <a:t>типа: </a:t>
            </a:r>
            <a:r>
              <a:rPr lang="en-US" sz="1400" dirty="0">
                <a:solidFill>
                  <a:schemeClr val="bg1"/>
                </a:solidFill>
              </a:rPr>
              <a:t>true, false</a:t>
            </a:r>
          </a:p>
          <a:p>
            <a:r>
              <a:rPr lang="en-US" sz="1400" dirty="0">
                <a:solidFill>
                  <a:schemeClr val="bg1"/>
                </a:solidFill>
              </a:rPr>
              <a:t>null </a:t>
            </a:r>
            <a:r>
              <a:rPr lang="ru-RU" sz="1400" dirty="0">
                <a:solidFill>
                  <a:schemeClr val="bg1"/>
                </a:solidFill>
              </a:rPr>
              <a:t>литерал</a:t>
            </a:r>
            <a:r>
              <a:rPr lang="en-US" sz="1400" dirty="0">
                <a:solidFill>
                  <a:schemeClr val="bg1"/>
                </a:solidFill>
              </a:rPr>
              <a:t> (</a:t>
            </a:r>
            <a:r>
              <a:rPr lang="ru-RU" sz="1400" dirty="0">
                <a:solidFill>
                  <a:schemeClr val="bg1"/>
                </a:solidFill>
              </a:rPr>
              <a:t>для ссылочных типов)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Разделитель цифр в </a:t>
            </a:r>
            <a:r>
              <a:rPr lang="en-US" dirty="0"/>
              <a:t>C# 7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C# 7 </a:t>
            </a:r>
            <a:r>
              <a:rPr lang="ru-RU" sz="2400" dirty="0">
                <a:solidFill>
                  <a:schemeClr val="bg1"/>
                </a:solidFill>
              </a:rPr>
              <a:t>в численных литералах можно использовать символ нижнего подчеркивания для улучшения читабельности.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621811"/>
            <a:ext cx="82296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hex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0x1b_a0_44_fe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0b1001_1010_0001_0100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real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1_000.111_1e-1_000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weird = </a:t>
            </a:r>
            <a:r>
              <a:rPr lang="de-DE" dirty="0">
                <a:solidFill>
                  <a:srgbClr val="C81EFA"/>
                </a:solidFill>
                <a:latin typeface="Consolas" panose="020B0609020204030204" pitchFamily="49" charset="0"/>
              </a:rPr>
              <a:t>1_2__3___4____5_____6______7_______8________9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В </a:t>
            </a:r>
            <a:r>
              <a:rPr lang="en-US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C#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7.2</a:t>
            </a:r>
            <a:r>
              <a:rPr lang="en-US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и выше знак _ можно писать в начале литерала</a:t>
            </a:r>
            <a:endParaRPr lang="en-US" altLang="ru-RU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_33_554_432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hex2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0x_1b_a0_44_fe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0b_1001_1010_0001_0100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98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value </a:t>
            </a:r>
            <a:r>
              <a:rPr lang="ru-RU" dirty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>
                <a:solidFill>
                  <a:schemeClr val="bg1"/>
                </a:solidFill>
              </a:rPr>
              <a:t>null </a:t>
            </a:r>
            <a:r>
              <a:rPr lang="ru-RU" dirty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Tuple-</a:t>
            </a:r>
            <a:r>
              <a:rPr lang="ru-RU" dirty="0"/>
              <a:t>типы </a:t>
            </a:r>
            <a:r>
              <a:rPr lang="en-US" dirty="0"/>
              <a:t>(C# 7)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1.  Assigning a tuple to individually declared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2.  Assigning a tuple to individually declared variables that are pre-declared.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3.  Assigning a tuple to individually declared and implicitly typed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4.  Assigning a tuple to individually declared variables that are implicitly typed with a distributive syntax.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5.  Declaring a named item tuple and assigning it tuple values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6.  Assigning a named item tuple to a single implicitly typed variable that’s implicitly typed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7.  Assigning an unnamed tuple to a single implicitly typed variable and then accessing the tuple elements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8.  Assigning a named item tuple to a single implicitly typed variable and then accessing the tuple items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9.  Discard portions of the tuple with underscores.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Microsoft Developer Network,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Портал </a:t>
            </a:r>
            <a:r>
              <a:rPr lang="en-US" dirty="0">
                <a:solidFill>
                  <a:schemeClr val="bg1"/>
                </a:solidFill>
              </a:rPr>
              <a:t>Microsoft </a:t>
            </a:r>
            <a:r>
              <a:rPr lang="ru-RU" dirty="0">
                <a:solidFill>
                  <a:schemeClr val="bg1"/>
                </a:solidFill>
              </a:rPr>
              <a:t>для стартапов,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System.DateTime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/>
              <a:t>От 1 января 1 года, 00</a:t>
            </a:r>
            <a:r>
              <a:rPr lang="en-US" dirty="0"/>
              <a:t>:00:00</a:t>
            </a:r>
            <a:r>
              <a:rPr lang="ru-RU" dirty="0"/>
              <a:t> до 31 декабря 9999 года, 23</a:t>
            </a:r>
            <a:r>
              <a:rPr lang="en-US" dirty="0"/>
              <a:t>:59:59</a:t>
            </a:r>
            <a:r>
              <a:rPr lang="ru-RU" dirty="0"/>
              <a:t>. Хранится в виде кол-ва 100нс интервалов.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также </a:t>
            </a:r>
            <a:r>
              <a:rPr lang="en-US" dirty="0" err="1"/>
              <a:t>System.DateTimeOffset</a:t>
            </a:r>
            <a:r>
              <a:rPr lang="en-US" dirty="0"/>
              <a:t>, </a:t>
            </a:r>
            <a:r>
              <a:rPr lang="en-US" dirty="0" err="1"/>
              <a:t>System.TimeZone</a:t>
            </a:r>
            <a:r>
              <a:rPr lang="en-US" dirty="0"/>
              <a:t>, </a:t>
            </a:r>
            <a:r>
              <a:rPr lang="en-US" dirty="0" err="1"/>
              <a:t>System.TimeZoneInfo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System.TimeSpan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интервал времени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/>
              <a:t>System.TimeZoneInfo</a:t>
            </a:r>
            <a:r>
              <a:rPr lang="en-US" dirty="0"/>
              <a:t> – </a:t>
            </a:r>
            <a:r>
              <a:rPr lang="ru-RU" dirty="0"/>
              <a:t>информация о часовом поясе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System.Guid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</a:p>
          <a:p>
            <a:r>
              <a:rPr lang="en-US" dirty="0" err="1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(сборка </a:t>
            </a:r>
            <a:r>
              <a:rPr lang="en-US" dirty="0" err="1"/>
              <a:t>System.Drawing</a:t>
            </a:r>
            <a:r>
              <a:rPr lang="ru-RU" dirty="0">
                <a:solidFill>
                  <a:schemeClr val="bg1"/>
                </a:solidFill>
              </a:rPr>
              <a:t>) – цвет в формате (</a:t>
            </a:r>
            <a:r>
              <a:rPr lang="en-US" dirty="0"/>
              <a:t>ARGB</a:t>
            </a:r>
            <a:r>
              <a:rPr lang="ru-RU" dirty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Класс </a:t>
            </a:r>
            <a:r>
              <a:rPr lang="en-US" sz="2800" dirty="0">
                <a:solidFill>
                  <a:schemeClr val="bg1"/>
                </a:solidFill>
              </a:rPr>
              <a:t>String </a:t>
            </a:r>
            <a:r>
              <a:rPr lang="ru-RU" sz="2800" dirty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Ссылочный тип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>
                <a:solidFill>
                  <a:schemeClr val="bg1"/>
                </a:solidFill>
              </a:rPr>
              <a:t>UTF-16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Escape </a:t>
            </a:r>
            <a:r>
              <a:rPr lang="ru-RU" dirty="0">
                <a:solidFill>
                  <a:schemeClr val="bg1"/>
                </a:solidFill>
              </a:rPr>
              <a:t>последовательности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\’ – </a:t>
            </a:r>
            <a:r>
              <a:rPr lang="ru-RU" sz="1200" dirty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>
                <a:solidFill>
                  <a:schemeClr val="bg1"/>
                </a:solidFill>
              </a:rPr>
              <a:t>\</a:t>
            </a:r>
            <a:r>
              <a:rPr lang="ru-RU" sz="1200" dirty="0">
                <a:solidFill>
                  <a:schemeClr val="bg1"/>
                </a:solidFill>
              </a:rPr>
              <a:t>" – двойная кавычка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\\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\r, \n – </a:t>
            </a:r>
            <a:r>
              <a:rPr lang="ru-RU" sz="1200" dirty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ru-RU" sz="1200" dirty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вместо </a:t>
            </a:r>
            <a:r>
              <a:rPr lang="en-US" sz="1200" dirty="0">
                <a:solidFill>
                  <a:schemeClr val="bg1"/>
                </a:solidFill>
              </a:rPr>
              <a:t>\r</a:t>
            </a: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n</a:t>
            </a:r>
            <a:endParaRPr lang="ru-RU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t – </a:t>
            </a:r>
            <a:r>
              <a:rPr lang="ru-RU" sz="1200" dirty="0">
                <a:solidFill>
                  <a:schemeClr val="bg1"/>
                </a:solidFill>
              </a:rPr>
              <a:t>Табуляция (код 9)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>
                <a:solidFill>
                  <a:schemeClr val="bg1"/>
                </a:solidFill>
              </a:rPr>
              <a:t>Uxxxxxxxx</a:t>
            </a:r>
            <a:r>
              <a:rPr lang="en-US" sz="1200" dirty="0">
                <a:solidFill>
                  <a:schemeClr val="bg1"/>
                </a:solidFill>
              </a:rPr>
              <a:t> – </a:t>
            </a:r>
            <a:r>
              <a:rPr lang="ru-RU" sz="1200" dirty="0">
                <a:solidFill>
                  <a:schemeClr val="bg1"/>
                </a:solidFill>
              </a:rPr>
              <a:t>Юникод </a:t>
            </a:r>
            <a:r>
              <a:rPr lang="en-US" sz="1200" dirty="0">
                <a:solidFill>
                  <a:schemeClr val="bg1"/>
                </a:solidFill>
              </a:rPr>
              <a:t>escape </a:t>
            </a:r>
            <a:r>
              <a:rPr lang="ru-RU" sz="1200" dirty="0">
                <a:solidFill>
                  <a:schemeClr val="bg1"/>
                </a:solidFill>
              </a:rPr>
              <a:t>последовательности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@-</a:t>
            </a:r>
            <a:r>
              <a:rPr lang="ru-RU" dirty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@"C:\</a:t>
            </a:r>
            <a:r>
              <a:rPr lang="en-US" dirty="0" err="1">
                <a:solidFill>
                  <a:schemeClr val="bg1"/>
                </a:solidFill>
              </a:rPr>
              <a:t>inetpub</a:t>
            </a:r>
            <a:r>
              <a:rPr lang="en-US" dirty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String.IsNullOrWhiteSpace</a:t>
            </a:r>
            <a:r>
              <a:rPr lang="en-US" dirty="0">
                <a:solidFill>
                  <a:schemeClr val="bg1"/>
                </a:solidFill>
              </a:rPr>
              <a:t>(string) .NET 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Неизменяемость </a:t>
            </a:r>
            <a:r>
              <a:rPr lang="en-US" sz="2800" dirty="0">
                <a:solidFill>
                  <a:schemeClr val="bg1"/>
                </a:solidFill>
              </a:rPr>
              <a:t>(immutability) </a:t>
            </a:r>
            <a:r>
              <a:rPr lang="ru-RU" sz="2800" dirty="0">
                <a:solidFill>
                  <a:schemeClr val="bg1"/>
                </a:solidFill>
              </a:rPr>
              <a:t>строк в </a:t>
            </a:r>
            <a:r>
              <a:rPr lang="en-US" sz="2800" dirty="0">
                <a:solidFill>
                  <a:schemeClr val="bg1"/>
                </a:solidFill>
              </a:rPr>
              <a:t>.NET</a:t>
            </a:r>
            <a:endParaRPr lang="ru-RU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Строки в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string 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87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Составное форматирование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Composite Formatting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Механизм составного форматирования принимает на вход список объектов и строку составного форматирования, которая состоит из фиксированного текста с пронумерованными местами подстановки соответствующими объектам в списке. Результатом операции является строка состоящая из первоначального фиксированного текста включающего строковые представления объектов из списка.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Данный механизм поддерживается следующими методами (список неполный):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</a:t>
            </a:r>
            <a:r>
              <a:rPr lang="en-US" dirty="0">
                <a:solidFill>
                  <a:schemeClr val="bg1"/>
                </a:solidFill>
              </a:rPr>
              <a:t>(), 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string.Format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StringBuilder.AppendFormat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TextWriter.Write</a:t>
            </a:r>
            <a:r>
              <a:rPr lang="en-US" dirty="0">
                <a:solidFill>
                  <a:schemeClr val="bg1"/>
                </a:solidFill>
              </a:rPr>
              <a:t>(), </a:t>
            </a:r>
            <a:r>
              <a:rPr lang="en-US" dirty="0" err="1">
                <a:solidFill>
                  <a:schemeClr val="bg1"/>
                </a:solidFill>
              </a:rPr>
              <a:t>TextWriter.WriteLine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0333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Синтаксис элемента форматирования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r>
              <a:rPr lang="en-US" dirty="0">
                <a:solidFill>
                  <a:schemeClr val="bg1"/>
                </a:solidFill>
              </a:rPr>
              <a:t>[,</a:t>
            </a:r>
            <a:r>
              <a:rPr lang="ru-RU" dirty="0">
                <a:solidFill>
                  <a:schemeClr val="bg1"/>
                </a:solidFill>
              </a:rPr>
              <a:t>ширина</a:t>
            </a:r>
            <a:r>
              <a:rPr lang="en-US" dirty="0">
                <a:solidFill>
                  <a:schemeClr val="bg1"/>
                </a:solidFill>
              </a:rPr>
              <a:t>][:</a:t>
            </a:r>
            <a:r>
              <a:rPr lang="ru-RU" dirty="0">
                <a:solidFill>
                  <a:schemeClr val="bg1"/>
                </a:solidFill>
              </a:rPr>
              <a:t>формат</a:t>
            </a:r>
            <a:r>
              <a:rPr lang="en-US" dirty="0">
                <a:solidFill>
                  <a:schemeClr val="bg1"/>
                </a:solidFill>
              </a:rPr>
              <a:t>]}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номер - место подстановки аргумента с указанным номером;</a:t>
            </a:r>
          </a:p>
          <a:p>
            <a:r>
              <a:rPr lang="ru-RU" dirty="0">
                <a:solidFill>
                  <a:schemeClr val="bg1"/>
                </a:solidFill>
              </a:rPr>
              <a:t>ширина - число со знаком указывающее предпочитаемую ширину поля при выводе. Положительное значение означает выравнивание по правой границе, отрицательное по левой;</a:t>
            </a:r>
          </a:p>
          <a:p>
            <a:r>
              <a:rPr lang="ru-RU" dirty="0">
                <a:solidFill>
                  <a:schemeClr val="bg1"/>
                </a:solidFill>
              </a:rPr>
              <a:t>формат - строка описывающая формат преобразования.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1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Console.Write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24833"/>
              </p:ext>
            </p:extLst>
          </p:nvPr>
        </p:nvGraphicFramePr>
        <p:xfrm>
          <a:off x="574576" y="980729"/>
          <a:ext cx="7994848" cy="5400001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71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328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162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Fixed-point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Процент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Round-trip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Шестнадцатеричное значение (верхний или нижний регистр)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3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31093"/>
              </p:ext>
            </p:extLst>
          </p:nvPr>
        </p:nvGraphicFramePr>
        <p:xfrm>
          <a:off x="574576" y="980729"/>
          <a:ext cx="7994848" cy="551799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Короткая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/>
                        </a:rPr>
                        <a:t>???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???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Длинная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(полное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Общий формат (короткое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Общий формат (длинное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m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Месяц и день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Точный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или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RFC1123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Для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сортировки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Универсальный для сортировки (короткое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Универсальный для сортировки (полное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Год и месяц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Форматирование дат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89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Интерполируемые строки </a:t>
            </a:r>
            <a:r>
              <a:rPr lang="en-US" dirty="0"/>
              <a:t>(C#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 = 10;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($"x={x}");</a:t>
            </a:r>
          </a:p>
        </p:txBody>
      </p:sp>
    </p:spTree>
    <p:extLst>
      <p:ext uri="{BB962C8B-B14F-4D97-AF65-F5344CB8AC3E}">
        <p14:creationId xmlns:p14="http://schemas.microsoft.com/office/powerpoint/2010/main" val="274004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Clear(), </a:t>
            </a:r>
            <a:r>
              <a:rPr lang="en-US" dirty="0" err="1">
                <a:solidFill>
                  <a:prstClr val="white"/>
                </a:solidFill>
              </a:rPr>
              <a:t>CopyTo</a:t>
            </a:r>
            <a:r>
              <a:rPr lang="en-US" dirty="0">
                <a:solidFill>
                  <a:prstClr val="white"/>
                </a:solidFill>
              </a:rPr>
              <a:t>(), </a:t>
            </a:r>
            <a:r>
              <a:rPr lang="en-US" dirty="0" err="1">
                <a:solidFill>
                  <a:prstClr val="white"/>
                </a:solidFill>
              </a:rPr>
              <a:t>GetLength</a:t>
            </a:r>
            <a:r>
              <a:rPr lang="en-US" dirty="0">
                <a:solidFill>
                  <a:prstClr val="white"/>
                </a:solidFill>
              </a:rPr>
              <a:t>(), Length, </a:t>
            </a:r>
            <a:r>
              <a:rPr lang="en-US" dirty="0" err="1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>
                <a:solidFill>
                  <a:prstClr val="white"/>
                </a:solidFill>
              </a:rPr>
              <a:t>См. также класс </a:t>
            </a:r>
            <a:r>
              <a:rPr lang="en-US" dirty="0" err="1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Имеют фиксированный размер который задается при создании массива</a:t>
            </a:r>
            <a:r>
              <a:rPr lang="en-US" dirty="0"/>
              <a:t>. </a:t>
            </a:r>
            <a:r>
              <a:rPr lang="ru-RU" dirty="0"/>
              <a:t>Размер может быть равен нулю.</a:t>
            </a:r>
            <a:endParaRPr lang="en-US" dirty="0"/>
          </a:p>
          <a:p>
            <a:r>
              <a:rPr lang="ru-RU" dirty="0"/>
              <a:t>При создании массива элементы инициализируются значениями по умолчанию</a:t>
            </a:r>
          </a:p>
          <a:p>
            <a:r>
              <a:rPr lang="ru-RU" dirty="0"/>
              <a:t>Являются ссылочными типами</a:t>
            </a:r>
          </a:p>
          <a:p>
            <a:r>
              <a:rPr lang="ru-RU" dirty="0"/>
              <a:t>Не поддерживают операции добавления, вставки или удаления элементов</a:t>
            </a:r>
          </a:p>
          <a:p>
            <a:r>
              <a:rPr lang="ru-RU" dirty="0"/>
              <a:t>Отдельные элементы можно читать или изменять</a:t>
            </a:r>
          </a:p>
          <a:p>
            <a:r>
              <a:rPr lang="ru-RU" dirty="0"/>
              <a:t>Доступ к отдельным элементам производится по целочисленному индексу в диапазоне </a:t>
            </a:r>
            <a:r>
              <a:rPr lang="en-US" dirty="0"/>
              <a:t>[0, Length-1]</a:t>
            </a:r>
            <a:endParaRPr lang="ru-RU" dirty="0"/>
          </a:p>
          <a:p>
            <a:r>
              <a:rPr lang="en-US" dirty="0"/>
              <a:t>CLR </a:t>
            </a:r>
            <a:r>
              <a:rPr lang="ru-RU" dirty="0"/>
              <a:t>контролирует доступ к элементам массива. Для неверных индексов генерируется исключение </a:t>
            </a:r>
            <a:r>
              <a:rPr lang="en-US" dirty="0" err="1"/>
              <a:t>IndexOutOfRangeException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6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Одномерные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[5];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[5] {10,20,30,40,50};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[] {10,20,30,40,50};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{10,20,30,40,50};</a:t>
            </a:r>
          </a:p>
        </p:txBody>
      </p:sp>
    </p:spTree>
    <p:extLst>
      <p:ext uri="{BB962C8B-B14F-4D97-AF65-F5344CB8AC3E}">
        <p14:creationId xmlns:p14="http://schemas.microsoft.com/office/powerpoint/2010/main" val="1845386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[2,3]; // 2 </a:t>
            </a:r>
            <a:r>
              <a:rPr lang="ru-RU" dirty="0"/>
              <a:t>строки, 3 колонки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[2,3] {</a:t>
            </a:r>
          </a:p>
          <a:p>
            <a:pPr marL="0" indent="0">
              <a:buNone/>
            </a:pPr>
            <a:r>
              <a:rPr lang="en-US" dirty="0"/>
              <a:t>{ 10, 11, 12},</a:t>
            </a:r>
          </a:p>
          <a:p>
            <a:pPr marL="0" indent="0">
              <a:buNone/>
            </a:pPr>
            <a:r>
              <a:rPr lang="en-US" dirty="0"/>
              <a:t>{ 20, 21, 22}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{</a:t>
            </a:r>
          </a:p>
          <a:p>
            <a:pPr marL="0" indent="0">
              <a:buNone/>
            </a:pPr>
            <a:r>
              <a:rPr lang="en-US" dirty="0"/>
              <a:t>{ 10, 11, 12},</a:t>
            </a:r>
          </a:p>
          <a:p>
            <a:pPr marL="0" indent="0">
              <a:buNone/>
            </a:pPr>
            <a:r>
              <a:rPr lang="en-US" dirty="0"/>
              <a:t>{ 20, 21, 22}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88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Массивы с размерностью больше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Язык </a:t>
            </a:r>
            <a:r>
              <a:rPr lang="en-US" dirty="0"/>
              <a:t>C# </a:t>
            </a:r>
            <a:r>
              <a:rPr lang="ru-RU" dirty="0"/>
              <a:t>поддерживает многомерные массивы до 32 размерностей включительно. Работа с ними ведется аналогично двумерным массивам.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12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массивов (</a:t>
            </a:r>
            <a:r>
              <a:rPr lang="en-US" dirty="0"/>
              <a:t>jagged arrays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///</a:t>
            </a:r>
          </a:p>
        </p:txBody>
      </p:sp>
    </p:spTree>
    <p:extLst>
      <p:ext uri="{BB962C8B-B14F-4D97-AF65-F5344CB8AC3E}">
        <p14:creationId xmlns:p14="http://schemas.microsoft.com/office/powerpoint/2010/main" val="4195500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нулевой длины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</a:t>
            </a:r>
            <a:r>
              <a:rPr lang="ru-RU" dirty="0"/>
              <a:t> допустимо создавать массивы нулевой длины.</a:t>
            </a:r>
            <a:r>
              <a:rPr lang="en-US" dirty="0"/>
              <a:t> </a:t>
            </a:r>
            <a:r>
              <a:rPr lang="ru-RU" dirty="0"/>
              <a:t>Они могут пригодится в ситуации когда нужно вернуть массив </a:t>
            </a:r>
            <a:r>
              <a:rPr lang="ru-RU"/>
              <a:t>без значений.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</a:t>
            </a:r>
            <a:r>
              <a:rPr lang="ru-RU" dirty="0"/>
              <a:t>1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ru-RU" dirty="0"/>
              <a:t>0</a:t>
            </a:r>
            <a:r>
              <a:rPr lang="en-US" dirty="0"/>
              <a:t>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ru-RU" dirty="0"/>
              <a:t>0</a:t>
            </a:r>
            <a:r>
              <a:rPr lang="en-US" dirty="0"/>
              <a:t>,0];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array3 = new </a:t>
            </a:r>
            <a:r>
              <a:rPr lang="en-US" dirty="0" err="1"/>
              <a:t>int</a:t>
            </a:r>
            <a:r>
              <a:rPr lang="en-US" dirty="0"/>
              <a:t>[0][];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680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Методы класса </a:t>
            </a:r>
            <a:r>
              <a:rPr lang="en-US" dirty="0"/>
              <a:t>Array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40681"/>
              </p:ext>
            </p:extLst>
          </p:nvPr>
        </p:nvGraphicFramePr>
        <p:xfrm>
          <a:off x="642392" y="1412776"/>
          <a:ext cx="8106072" cy="496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5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2219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AsReadOnly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Преобразование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массива в коллекцию только для чтения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BinarySearch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Двоичный (бинарный) поиск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. Массив должен быть отсортирован.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Clear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Присвоение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значения по умолчанию всем элементам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Clone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Создание копии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ConstrainedCopy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Copy,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CopyTo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Копирование элементов массива в другой массив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ConvertAll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Exists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Существует ли элемент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Find,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FindAll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FindLast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элемента(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ов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FindIndex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FindLastIndex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индекса элемента с начала или конца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ForEach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Выполнение действия с каждым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элементом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GetLength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GetLongLength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длины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GetLowerBound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нижней границы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GetUpperBound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верхней границы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IndexOf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LastIndexOf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индекса элемента с начала массива или конца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Resize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Изменение размера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Reverse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Изменение порядка элементов на обратный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Sort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Сортировка элементов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TrueForAll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Проверка что условие верно для всех элементов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372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[] numbers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numbers[0] = 1; … numbers[4] = 5;</a:t>
            </a: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Среда выполнения </a:t>
            </a:r>
            <a:r>
              <a:rPr lang="en-US" dirty="0">
                <a:solidFill>
                  <a:prstClr val="white"/>
                </a:solidFill>
              </a:rPr>
              <a:t>(CLR) </a:t>
            </a:r>
            <a:r>
              <a:rPr lang="ru-RU" dirty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>
                <a:solidFill>
                  <a:prstClr val="white"/>
                </a:solidFill>
              </a:rPr>
              <a:t>IndexOutOfRangeException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>
                <a:solidFill>
                  <a:prstClr val="white"/>
                </a:solidFill>
              </a:rPr>
              <a:t>System.Collections.Generic.List</a:t>
            </a:r>
            <a:r>
              <a:rPr lang="en-US" dirty="0">
                <a:solidFill>
                  <a:prstClr val="white"/>
                </a:solidFill>
              </a:rPr>
              <a:t>&lt;T&gt;.</a:t>
            </a: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массива следует использовать класс </a:t>
            </a:r>
            <a:r>
              <a:rPr lang="en-US" dirty="0">
                <a:solidFill>
                  <a:prstClr val="white"/>
                </a:solidFill>
              </a:rPr>
              <a:t>List&lt;T&gt;</a:t>
            </a:r>
            <a:r>
              <a:rPr lang="ru-RU" dirty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>
                <a:solidFill>
                  <a:prstClr val="white"/>
                </a:solidFill>
              </a:rPr>
              <a:t>System.Collections.Generic</a:t>
            </a:r>
            <a:r>
              <a:rPr lang="ru-RU" dirty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schemeClr val="bg1"/>
                </a:solidFill>
              </a:rPr>
              <a:t>Платформа для любых приложений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51520" y="1899137"/>
            <a:ext cx="8640960" cy="2681991"/>
            <a:chOff x="275841" y="1899137"/>
            <a:chExt cx="11648048" cy="4026825"/>
          </a:xfrm>
        </p:grpSpPr>
        <p:grpSp>
          <p:nvGrpSpPr>
            <p:cNvPr id="62" name="Group 61"/>
            <p:cNvGrpSpPr/>
            <p:nvPr/>
          </p:nvGrpSpPr>
          <p:grpSpPr>
            <a:xfrm>
              <a:off x="8558627" y="1899137"/>
              <a:ext cx="1701365" cy="1664677"/>
              <a:chOff x="8620412" y="1899137"/>
              <a:chExt cx="1701365" cy="1664677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8657100" y="1899137"/>
                <a:ext cx="1664677" cy="1664677"/>
              </a:xfrm>
              <a:prstGeom prst="rect">
                <a:avLst/>
              </a:prstGeom>
              <a:solidFill>
                <a:srgbClr val="00829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689" y="1981200"/>
                <a:ext cx="907542" cy="1062990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8620412" y="3143061"/>
                <a:ext cx="1665837" cy="1800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IoT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75841" y="1899137"/>
              <a:ext cx="11648048" cy="4026825"/>
              <a:chOff x="275841" y="1899137"/>
              <a:chExt cx="11648048" cy="4026825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217" y="3324508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708" y="3328416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575" y="3328416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575" y="3328416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575" y="3328416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66" y="3328416"/>
                <a:ext cx="11276838" cy="128016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575" y="3326907"/>
                <a:ext cx="11276838" cy="1280160"/>
              </a:xfrm>
              <a:prstGeom prst="rect">
                <a:avLst/>
              </a:prstGeom>
            </p:spPr>
          </p:pic>
          <p:grpSp>
            <p:nvGrpSpPr>
              <p:cNvPr id="42" name="Group 41"/>
              <p:cNvGrpSpPr/>
              <p:nvPr/>
            </p:nvGrpSpPr>
            <p:grpSpPr>
              <a:xfrm>
                <a:off x="275841" y="1899137"/>
                <a:ext cx="1626936" cy="1664677"/>
                <a:chOff x="337625" y="1899137"/>
                <a:chExt cx="1664677" cy="1664677"/>
              </a:xfrm>
              <a:solidFill>
                <a:srgbClr val="002060"/>
              </a:solidFill>
            </p:grpSpPr>
            <p:sp>
              <p:nvSpPr>
                <p:cNvPr id="43" name="Rectangle 42"/>
                <p:cNvSpPr/>
                <p:nvPr/>
              </p:nvSpPr>
              <p:spPr bwMode="auto">
                <a:xfrm>
                  <a:off x="337625" y="1899137"/>
                  <a:ext cx="1664677" cy="1664677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9269" y="1990251"/>
                  <a:ext cx="1037844" cy="1062990"/>
                </a:xfrm>
                <a:prstGeom prst="rect">
                  <a:avLst/>
                </a:prstGeom>
                <a:grpFill/>
              </p:spPr>
            </p:pic>
            <p:sp>
              <p:nvSpPr>
                <p:cNvPr id="45" name="TextBox 44"/>
                <p:cNvSpPr txBox="1"/>
                <p:nvPr/>
              </p:nvSpPr>
              <p:spPr>
                <a:xfrm>
                  <a:off x="344033" y="3143061"/>
                  <a:ext cx="1620528" cy="18004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DESKTOP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1937523" y="1899137"/>
                <a:ext cx="1666889" cy="1664677"/>
                <a:chOff x="1999308" y="1899137"/>
                <a:chExt cx="1666889" cy="1664677"/>
              </a:xfrm>
            </p:grpSpPr>
            <p:sp>
              <p:nvSpPr>
                <p:cNvPr id="47" name="Rectangle 46"/>
                <p:cNvSpPr/>
                <p:nvPr/>
              </p:nvSpPr>
              <p:spPr bwMode="auto">
                <a:xfrm>
                  <a:off x="2001520" y="1899137"/>
                  <a:ext cx="1664677" cy="1664677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1452" y="1981200"/>
                  <a:ext cx="969264" cy="1062990"/>
                </a:xfrm>
                <a:prstGeom prst="rect">
                  <a:avLst/>
                </a:prstGeom>
              </p:spPr>
            </p:pic>
            <p:sp>
              <p:nvSpPr>
                <p:cNvPr id="49" name="TextBox 48"/>
                <p:cNvSpPr txBox="1"/>
                <p:nvPr/>
              </p:nvSpPr>
              <p:spPr>
                <a:xfrm>
                  <a:off x="1999308" y="3143061"/>
                  <a:ext cx="1665837" cy="1800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WEB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592799" y="1899137"/>
                <a:ext cx="1675508" cy="1664677"/>
                <a:chOff x="3654584" y="1899137"/>
                <a:chExt cx="1675508" cy="1664677"/>
              </a:xfrm>
            </p:grpSpPr>
            <p:sp>
              <p:nvSpPr>
                <p:cNvPr id="51" name="Rectangle 50"/>
                <p:cNvSpPr/>
                <p:nvPr/>
              </p:nvSpPr>
              <p:spPr bwMode="auto">
                <a:xfrm>
                  <a:off x="3665415" y="1899137"/>
                  <a:ext cx="1664677" cy="1664677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4590" y="1990253"/>
                  <a:ext cx="1003554" cy="1062990"/>
                </a:xfrm>
                <a:prstGeom prst="rect">
                  <a:avLst/>
                </a:prstGeom>
              </p:spPr>
            </p:pic>
            <p:sp>
              <p:nvSpPr>
                <p:cNvPr id="53" name="TextBox 52"/>
                <p:cNvSpPr txBox="1"/>
                <p:nvPr/>
              </p:nvSpPr>
              <p:spPr>
                <a:xfrm>
                  <a:off x="3654584" y="3143061"/>
                  <a:ext cx="1665837" cy="1800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CLOUD</a:t>
                  </a: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5267525" y="1899137"/>
                <a:ext cx="1664677" cy="1664677"/>
                <a:chOff x="5329310" y="1899137"/>
                <a:chExt cx="1664677" cy="1664677"/>
              </a:xfrm>
              <a:solidFill>
                <a:srgbClr val="9B4F96"/>
              </a:solidFill>
            </p:grpSpPr>
            <p:sp>
              <p:nvSpPr>
                <p:cNvPr id="55" name="Rectangle 54"/>
                <p:cNvSpPr/>
                <p:nvPr/>
              </p:nvSpPr>
              <p:spPr bwMode="auto">
                <a:xfrm>
                  <a:off x="5329310" y="1899137"/>
                  <a:ext cx="1664677" cy="1664677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2828" y="1990253"/>
                  <a:ext cx="688086" cy="1062990"/>
                </a:xfrm>
                <a:prstGeom prst="rect">
                  <a:avLst/>
                </a:prstGeom>
                <a:grpFill/>
              </p:spPr>
            </p:pic>
            <p:sp>
              <p:nvSpPr>
                <p:cNvPr id="57" name="TextBox 56"/>
                <p:cNvSpPr txBox="1"/>
                <p:nvPr/>
              </p:nvSpPr>
              <p:spPr>
                <a:xfrm>
                  <a:off x="5355169" y="3143061"/>
                  <a:ext cx="1620528" cy="18004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MOBILE</a:t>
                  </a: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6931420" y="1899137"/>
                <a:ext cx="1664677" cy="1664677"/>
                <a:chOff x="6993205" y="1899137"/>
                <a:chExt cx="1664677" cy="1664677"/>
              </a:xfrm>
              <a:solidFill>
                <a:srgbClr val="BAD80A"/>
              </a:solidFill>
            </p:grpSpPr>
            <p:sp>
              <p:nvSpPr>
                <p:cNvPr id="59" name="Rectangle 58"/>
                <p:cNvSpPr/>
                <p:nvPr/>
              </p:nvSpPr>
              <p:spPr bwMode="auto">
                <a:xfrm>
                  <a:off x="6993205" y="1899137"/>
                  <a:ext cx="1664677" cy="1664677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1804" y="1990253"/>
                  <a:ext cx="969264" cy="1062990"/>
                </a:xfrm>
                <a:prstGeom prst="rect">
                  <a:avLst/>
                </a:prstGeom>
                <a:grpFill/>
              </p:spPr>
            </p:pic>
            <p:sp>
              <p:nvSpPr>
                <p:cNvPr id="61" name="TextBox 60"/>
                <p:cNvSpPr txBox="1"/>
                <p:nvPr/>
              </p:nvSpPr>
              <p:spPr>
                <a:xfrm>
                  <a:off x="7010445" y="3143061"/>
                  <a:ext cx="1620528" cy="18004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GAMING</a:t>
                  </a: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10259212" y="1899137"/>
                <a:ext cx="1664677" cy="1664677"/>
                <a:chOff x="10320997" y="1899137"/>
                <a:chExt cx="1664677" cy="1664677"/>
              </a:xfrm>
              <a:solidFill>
                <a:srgbClr val="FF0000"/>
              </a:solidFill>
            </p:grpSpPr>
            <p:sp>
              <p:nvSpPr>
                <p:cNvPr id="67" name="Rectangle 66"/>
                <p:cNvSpPr/>
                <p:nvPr/>
              </p:nvSpPr>
              <p:spPr bwMode="auto">
                <a:xfrm>
                  <a:off x="10320997" y="1899137"/>
                  <a:ext cx="1664677" cy="1664677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50773" y="1981200"/>
                  <a:ext cx="934974" cy="1062990"/>
                </a:xfrm>
                <a:prstGeom prst="rect">
                  <a:avLst/>
                </a:prstGeom>
                <a:grpFill/>
              </p:spPr>
            </p:pic>
            <p:sp>
              <p:nvSpPr>
                <p:cNvPr id="69" name="TextBox 68"/>
                <p:cNvSpPr txBox="1"/>
                <p:nvPr/>
              </p:nvSpPr>
              <p:spPr>
                <a:xfrm>
                  <a:off x="10356525" y="3143061"/>
                  <a:ext cx="1585000" cy="18004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+mn-cs"/>
                    </a:rPr>
                    <a:t>AI</a:t>
                  </a: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5277658" y="4261754"/>
                <a:ext cx="1664208" cy="1664208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.NET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6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>
                <a:solidFill>
                  <a:prstClr val="white"/>
                </a:solidFill>
              </a:rPr>
              <a:t>N-</a:t>
            </a:r>
            <a:r>
              <a:rPr lang="ru-RU" dirty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string name = "</a:t>
            </a:r>
            <a:r>
              <a:rPr lang="ru-RU" dirty="0">
                <a:solidFill>
                  <a:prstClr val="white"/>
                </a:solidFill>
              </a:rPr>
              <a:t>Аникей</a:t>
            </a:r>
            <a:r>
              <a:rPr lang="en-US" dirty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>
                <a:solidFill>
                  <a:prstClr val="white"/>
                </a:solidFill>
              </a:rPr>
              <a:t>firstLetter</a:t>
            </a:r>
            <a:r>
              <a:rPr lang="en-US" dirty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>
                <a:solidFill>
                  <a:prstClr val="white"/>
                </a:solidFill>
              </a:rPr>
              <a:t>lasterLetter</a:t>
            </a:r>
            <a:r>
              <a:rPr lang="en-US" dirty="0">
                <a:solidFill>
                  <a:prstClr val="white"/>
                </a:solidFill>
              </a:rPr>
              <a:t> = 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name[0] = 'a'; // </a:t>
            </a:r>
            <a:r>
              <a:rPr lang="ru-RU" dirty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string name = "a" + </a:t>
            </a:r>
            <a:r>
              <a:rPr lang="en-US" dirty="0" err="1">
                <a:solidFill>
                  <a:prstClr val="white"/>
                </a:solidFill>
              </a:rPr>
              <a:t>name.Substring</a:t>
            </a:r>
            <a:r>
              <a:rPr lang="en-US" dirty="0">
                <a:solidFill>
                  <a:prstClr val="white"/>
                </a:solidFill>
              </a:rPr>
              <a:t>(1); // name = </a:t>
            </a:r>
            <a:r>
              <a:rPr lang="ru-RU" dirty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09008"/>
              </p:ext>
            </p:extLst>
          </p:nvPr>
        </p:nvGraphicFramePr>
        <p:xfrm>
          <a:off x="642392" y="1412776"/>
          <a:ext cx="7859217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++y; // -9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65392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72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~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89869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33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-13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230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/>
              <a:t>System.Math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Сокращенная форма арифметических операторов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20069"/>
              </p:ext>
            </p:extLst>
          </p:nvPr>
        </p:nvGraphicFramePr>
        <p:xfrm>
          <a:off x="642392" y="2348880"/>
          <a:ext cx="7859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+= y; 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x = x +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y;</a:t>
                      </a:r>
                      <a:r>
                        <a:rPr lang="en-US" sz="1200" kern="1200" baseline="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-=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x = x - y; -13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*=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x = x * y; 230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/=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y = y /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x; 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%=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y = y % x; 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15567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Вместо записи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one = one op two</a:t>
            </a:r>
            <a:r>
              <a:rPr lang="en-US" dirty="0"/>
              <a:t> </a:t>
            </a:r>
            <a:r>
              <a:rPr lang="ru-RU" dirty="0"/>
              <a:t>можно использовать запись </a:t>
            </a:r>
            <a:r>
              <a:rPr lang="en-US" i="1" dirty="0">
                <a:solidFill>
                  <a:srgbClr val="FFFF00"/>
                </a:solidFill>
              </a:rPr>
              <a:t>one op= two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2279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% (остаток от деления)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целочисленных операндов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, long, </a:t>
            </a:r>
            <a:r>
              <a:rPr lang="en-US" dirty="0" err="1"/>
              <a:t>ulong</a:t>
            </a:r>
            <a:r>
              <a:rPr lang="en-US" dirty="0"/>
              <a:t>): </a:t>
            </a:r>
            <a:r>
              <a:rPr lang="es-ES" dirty="0"/>
              <a:t>x % y = x - (x / y) * y</a:t>
            </a:r>
          </a:p>
          <a:p>
            <a:r>
              <a:rPr lang="ru-RU" dirty="0"/>
              <a:t>Для чисел с плавающей точкой (</a:t>
            </a:r>
            <a:r>
              <a:rPr lang="ru-RU" dirty="0" err="1"/>
              <a:t>double</a:t>
            </a:r>
            <a:r>
              <a:rPr lang="ru-RU" dirty="0"/>
              <a:t>, </a:t>
            </a:r>
            <a:r>
              <a:rPr lang="ru-RU" dirty="0" err="1"/>
              <a:t>float</a:t>
            </a:r>
            <a:r>
              <a:rPr lang="ru-RU" dirty="0"/>
              <a:t>)</a:t>
            </a:r>
            <a:r>
              <a:rPr lang="en-US" dirty="0"/>
              <a:t>:</a:t>
            </a:r>
            <a:r>
              <a:rPr lang="ru-RU" dirty="0"/>
              <a:t> x % y </a:t>
            </a:r>
            <a:r>
              <a:rPr lang="en-US" dirty="0"/>
              <a:t>=</a:t>
            </a:r>
            <a:r>
              <a:rPr lang="ru-RU" dirty="0"/>
              <a:t> x - n * y, где n — наибольшее целое, меньшее или равное x / y.</a:t>
            </a:r>
            <a:endParaRPr lang="en-US" dirty="0"/>
          </a:p>
          <a:p>
            <a:r>
              <a:rPr lang="ru-RU" dirty="0"/>
              <a:t>Для десятичных чисел (</a:t>
            </a:r>
            <a:r>
              <a:rPr lang="ru-RU" dirty="0" err="1"/>
              <a:t>decimal</a:t>
            </a:r>
            <a:r>
              <a:rPr lang="ru-RU" dirty="0"/>
              <a:t>)</a:t>
            </a:r>
            <a:r>
              <a:rPr lang="en-US" dirty="0"/>
              <a:t>:</a:t>
            </a:r>
            <a:r>
              <a:rPr lang="ru-RU" dirty="0"/>
              <a:t> x % y = x - </a:t>
            </a:r>
            <a:r>
              <a:rPr lang="ru-RU" dirty="0" err="1"/>
              <a:t>Truncate</a:t>
            </a:r>
            <a:r>
              <a:rPr lang="ru-RU" dirty="0"/>
              <a:t>(x / y) * y, где </a:t>
            </a:r>
            <a:r>
              <a:rPr lang="ru-RU" dirty="0" err="1"/>
              <a:t>Truncate</a:t>
            </a:r>
            <a:r>
              <a:rPr lang="ru-RU" dirty="0"/>
              <a:t> — отбрасывание десятичной части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3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Арифметические операторы</a:t>
            </a:r>
            <a:r>
              <a:rPr lang="en-US" sz="3600" dirty="0"/>
              <a:t>. </a:t>
            </a:r>
            <a:r>
              <a:rPr lang="ru-RU" sz="3600" dirty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Продолжительность 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>
                <a:solidFill>
                  <a:prstClr val="black"/>
                </a:solidFill>
                <a:latin typeface="Consolas"/>
              </a:rPr>
            </a:br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дате 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Математические операции</a:t>
            </a:r>
            <a:r>
              <a:rPr lang="en-US" sz="2800" dirty="0"/>
              <a:t> (</a:t>
            </a:r>
            <a:r>
              <a:rPr lang="ru-RU" sz="2800" dirty="0"/>
              <a:t>класс </a:t>
            </a:r>
            <a:r>
              <a:rPr lang="en-US" sz="2800" dirty="0" err="1"/>
              <a:t>System.Math</a:t>
            </a:r>
            <a:r>
              <a:rPr lang="en-US" sz="28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Pow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Sqrt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Floor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Ceiling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Round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Abs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Sign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Сравнение методов округления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0166809D-ABFF-DE4F-AABA-74895E0E2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12511"/>
              </p:ext>
            </p:extLst>
          </p:nvPr>
        </p:nvGraphicFramePr>
        <p:xfrm>
          <a:off x="734990" y="1818288"/>
          <a:ext cx="76740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5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50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5074">
                  <a:extLst>
                    <a:ext uri="{9D8B030D-6E8A-4147-A177-3AD203B41FA5}">
                      <a16:colId xmlns="" xmlns:a16="http://schemas.microsoft.com/office/drawing/2014/main" val="2319954018"/>
                    </a:ext>
                  </a:extLst>
                </a:gridCol>
                <a:gridCol w="925074">
                  <a:extLst>
                    <a:ext uri="{9D8B030D-6E8A-4147-A177-3AD203B41FA5}">
                      <a16:colId xmlns="" xmlns:a16="http://schemas.microsoft.com/office/drawing/2014/main" val="3881245978"/>
                    </a:ext>
                  </a:extLst>
                </a:gridCol>
                <a:gridCol w="925074">
                  <a:extLst>
                    <a:ext uri="{9D8B030D-6E8A-4147-A177-3AD203B41FA5}">
                      <a16:colId xmlns="" xmlns:a16="http://schemas.microsoft.com/office/drawing/2014/main" val="2209046408"/>
                    </a:ext>
                  </a:extLst>
                </a:gridCol>
                <a:gridCol w="925074">
                  <a:extLst>
                    <a:ext uri="{9D8B030D-6E8A-4147-A177-3AD203B41FA5}">
                      <a16:colId xmlns="" xmlns:a16="http://schemas.microsoft.com/office/drawing/2014/main" val="218947086"/>
                    </a:ext>
                  </a:extLst>
                </a:gridCol>
                <a:gridCol w="9250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-2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.9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-0.5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2.645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ToEven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2.64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AwayFromZero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2.65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Floor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Ceiling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Truncate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17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67407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Целочисленное и дробное деление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471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Разновидности </a:t>
            </a:r>
            <a:r>
              <a:rPr lang="en-US" sz="4400" dirty="0">
                <a:solidFill>
                  <a:schemeClr val="bg1"/>
                </a:solidFill>
              </a:rPr>
              <a:t>.NET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5518"/>
              </p:ext>
            </p:extLst>
          </p:nvPr>
        </p:nvGraphicFramePr>
        <p:xfrm>
          <a:off x="251520" y="1397000"/>
          <a:ext cx="864096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MONO</a:t>
                      </a: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XAMARIN</a:t>
                      </a: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Платформа для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приложений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под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Реализация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.NET Framework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для операционных систем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Linux, Mac OSX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решение с открытым исходным кодом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решение на основе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Mono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с открытым исходным кодом для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iOS, OS X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049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==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&lt;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&gt;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&lt;=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&gt;=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(OR)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(XOR)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Битовые операторы сдвига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 (</a:t>
            </a:r>
            <a:r>
              <a:rPr lang="ru-RU" dirty="0"/>
              <a:t>сдвиг влево)</a:t>
            </a:r>
            <a:endParaRPr lang="en-US" dirty="0"/>
          </a:p>
          <a:p>
            <a:r>
              <a:rPr lang="en-US" dirty="0"/>
              <a:t>&gt;&gt;</a:t>
            </a:r>
            <a:r>
              <a:rPr lang="ru-RU" dirty="0"/>
              <a:t> (сдвиг вправо)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509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1936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11797"/>
              </p:ext>
            </p:extLst>
          </p:nvPr>
        </p:nvGraphicFramePr>
        <p:xfrm>
          <a:off x="642392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31495"/>
              </p:ext>
            </p:extLst>
          </p:nvPr>
        </p:nvGraphicFramePr>
        <p:xfrm>
          <a:off x="3330000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«ИЛИ»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52705"/>
              </p:ext>
            </p:extLst>
          </p:nvPr>
        </p:nvGraphicFramePr>
        <p:xfrm>
          <a:off x="6017609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«Исключающее ИЛИ»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?? </a:t>
            </a:r>
            <a:r>
              <a:rPr lang="ru-RU" dirty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Оператор </a:t>
            </a:r>
            <a:r>
              <a:rPr lang="en-US" dirty="0">
                <a:solidFill>
                  <a:prstClr val="white"/>
                </a:solidFill>
              </a:rPr>
              <a:t>?? </a:t>
            </a:r>
            <a:r>
              <a:rPr lang="ru-RU" dirty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null coalescing</a:t>
            </a:r>
            <a:r>
              <a:rPr lang="ru-RU" dirty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>
                <a:solidFill>
                  <a:prstClr val="white"/>
                </a:solidFill>
              </a:rPr>
              <a:t>null.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>
                <a:solidFill>
                  <a:prstClr val="white"/>
                </a:solidFill>
              </a:rPr>
              <a:t>if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>
                <a:solidFill>
                  <a:prstClr val="white"/>
                </a:solidFill>
              </a:rPr>
              <a:t>?? </a:t>
            </a:r>
            <a:r>
              <a:rPr lang="ru-RU" dirty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?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  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Оператор безопасной навигации </a:t>
            </a:r>
            <a:r>
              <a:rPr lang="en-US" dirty="0"/>
              <a:t>?.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(«Элвис-оператор»)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prstClr val="white"/>
                </a:solidFill>
              </a:rPr>
              <a:t>Оператор </a:t>
            </a:r>
            <a:r>
              <a:rPr lang="en-US" dirty="0">
                <a:solidFill>
                  <a:prstClr val="white"/>
                </a:solidFill>
              </a:rPr>
              <a:t>?.</a:t>
            </a:r>
          </a:p>
          <a:p>
            <a:pPr marL="0" indent="0">
              <a:buNone/>
            </a:pPr>
            <a:r>
              <a:rPr lang="en-US" dirty="0">
                <a:solidFill>
                  <a:prstClr val="white"/>
                </a:solidFill>
              </a:rPr>
              <a:t>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8057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30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|=</a:t>
                      </a:r>
                      <a:b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if ... else if ... else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79814"/>
              </p:ext>
            </p:extLst>
          </p:nvPr>
        </p:nvGraphicFramePr>
        <p:xfrm>
          <a:off x="457201" y="1593304"/>
          <a:ext cx="821925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 ложно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условие1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условие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N)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истинно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если</a:t>
                      </a:r>
                      <a:b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                условие ложно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... else if ... else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Условия проверяются по порядку</a:t>
            </a:r>
          </a:p>
          <a:p>
            <a:r>
              <a:rPr lang="ru-RU" dirty="0" smtClean="0"/>
              <a:t>В условии можно использовать логические операторы и скобки для записи сложных проверок</a:t>
            </a:r>
          </a:p>
          <a:p>
            <a:r>
              <a:rPr lang="ru-RU" dirty="0" smtClean="0"/>
              <a:t>Выполняется только только тот блок кода для которого условие "истинно"</a:t>
            </a:r>
          </a:p>
          <a:p>
            <a:r>
              <a:rPr lang="ru-RU" dirty="0" smtClean="0"/>
              <a:t>Если все условия "ложны", то выполняется блок </a:t>
            </a:r>
            <a:r>
              <a:rPr lang="en-US" dirty="0" smtClean="0"/>
              <a:t>else (</a:t>
            </a:r>
            <a:r>
              <a:rPr lang="ru-RU" dirty="0" smtClean="0"/>
              <a:t>если он есть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Блок </a:t>
            </a:r>
            <a:r>
              <a:rPr lang="en-US" dirty="0" smtClean="0"/>
              <a:t>else </a:t>
            </a:r>
            <a:r>
              <a:rPr lang="ru-RU" dirty="0" smtClean="0"/>
              <a:t>является необязательным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8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... else if ... else</a:t>
            </a:r>
            <a:r>
              <a:rPr lang="ru-RU" dirty="0" smtClean="0"/>
              <a:t> -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Console.Write(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"Ваш вариант ответа (да/нет/возможно):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answer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(answer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да"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Согласен!"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(answer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нет"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Действие отменено!"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(answer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возможно"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Неправильный ответ!"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Неизвестный вариант ответа!"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6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.NET  </a:t>
            </a:r>
            <a:r>
              <a:rPr lang="ru-RU" dirty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Desktop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разработки настольных и серверных приложений,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включая службы </a:t>
            </a:r>
            <a:r>
              <a:rPr lang="en-US" dirty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XNA – </a:t>
            </a:r>
            <a:r>
              <a:rPr lang="ru-RU" dirty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Micro Framework – </a:t>
            </a:r>
            <a:r>
              <a:rPr lang="ru-RU" dirty="0">
                <a:solidFill>
                  <a:schemeClr val="bg1"/>
                </a:solidFill>
              </a:rPr>
              <a:t>для встроенных </a:t>
            </a:r>
            <a:r>
              <a:rPr lang="en-US" dirty="0">
                <a:solidFill>
                  <a:schemeClr val="bg1"/>
                </a:solidFill>
              </a:rPr>
              <a:t>(embedded) </a:t>
            </a:r>
            <a:r>
              <a:rPr lang="ru-RU" dirty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От 256 Кб ОЗУ и от 64 Кб ПЗУ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Команд для </a:t>
            </a:r>
            <a:r>
              <a:rPr lang="en-US" dirty="0">
                <a:solidFill>
                  <a:schemeClr val="bg1"/>
                </a:solidFill>
              </a:rPr>
              <a:t>PowerShell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>
                <a:solidFill>
                  <a:schemeClr val="bg1"/>
                </a:solidFill>
              </a:rPr>
              <a:t>in-process shell </a:t>
            </a:r>
            <a:r>
              <a:rPr lang="ru-RU" dirty="0">
                <a:solidFill>
                  <a:schemeClr val="bg1"/>
                </a:solidFill>
              </a:rPr>
              <a:t>расширений</a:t>
            </a:r>
            <a:r>
              <a:rPr lang="en-US" dirty="0">
                <a:solidFill>
                  <a:schemeClr val="bg1"/>
                </a:solidFill>
              </a:rPr>
              <a:t> (via 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Сокращенное выполнение логических выражений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C# </a:t>
            </a:r>
            <a:r>
              <a:rPr lang="ru-RU" sz="2000" dirty="0"/>
              <a:t>применяет сокращеннное выполнение (</a:t>
            </a:r>
            <a:r>
              <a:rPr lang="en-US" sz="2000" dirty="0"/>
              <a:t>short-circuiting) </a:t>
            </a:r>
            <a:r>
              <a:rPr lang="ru-RU" sz="2000" dirty="0"/>
              <a:t>логических выражений</a:t>
            </a:r>
            <a:r>
              <a:rPr lang="en-US" sz="2000" dirty="0"/>
              <a:t>. </a:t>
            </a:r>
            <a:r>
              <a:rPr lang="ru-RU" sz="2000" dirty="0"/>
              <a:t>Это означает что, если при вычислении выражения логического «И» первый операнд дает «ложь», то остальные операнды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логического «ИЛИ» действует аналогичное правило. Если при его вычислении первый операнд дает «истину», то остальные операнды пропускаются т.к. уже понятно, что результатом может быть только «истина».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Условный оператор </a:t>
            </a:r>
            <a:r>
              <a:rPr lang="en-US" dirty="0" smtClean="0"/>
              <a:t>? 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Оператор </a:t>
            </a:r>
            <a:r>
              <a:rPr lang="en-US" dirty="0" smtClean="0"/>
              <a:t>?: </a:t>
            </a:r>
            <a:r>
              <a:rPr lang="ru-RU" dirty="0" smtClean="0"/>
              <a:t>предназначен для вычисления одного из двух выражений в зависимости от результата проверки условия. Выражения должны иметь одинаковый тип.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1340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605297"/>
            <a:ext cx="7010400" cy="2970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"Ваш вариант ответа (да/нет/возможно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):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answer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(answer)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да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Согласен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нет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Действие отменено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возможно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Неправильный ответ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Неизвестный вариант ответа!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1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switch: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одно действие для разных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case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необходимо выполнить одинаковое действие для разных </a:t>
            </a:r>
            <a:r>
              <a:rPr lang="en-US" dirty="0"/>
              <a:t>case, </a:t>
            </a:r>
            <a:r>
              <a:rPr lang="ru-RU" dirty="0"/>
              <a:t>то перечислите их друг за другом и затем тело.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D154A8C-9810-B545-929F-9F8987357C2E}"/>
              </a:ext>
            </a:extLst>
          </p:cNvPr>
          <p:cNvSpPr/>
          <p:nvPr/>
        </p:nvSpPr>
        <p:spPr>
          <a:xfrm>
            <a:off x="457200" y="3501008"/>
            <a:ext cx="8229600" cy="267765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DateTime.Now.DayOfWeek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DayOfWeek.Monday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DayOfWeek.Tuesday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DayOfWeek.Wednesday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DayOfWeek.Thursday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DayOfWeek.Friday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Рабочий день"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DayOfWeek.Saturday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Выходной день"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4649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while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while</a:t>
            </a:r>
            <a:r>
              <a:rPr lang="ru-RU" sz="2800" dirty="0"/>
              <a:t> выполняется пока истинно условие записанное в круглых скобках. Условие проверяется перед каждой итерацией.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4221088"/>
            <a:ext cx="82296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(n &lt; 5)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(n*10);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312685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do … while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do … while</a:t>
            </a:r>
            <a:r>
              <a:rPr lang="ru-RU" sz="2800" dirty="0"/>
              <a:t> выполняется пока истинно условие записанное в круглых скобках. Условие проверяется после каждой итерации.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N.B. </a:t>
            </a:r>
            <a:r>
              <a:rPr lang="ru-RU" sz="2800" dirty="0"/>
              <a:t>После </a:t>
            </a:r>
            <a:r>
              <a:rPr lang="en-US" sz="2800" dirty="0"/>
              <a:t>while </a:t>
            </a:r>
            <a:r>
              <a:rPr lang="ru-RU" sz="2800" dirty="0"/>
              <a:t>требуется точка с запятой!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4482986"/>
            <a:ext cx="82296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(n*10);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 &lt; 5);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088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for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for</a:t>
            </a:r>
            <a:r>
              <a:rPr lang="ru-RU" sz="2800" dirty="0"/>
              <a:t> выполняется пока истинно условие записанное в между точками с запятой в круглых скобках. Условие проверяется перед каждой итерацией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r>
              <a:rPr lang="ru-RU" sz="2800" dirty="0" smtClean="0"/>
              <a:t>После каждой итерации выполняется итератор цикла.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255928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power2 = { 1, 2, 4, 8, 16, 32, 64, 128, 256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power2.Length;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 степени {0} = {1}"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i+1, power2[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1996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foreach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 err="1"/>
              <a:t>foreach</a:t>
            </a:r>
            <a:r>
              <a:rPr lang="en-US" sz="2800" dirty="0"/>
              <a:t> </a:t>
            </a:r>
            <a:r>
              <a:rPr lang="ru-RU" sz="2800" dirty="0"/>
              <a:t>перебирает элементы коллекции в порядке в котором они хранятся или возвращаются коллекцией.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N.B. </a:t>
            </a:r>
            <a:r>
              <a:rPr lang="ru-RU" sz="2800" dirty="0"/>
              <a:t>Модификация элементов не поддерживается.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32793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2, 3, 5, 7, 11, 13, 17, 19, 23, 29, 31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(prime);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5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Ключевые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слова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continue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Ключевое слово </a:t>
            </a:r>
            <a:r>
              <a:rPr lang="en-US" sz="2800" dirty="0">
                <a:solidFill>
                  <a:srgbClr val="FFFF00"/>
                </a:solidFill>
              </a:rPr>
              <a:t>break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sz="2800" dirty="0">
                <a:solidFill>
                  <a:schemeClr val="bg1"/>
                </a:solidFill>
              </a:rPr>
              <a:t>break </a:t>
            </a:r>
            <a:r>
              <a:rPr lang="ru-RU" sz="2800" dirty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Ключевое слово </a:t>
            </a:r>
            <a:r>
              <a:rPr lang="en-US" sz="2800" dirty="0">
                <a:solidFill>
                  <a:srgbClr val="FFFF00"/>
                </a:solidFill>
              </a:rPr>
              <a:t>continue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sz="2800" dirty="0">
                <a:solidFill>
                  <a:schemeClr val="bg1"/>
                </a:solidFill>
              </a:rPr>
              <a:t>while </a:t>
            </a:r>
            <a:r>
              <a:rPr lang="ru-RU" sz="2800" dirty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sz="2800" dirty="0">
                <a:solidFill>
                  <a:schemeClr val="bg1"/>
                </a:solidFill>
              </a:rPr>
              <a:t>for </a:t>
            </a:r>
            <a:r>
              <a:rPr lang="ru-RU" sz="2800" dirty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10511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Visual Studio</a:t>
            </a:r>
            <a:endParaRPr lang="ru-RU" sz="3200" dirty="0">
              <a:solidFill>
                <a:schemeClr val="bg1"/>
              </a:solidFill>
            </a:endParaRP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>
                <a:solidFill>
                  <a:schemeClr val="bg1"/>
                </a:solidFill>
              </a:rPr>
              <a:t>ALM.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http://www.microsoft.com/visualstudio/eng/downloads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Последняя версия </a:t>
            </a:r>
            <a:r>
              <a:rPr lang="en-US" dirty="0">
                <a:solidFill>
                  <a:schemeClr val="bg1"/>
                </a:solidFill>
              </a:rPr>
              <a:t>Visual Studio 201</a:t>
            </a:r>
            <a:r>
              <a:rPr lang="ru-RU" dirty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>
                <a:solidFill>
                  <a:schemeClr val="bg1"/>
                </a:solidFill>
              </a:rPr>
              <a:t>Visual Studio 2010.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Редакции</a:t>
            </a:r>
            <a:r>
              <a:rPr lang="en-US" dirty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– </a:t>
            </a:r>
            <a:r>
              <a:rPr lang="ru-RU" dirty="0">
                <a:solidFill>
                  <a:schemeClr val="bg1"/>
                </a:solidFill>
              </a:rPr>
              <a:t>интегрированная среда разработки. Доступна под </a:t>
            </a:r>
            <a:r>
              <a:rPr lang="en-US" dirty="0">
                <a:solidFill>
                  <a:schemeClr val="bg1"/>
                </a:solidFill>
              </a:rPr>
              <a:t>Windows.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en-US" dirty="0">
                <a:solidFill>
                  <a:schemeClr val="bg1"/>
                </a:solidFill>
              </a:rPr>
              <a:t>Mac OSX</a:t>
            </a:r>
            <a:r>
              <a:rPr lang="ru-RU" dirty="0">
                <a:solidFill>
                  <a:schemeClr val="bg1"/>
                </a:solidFill>
              </a:rPr>
              <a:t> доступна </a:t>
            </a:r>
            <a:r>
              <a:rPr lang="en-US" dirty="0">
                <a:solidFill>
                  <a:schemeClr val="bg1"/>
                </a:solidFill>
              </a:rPr>
              <a:t>Preview </a:t>
            </a:r>
            <a:r>
              <a:rPr lang="ru-RU" dirty="0">
                <a:solidFill>
                  <a:schemeClr val="bg1"/>
                </a:solidFill>
              </a:rPr>
              <a:t>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Code – </a:t>
            </a:r>
            <a:r>
              <a:rPr lang="ru-RU" dirty="0">
                <a:solidFill>
                  <a:schemeClr val="bg1"/>
                </a:solidFill>
              </a:rPr>
              <a:t>кроссплатформенный редактор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Team Services – </a:t>
            </a:r>
            <a:r>
              <a:rPr lang="ru-RU" dirty="0">
                <a:solidFill>
                  <a:schemeClr val="bg1"/>
                </a:solidFill>
              </a:rPr>
              <a:t>сервисы для командной работы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778481"/>
            <a:ext cx="8229600" cy="581697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"Enter Array:"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10;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"Done! Enter element: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.ToInt32(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10)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"Element found at {0} position!"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nOutput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array:"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{0},"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car1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13306"/>
              </p:ext>
            </p:extLst>
          </p:nvPr>
        </p:nvGraphicFramePr>
        <p:xfrm>
          <a:off x="574576" y="980729"/>
          <a:ext cx="7994848" cy="2462212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71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328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Числовое значение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Строка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Строка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162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X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 в шестнадцатеричной системе счисления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Форматирование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enum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значений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993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Флаги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случае когда значения необходимо комбинировать для получения составного значения используется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с атрибутом </a:t>
            </a:r>
            <a:r>
              <a:rPr lang="en-US" dirty="0"/>
              <a:t>Flags</a:t>
            </a:r>
            <a:r>
              <a:rPr lang="ru-RU" dirty="0"/>
              <a:t>. Его наличие влияет на преобразование значения в строку.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10EB979-19DB-4D4A-9ED8-21E66990D22E}"/>
              </a:ext>
            </a:extLst>
          </p:cNvPr>
          <p:cNvSpPr/>
          <p:nvPr/>
        </p:nvSpPr>
        <p:spPr>
          <a:xfrm>
            <a:off x="457200" y="3344091"/>
            <a:ext cx="8229600" cy="2585323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FileAttributes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None  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Hidden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Important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Hidden | System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System.DayOfWeek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День недели</a:t>
            </a:r>
          </a:p>
          <a:p>
            <a:r>
              <a:rPr lang="en-US" dirty="0" err="1"/>
              <a:t>System.Drawing.KnownColor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Цвет</a:t>
            </a:r>
            <a:endParaRPr lang="en-US" dirty="0"/>
          </a:p>
          <a:p>
            <a:r>
              <a:rPr lang="en-US" dirty="0" err="1"/>
              <a:t>System.IO.DriveType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Тип диска</a:t>
            </a:r>
            <a:endParaRPr lang="en-US" dirty="0"/>
          </a:p>
          <a:p>
            <a:r>
              <a:rPr lang="en-US" dirty="0" err="1"/>
              <a:t>System.IO.FileAttributes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Атрибут файла</a:t>
            </a:r>
            <a:endParaRPr lang="en-US" dirty="0"/>
          </a:p>
          <a:p>
            <a:r>
              <a:rPr lang="en-US" dirty="0" err="1"/>
              <a:t>System.Net.HttpStatusCode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Код ответа протокола </a:t>
            </a:r>
            <a:r>
              <a:rPr lang="en-US" dirty="0"/>
              <a:t>HTTP</a:t>
            </a:r>
          </a:p>
          <a:p>
            <a:r>
              <a:rPr lang="ru-RU" dirty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9415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Строчный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ru-RU" sz="2400" dirty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rgbClr val="FFFF00"/>
                </a:solidFill>
              </a:rPr>
              <a:t>//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Блочный </a:t>
            </a:r>
            <a:r>
              <a:rPr lang="en-US" sz="2400" dirty="0">
                <a:solidFill>
                  <a:srgbClr val="FFFF00"/>
                </a:solidFill>
              </a:rPr>
              <a:t>/*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*/</a:t>
            </a:r>
            <a:endParaRPr lang="ru-RU" sz="240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XML </a:t>
            </a:r>
            <a:r>
              <a:rPr lang="ru-RU" sz="2400" dirty="0">
                <a:solidFill>
                  <a:schemeClr val="bg1"/>
                </a:solidFill>
              </a:rPr>
              <a:t>комментарии </a:t>
            </a:r>
            <a:r>
              <a:rPr lang="en-US" sz="2400" dirty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http://msdn.microsoft.com/en-us/library/b2s063f7.aspx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>
                <a:solidFill>
                  <a:schemeClr val="bg1"/>
                </a:solidFill>
              </a:rPr>
              <a:t>TODO</a:t>
            </a:r>
            <a:r>
              <a:rPr lang="ru-RU" sz="2400" dirty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>
                <a:solidFill>
                  <a:schemeClr val="bg1"/>
                </a:solidFill>
              </a:rPr>
              <a:t>Task List.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.NET Framework: </a:t>
            </a:r>
            <a:r>
              <a:rPr lang="ru-RU" sz="3200" dirty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CLR – Common Language Runtime – </a:t>
            </a:r>
            <a:r>
              <a:rPr lang="ru-RU" dirty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Assembler</a:t>
            </a:r>
            <a:endParaRPr lang="ru-RU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Управляет памятью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потоками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исполнением кода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>
                <a:solidFill>
                  <a:schemeClr val="bg1"/>
                </a:solidFill>
              </a:rPr>
              <a:t>, JIT-</a:t>
            </a:r>
            <a:r>
              <a:rPr lang="ru-RU" dirty="0">
                <a:solidFill>
                  <a:schemeClr val="bg1"/>
                </a:solidFill>
              </a:rPr>
              <a:t>компиляция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называется управляемым т.к. выполняется под управлением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BCL/FCL – Base/Framework Class Library – </a:t>
            </a:r>
            <a:r>
              <a:rPr lang="ru-RU" dirty="0">
                <a:solidFill>
                  <a:schemeClr val="bg1"/>
                </a:solidFill>
              </a:rPr>
              <a:t>библиотека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GC – Garbage collector – </a:t>
            </a:r>
            <a:r>
              <a:rPr lang="ru-RU" dirty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JIT (Just In Time) </a:t>
            </a:r>
            <a:r>
              <a:rPr lang="ru-RU" dirty="0">
                <a:solidFill>
                  <a:schemeClr val="bg1"/>
                </a:solidFill>
              </a:rPr>
              <a:t>компилятор – компилирует управляемый </a:t>
            </a: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ru-RU" dirty="0">
                <a:solidFill>
                  <a:schemeClr val="bg1"/>
                </a:solidFill>
              </a:rPr>
              <a:t>код в неуправляемый (машинный)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6438</Words>
  <Application>Microsoft Office PowerPoint</Application>
  <PresentationFormat>On-screen Show (4:3)</PresentationFormat>
  <Paragraphs>1459</Paragraphs>
  <Slides>87</Slides>
  <Notes>6</Notes>
  <HiddenSlides>3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87</vt:i4>
      </vt:variant>
    </vt:vector>
  </HeadingPairs>
  <TitlesOfParts>
    <vt:vector size="91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планы</vt:lpstr>
      <vt:lpstr>PowerPoint Presentation</vt:lpstr>
      <vt:lpstr>PowerPoint Presentation</vt:lpstr>
      <vt:lpstr>Краткая история C#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PowerPoint Presentation</vt:lpstr>
      <vt:lpstr>BigInteger</vt:lpstr>
      <vt:lpstr>Обязательная инициализация перед использованием (definite assignment)</vt:lpstr>
      <vt:lpstr>Неявно типизированные локальные переменные</vt:lpstr>
      <vt:lpstr>Литералы</vt:lpstr>
      <vt:lpstr>Разделитель цифр в C# 7 </vt:lpstr>
      <vt:lpstr>PowerPoint Presentation</vt:lpstr>
      <vt:lpstr>PowerPoint Presentation</vt:lpstr>
      <vt:lpstr>Tuple-типы (C# 7)</vt:lpstr>
      <vt:lpstr>Другие полезные типы данных</vt:lpstr>
      <vt:lpstr>PowerPoint Presentation</vt:lpstr>
      <vt:lpstr>PowerPoint Presentation</vt:lpstr>
      <vt:lpstr>PowerPoint Presentation</vt:lpstr>
      <vt:lpstr>Составное форматирование (Composite Formatting)</vt:lpstr>
      <vt:lpstr>Синтаксис элемента форматирования</vt:lpstr>
      <vt:lpstr>PowerPoint Presentation</vt:lpstr>
      <vt:lpstr>PowerPoint Presentation</vt:lpstr>
      <vt:lpstr>PowerPoint Presentation</vt:lpstr>
      <vt:lpstr>Интерполируемые строки (C# 6)</vt:lpstr>
      <vt:lpstr>PowerPoint Presentation</vt:lpstr>
      <vt:lpstr>Массивы</vt:lpstr>
      <vt:lpstr>Одномерные массивы</vt:lpstr>
      <vt:lpstr>Двумерные массивы</vt:lpstr>
      <vt:lpstr>Массивы с размерностью больше 2</vt:lpstr>
      <vt:lpstr>Массивы массивов (jagged arrays)</vt:lpstr>
      <vt:lpstr>Массив нулевой длины</vt:lpstr>
      <vt:lpstr>Методы класса Array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Сокращенная форма арифметических операторов</vt:lpstr>
      <vt:lpstr>Оператор % (остаток от деления)</vt:lpstr>
      <vt:lpstr>Арифметические операторы. Примеры.</vt:lpstr>
      <vt:lpstr>Математические операции (класс System.Math)</vt:lpstr>
      <vt:lpstr>Сравнение методов округления</vt:lpstr>
      <vt:lpstr>Деление на 0</vt:lpstr>
      <vt:lpstr>Целочисленное и дробное деление</vt:lpstr>
      <vt:lpstr>Операторы сравнения</vt:lpstr>
      <vt:lpstr>Битовые операторы</vt:lpstr>
      <vt:lpstr>Битовые операторы сдвига</vt:lpstr>
      <vt:lpstr>Условные логические операторы</vt:lpstr>
      <vt:lpstr>?? оператор</vt:lpstr>
      <vt:lpstr>Оператор безопасной навигации ?. («Элвис-оператор»)</vt:lpstr>
      <vt:lpstr>PowerPoint Presentation</vt:lpstr>
      <vt:lpstr>if ... else if ... else</vt:lpstr>
      <vt:lpstr>if ... else if ... else</vt:lpstr>
      <vt:lpstr>if ... else if ... else - пример</vt:lpstr>
      <vt:lpstr>Сокращенное выполнение логических выражений</vt:lpstr>
      <vt:lpstr>Условный оператор ? :</vt:lpstr>
      <vt:lpstr>PowerPoint Presentation</vt:lpstr>
      <vt:lpstr>switch: одно действие для разных case</vt:lpstr>
      <vt:lpstr>PowerPoint Presentation</vt:lpstr>
      <vt:lpstr>Цикл while</vt:lpstr>
      <vt:lpstr>Цикл do … while</vt:lpstr>
      <vt:lpstr>Цикл for</vt:lpstr>
      <vt:lpstr>Цикл foreach</vt:lpstr>
      <vt:lpstr>Ключевые слова break и continue</vt:lpstr>
      <vt:lpstr>PowerPoint Presentation</vt:lpstr>
      <vt:lpstr>PowerPoint Presentation</vt:lpstr>
      <vt:lpstr>PowerPoint Presentation</vt:lpstr>
      <vt:lpstr>Флаги</vt:lpstr>
      <vt:lpstr>Некоторые системные enum-ы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2023-09-09T15:05:11Z</dcterms:modified>
</cp:coreProperties>
</file>