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  <p:sldMasterId id="2147483674" r:id="rId3"/>
    <p:sldMasterId id="2147483686" r:id="rId4"/>
  </p:sldMasterIdLst>
  <p:sldIdLst>
    <p:sldId id="256" r:id="rId5"/>
    <p:sldId id="290" r:id="rId6"/>
    <p:sldId id="293" r:id="rId7"/>
    <p:sldId id="298" r:id="rId8"/>
    <p:sldId id="259" r:id="rId9"/>
    <p:sldId id="260" r:id="rId10"/>
    <p:sldId id="291" r:id="rId11"/>
    <p:sldId id="285" r:id="rId12"/>
    <p:sldId id="286" r:id="rId13"/>
    <p:sldId id="261" r:id="rId14"/>
    <p:sldId id="262" r:id="rId15"/>
    <p:sldId id="263" r:id="rId16"/>
    <p:sldId id="279" r:id="rId17"/>
    <p:sldId id="280" r:id="rId18"/>
    <p:sldId id="287" r:id="rId19"/>
    <p:sldId id="267" r:id="rId20"/>
    <p:sldId id="296" r:id="rId21"/>
    <p:sldId id="299" r:id="rId22"/>
    <p:sldId id="295" r:id="rId23"/>
    <p:sldId id="278" r:id="rId24"/>
    <p:sldId id="268" r:id="rId25"/>
    <p:sldId id="302" r:id="rId26"/>
    <p:sldId id="303" r:id="rId27"/>
    <p:sldId id="304" r:id="rId28"/>
    <p:sldId id="305" r:id="rId29"/>
    <p:sldId id="269" r:id="rId30"/>
    <p:sldId id="270" r:id="rId31"/>
    <p:sldId id="271" r:id="rId32"/>
    <p:sldId id="272" r:id="rId33"/>
    <p:sldId id="300" r:id="rId34"/>
    <p:sldId id="273" r:id="rId35"/>
    <p:sldId id="274" r:id="rId36"/>
    <p:sldId id="276" r:id="rId37"/>
    <p:sldId id="277" r:id="rId38"/>
    <p:sldId id="292" r:id="rId39"/>
    <p:sldId id="281" r:id="rId40"/>
    <p:sldId id="301" r:id="rId4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22" autoAdjust="0"/>
    <p:restoredTop sz="94660"/>
  </p:normalViewPr>
  <p:slideViewPr>
    <p:cSldViewPr>
      <p:cViewPr>
        <p:scale>
          <a:sx n="100" d="100"/>
          <a:sy n="100" d="100"/>
        </p:scale>
        <p:origin x="-2250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04.11.2013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04.11.2013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04.11.2013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?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392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0162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4688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0626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6074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60089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191201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24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04.11.2013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36748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38425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04193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89885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04.11.2013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8950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04.11.2013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8988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04.11.2013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5837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04.11.2013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3467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04.11.2013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8250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04.11.2013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46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04.11.2013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04.11.2013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8694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04.11.2013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5900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04.11.2013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7886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04.11.2013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050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04.11.2013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5535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04.11.2013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6473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?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0245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8302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81952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301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04.11.2013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713381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212331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73888824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074839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2996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237563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653090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455036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04.11.2013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57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04.11.2013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04.11.2013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04.11.2013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04.11.2013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04.11.2013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pPr/>
              <a:t>04.11.2013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04.11.2013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67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04.11.2013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52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04.11.2013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23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elonsoftware.com/articles/Unicode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ress.com/978143022549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microsoft.com/learning/en/us/book.aspx?ID=13874&amp;Locale=en-us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pluralsight.com/" TargetMode="External"/><Relationship Id="rId13" Type="http://schemas.openxmlformats.org/officeDocument/2006/relationships/hyperlink" Target="http://microsoft.ru/forums" TargetMode="External"/><Relationship Id="rId3" Type="http://schemas.openxmlformats.org/officeDocument/2006/relationships/hyperlink" Target="http://msdn.com/" TargetMode="External"/><Relationship Id="rId7" Type="http://schemas.openxmlformats.org/officeDocument/2006/relationships/hyperlink" Target="http://techdays.ru/" TargetMode="External"/><Relationship Id="rId12" Type="http://schemas.openxmlformats.org/officeDocument/2006/relationships/hyperlink" Target="http://stackoverflow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-start.ru/" TargetMode="External"/><Relationship Id="rId11" Type="http://schemas.openxmlformats.org/officeDocument/2006/relationships/hyperlink" Target="http://www.sql.ru/forum/" TargetMode="External"/><Relationship Id="rId5" Type="http://schemas.openxmlformats.org/officeDocument/2006/relationships/hyperlink" Target="http://dreamspark.ru/" TargetMode="External"/><Relationship Id="rId10" Type="http://schemas.openxmlformats.org/officeDocument/2006/relationships/hyperlink" Target="http://www.rsdn.ru/" TargetMode="External"/><Relationship Id="rId4" Type="http://schemas.openxmlformats.org/officeDocument/2006/relationships/hyperlink" Target="http://www.asp.net/" TargetMode="External"/><Relationship Id="rId9" Type="http://schemas.openxmlformats.org/officeDocument/2006/relationships/hyperlink" Target="http://channel9.msdn.com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b2s063f7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visualstudio/eng/download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oldnewthing/archive/2013/02/22/10396079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№1. Введение в С# и .NET Framework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69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Framework: </a:t>
            </a:r>
            <a:r>
              <a:rPr lang="ru-RU" sz="3200" dirty="0" smtClean="0">
                <a:solidFill>
                  <a:schemeClr val="bg1"/>
                </a:solidFill>
              </a:rPr>
              <a:t>Составные части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5" name="Picture 4" descr="http://upload.wikimedia.org/wikipedia/commons/thumb/d/d3/DotNet.svg/513px-DotNet.svg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40983"/>
            <a:ext cx="4886325" cy="5715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926750"/>
              </p:ext>
            </p:extLst>
          </p:nvPr>
        </p:nvGraphicFramePr>
        <p:xfrm>
          <a:off x="4860032" y="836713"/>
          <a:ext cx="4032448" cy="496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2664296"/>
              </a:tblGrid>
              <a:tr h="928473">
                <a:tc>
                  <a:txBody>
                    <a:bodyPr/>
                    <a:lstStyle/>
                    <a:p>
                      <a:r>
                        <a:rPr lang="ru-RU" dirty="0" smtClean="0"/>
                        <a:t>Технология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Расшифровка</a:t>
                      </a:r>
                      <a:endParaRPr lang="ru-RU" dirty="0"/>
                    </a:p>
                  </a:txBody>
                  <a:tcPr/>
                </a:tc>
              </a:tr>
              <a:tr h="470596">
                <a:tc>
                  <a:txBody>
                    <a:bodyPr/>
                    <a:lstStyle/>
                    <a:p>
                      <a:r>
                        <a:rPr lang="en-US" dirty="0" smtClean="0"/>
                        <a:t>ADO.NET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 Data Objects</a:t>
                      </a:r>
                      <a:endParaRPr lang="ru-RU" dirty="0"/>
                    </a:p>
                  </a:txBody>
                  <a:tcPr/>
                </a:tc>
              </a:tr>
              <a:tr h="381564">
                <a:tc>
                  <a:txBody>
                    <a:bodyPr/>
                    <a:lstStyle/>
                    <a:p>
                      <a:r>
                        <a:rPr lang="en-US" dirty="0" smtClean="0"/>
                        <a:t>ASP.NET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</a:t>
                      </a:r>
                      <a:r>
                        <a:rPr lang="en-US" baseline="0" dirty="0" smtClean="0"/>
                        <a:t> Server Pages</a:t>
                      </a:r>
                      <a:endParaRPr lang="ru-RU" dirty="0"/>
                    </a:p>
                  </a:txBody>
                  <a:tcPr/>
                </a:tc>
              </a:tr>
              <a:tr h="699534">
                <a:tc>
                  <a:txBody>
                    <a:bodyPr/>
                    <a:lstStyle/>
                    <a:p>
                      <a:r>
                        <a:rPr lang="en-US" dirty="0" smtClean="0"/>
                        <a:t>LINQ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 Integrated Query</a:t>
                      </a:r>
                      <a:endParaRPr lang="ru-RU" dirty="0"/>
                    </a:p>
                  </a:txBody>
                  <a:tcPr/>
                </a:tc>
              </a:tr>
              <a:tr h="635940">
                <a:tc>
                  <a:txBody>
                    <a:bodyPr/>
                    <a:lstStyle/>
                    <a:p>
                      <a:r>
                        <a:rPr lang="en-US" dirty="0" smtClean="0"/>
                        <a:t>WPF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Presentation Foundation</a:t>
                      </a:r>
                      <a:endParaRPr lang="ru-RU" dirty="0"/>
                    </a:p>
                  </a:txBody>
                  <a:tcPr/>
                </a:tc>
              </a:tr>
              <a:tr h="912200">
                <a:tc>
                  <a:txBody>
                    <a:bodyPr/>
                    <a:lstStyle/>
                    <a:p>
                      <a:r>
                        <a:rPr lang="en-US" dirty="0" smtClean="0"/>
                        <a:t>WCF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Communication Foundation</a:t>
                      </a:r>
                      <a:endParaRPr lang="ru-RU" dirty="0"/>
                    </a:p>
                  </a:txBody>
                  <a:tcPr/>
                </a:tc>
              </a:tr>
              <a:tr h="928473">
                <a:tc>
                  <a:txBody>
                    <a:bodyPr/>
                    <a:lstStyle/>
                    <a:p>
                      <a:r>
                        <a:rPr lang="en-US" dirty="0" smtClean="0"/>
                        <a:t>WF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Workflow Foundation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3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16632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CLR – Common Language Runtime – </a:t>
            </a:r>
            <a:r>
              <a:rPr lang="ru-RU" dirty="0" smtClean="0">
                <a:solidFill>
                  <a:schemeClr val="bg1"/>
                </a:solidFill>
              </a:rPr>
              <a:t>Общеязыковая исполняющая среда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C++/CLI, C#, Visual Basic .NET, F#, Iron Python, Iron Ruby, and an Intermediate Language (IL) </a:t>
            </a:r>
            <a:r>
              <a:rPr lang="en-US" dirty="0" smtClean="0">
                <a:solidFill>
                  <a:schemeClr val="bg1"/>
                </a:solidFill>
              </a:rPr>
              <a:t>Assembler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Управляет памятью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потоками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исполнением кода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проверками кода на безопасность</a:t>
            </a:r>
            <a:r>
              <a:rPr lang="en-US" dirty="0" smtClean="0">
                <a:solidFill>
                  <a:schemeClr val="bg1"/>
                </a:solidFill>
              </a:rPr>
              <a:t>, JIT-</a:t>
            </a:r>
            <a:r>
              <a:rPr lang="ru-RU" dirty="0" smtClean="0">
                <a:solidFill>
                  <a:schemeClr val="bg1"/>
                </a:solidFill>
              </a:rPr>
              <a:t>компиляция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Managed/</a:t>
            </a:r>
            <a:r>
              <a:rPr lang="en-US" dirty="0" err="1" smtClean="0">
                <a:solidFill>
                  <a:schemeClr val="bg1"/>
                </a:solidFill>
              </a:rPr>
              <a:t>Unmaged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Управляемый/Неуправляемый код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Код предназначенный для исполнения из под </a:t>
            </a:r>
            <a:r>
              <a:rPr lang="en-US" dirty="0" smtClean="0">
                <a:solidFill>
                  <a:schemeClr val="bg1"/>
                </a:solidFill>
              </a:rPr>
              <a:t>CLR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является управляемым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GC – Garbage collector – </a:t>
            </a:r>
            <a:r>
              <a:rPr lang="ru-RU" dirty="0" smtClean="0">
                <a:solidFill>
                  <a:schemeClr val="bg1"/>
                </a:solidFill>
              </a:rPr>
              <a:t>Сборщик мусора.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02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Visual Studio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78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Типы.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483" name="Прямоугольник 7"/>
          <p:cNvSpPr>
            <a:spLocks noChangeArrowheads="1"/>
          </p:cNvSpPr>
          <p:nvPr/>
        </p:nvSpPr>
        <p:spPr bwMode="auto">
          <a:xfrm>
            <a:off x="685800" y="1295400"/>
            <a:ext cx="7924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Ссылочные (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reference types)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                               Значимые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						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(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value types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)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rot="10800000" flipV="1">
            <a:off x="2133600" y="762000"/>
            <a:ext cx="1981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029200" y="762000"/>
            <a:ext cx="2209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0" name="TextBox 14"/>
          <p:cNvSpPr txBox="1">
            <a:spLocks noChangeArrowheads="1"/>
          </p:cNvSpPr>
          <p:nvPr/>
        </p:nvSpPr>
        <p:spPr bwMode="auto">
          <a:xfrm>
            <a:off x="304800" y="1981200"/>
            <a:ext cx="36576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class</a:t>
            </a:r>
          </a:p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(Классы, массивы, делегаты и пр.)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Point a = new Point();</a:t>
            </a:r>
          </a:p>
        </p:txBody>
      </p:sp>
      <p:sp>
        <p:nvSpPr>
          <p:cNvPr id="6151" name="TextBox 15"/>
          <p:cNvSpPr txBox="1">
            <a:spLocks noChangeArrowheads="1"/>
          </p:cNvSpPr>
          <p:nvPr/>
        </p:nvSpPr>
        <p:spPr bwMode="auto">
          <a:xfrm>
            <a:off x="5791200" y="2133600"/>
            <a:ext cx="32766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и пр.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float</a:t>
            </a: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Переменные, а также перечисления и структуры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a;</a:t>
            </a: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84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Структурные и ссылочные типы. Пример.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577" name="Rectangle 1"/>
          <p:cNvSpPr>
            <a:spLocks noChangeArrowheads="1"/>
          </p:cNvSpPr>
          <p:nvPr/>
        </p:nvSpPr>
        <p:spPr bwMode="auto">
          <a:xfrm>
            <a:off x="228600" y="533400"/>
            <a:ext cx="4267200" cy="6202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	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Структура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Point(100,200);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pt2 = pt1;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pt2.AddValue(300);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Console.WriteLine("\nAfter increment:");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52578" name="Rectangle 2"/>
          <p:cNvSpPr>
            <a:spLocks noChangeArrowheads="1"/>
          </p:cNvSpPr>
          <p:nvPr/>
        </p:nvSpPr>
        <p:spPr bwMode="auto">
          <a:xfrm>
            <a:off x="4724400" y="533400"/>
            <a:ext cx="4267200" cy="6202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Point	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Класс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Point(100,200);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pt2 = pt1;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pt2.AddValue(300);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Console.WriteLine("\nAfter increment:");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43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179512" y="71438"/>
            <a:ext cx="8784976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bg1"/>
                </a:solidFill>
                <a:cs typeface="Times New Roman" pitchFamily="18" charset="0"/>
              </a:rPr>
              <a:t>Nullable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-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типы данных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620688"/>
            <a:ext cx="878497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Применются только для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value </a:t>
            </a:r>
            <a:r>
              <a:rPr lang="ru-RU" dirty="0" smtClean="0">
                <a:solidFill>
                  <a:schemeClr val="bg1"/>
                </a:solidFill>
              </a:rPr>
              <a:t>типов с целью добавить им </a:t>
            </a:r>
            <a:r>
              <a:rPr lang="en-US" dirty="0" smtClean="0">
                <a:solidFill>
                  <a:schemeClr val="bg1"/>
                </a:solidFill>
              </a:rPr>
              <a:t>null </a:t>
            </a:r>
            <a:r>
              <a:rPr lang="ru-RU" dirty="0" smtClean="0">
                <a:solidFill>
                  <a:schemeClr val="bg1"/>
                </a:solidFill>
              </a:rPr>
              <a:t>значение.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x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Ошибка компиляции!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null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можно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присвоить только ссылочному типу</a:t>
            </a:r>
          </a:p>
          <a:p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System.Nullable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y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Теперь можно!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(!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y.HasValue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y = 100;</a:t>
            </a:r>
          </a:p>
          <a:p>
            <a:endParaRPr lang="en-US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? z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Сокращеная форма записи</a:t>
            </a:r>
            <a:endParaRPr lang="en-US" sz="14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+= 20;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7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81123"/>
              </p:ext>
            </p:extLst>
          </p:nvPr>
        </p:nvGraphicFramePr>
        <p:xfrm>
          <a:off x="251520" y="620688"/>
          <a:ext cx="8640961" cy="5999222"/>
        </p:xfrm>
        <a:graphic>
          <a:graphicData uri="http://schemas.openxmlformats.org/drawingml/2006/table">
            <a:tbl>
              <a:tblPr/>
              <a:tblGrid>
                <a:gridCol w="1663362"/>
                <a:gridCol w="1965792"/>
                <a:gridCol w="5011807"/>
              </a:tblGrid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Типы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.NET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Псевдоним в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C#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Диапазон допустимых значений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0..255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System.Sbyte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–128..127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System.Int16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short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–32 768..32 767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System.Int32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–2 147 483 648..2 147 483 647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0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System.Int64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long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-9 223 372 036 854 775 808..</a:t>
                      </a:r>
                      <a:r>
                        <a:rPr lang="be-BY" sz="140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9 223 372 036 854 775 807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System.UInt16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ushort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0..65535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System.UInt32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uint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0..4 294 967 295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System.UInt64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ulong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0..18 446 744 073 709 551 615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System.Single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float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1.5 × 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−45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3.4 × 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7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System.Double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double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5.0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−324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1.7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308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14-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15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System.Decimal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decimal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1.0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−28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7.9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28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System.String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string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Последовательность символов типа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char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System.Char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char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Символ в кодировке </a:t>
                      </a:r>
                      <a:r>
                        <a:rPr lang="ru-RU" sz="140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Unicode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System.Boolean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bool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 / false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System.Object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object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07704" y="0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</a:rPr>
              <a:t>Типы данных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81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Литералы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Строковые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тип </a:t>
            </a:r>
            <a:r>
              <a:rPr lang="en-US" dirty="0" smtClean="0">
                <a:solidFill>
                  <a:schemeClr val="bg1"/>
                </a:solidFill>
              </a:rPr>
              <a:t>string)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"</a:t>
            </a:r>
            <a:r>
              <a:rPr lang="ru-RU" dirty="0" smtClean="0">
                <a:solidFill>
                  <a:schemeClr val="bg1"/>
                </a:solidFill>
              </a:rPr>
              <a:t>текст\</a:t>
            </a:r>
            <a:r>
              <a:rPr lang="en-US" dirty="0" smtClean="0">
                <a:solidFill>
                  <a:schemeClr val="bg1"/>
                </a:solidFill>
              </a:rPr>
              <a:t>n"</a:t>
            </a:r>
            <a:r>
              <a:rPr lang="ru-RU" dirty="0" smtClean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строка которая может включать  </a:t>
            </a:r>
            <a:r>
              <a:rPr lang="en-US" dirty="0" smtClean="0">
                <a:solidFill>
                  <a:schemeClr val="bg1"/>
                </a:solidFill>
              </a:rPr>
              <a:t>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 (</a:t>
            </a:r>
            <a:r>
              <a:rPr lang="en-US" dirty="0" smtClean="0">
                <a:solidFill>
                  <a:schemeClr val="bg1"/>
                </a:solidFill>
              </a:rPr>
              <a:t>\XXX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@"</a:t>
            </a:r>
            <a:r>
              <a:rPr lang="ru-RU" dirty="0" smtClean="0">
                <a:solidFill>
                  <a:schemeClr val="bg1"/>
                </a:solidFill>
              </a:rPr>
              <a:t>текст</a:t>
            </a:r>
            <a:r>
              <a:rPr lang="en-US" dirty="0" smtClean="0">
                <a:solidFill>
                  <a:schemeClr val="bg1"/>
                </a:solidFill>
              </a:rPr>
              <a:t>\n", verbatim </a:t>
            </a:r>
            <a:r>
              <a:rPr lang="ru-RU" dirty="0" smtClean="0">
                <a:solidFill>
                  <a:schemeClr val="bg1"/>
                </a:solidFill>
              </a:rPr>
              <a:t>(буквальная) строка,</a:t>
            </a:r>
            <a:r>
              <a:rPr lang="en-US" dirty="0">
                <a:solidFill>
                  <a:schemeClr val="bg1"/>
                </a:solidFill>
              </a:rPr>
              <a:t> 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 трактуются как обычные символы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Символьный 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ru-RU" dirty="0" smtClean="0">
                <a:solidFill>
                  <a:schemeClr val="bg1"/>
                </a:solidFill>
              </a:rPr>
              <a:t>тип </a:t>
            </a:r>
            <a:r>
              <a:rPr lang="en-US" dirty="0" smtClean="0">
                <a:solidFill>
                  <a:schemeClr val="bg1"/>
                </a:solidFill>
              </a:rPr>
              <a:t>char)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‘</a:t>
            </a:r>
            <a:r>
              <a:rPr lang="ru-RU" dirty="0" smtClean="0">
                <a:solidFill>
                  <a:schemeClr val="bg1"/>
                </a:solidFill>
              </a:rPr>
              <a:t>символ</a:t>
            </a:r>
            <a:r>
              <a:rPr lang="en-US" dirty="0" smtClean="0">
                <a:solidFill>
                  <a:schemeClr val="bg1"/>
                </a:solidFill>
              </a:rPr>
              <a:t>’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Целочисленные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ru-RU" dirty="0" smtClean="0">
                <a:solidFill>
                  <a:schemeClr val="bg1"/>
                </a:solidFill>
              </a:rPr>
              <a:t> в 10 системе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0xFF, 0x1122 </a:t>
            </a:r>
            <a:r>
              <a:rPr lang="ru-RU" dirty="0">
                <a:solidFill>
                  <a:schemeClr val="bg1"/>
                </a:solidFill>
              </a:rPr>
              <a:t>и т.п</a:t>
            </a:r>
            <a:r>
              <a:rPr lang="ru-RU" dirty="0" smtClean="0">
                <a:solidFill>
                  <a:schemeClr val="bg1"/>
                </a:solidFill>
              </a:rPr>
              <a:t>., число в 16 </a:t>
            </a:r>
            <a:r>
              <a:rPr lang="ru-RU" dirty="0" smtClean="0">
                <a:solidFill>
                  <a:schemeClr val="bg1"/>
                </a:solidFill>
              </a:rPr>
              <a:t>системе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1L, </a:t>
            </a:r>
            <a:r>
              <a:rPr lang="ru-RU" dirty="0" smtClean="0">
                <a:solidFill>
                  <a:schemeClr val="bg1"/>
                </a:solidFill>
              </a:rPr>
              <a:t>знаковое длинное целое </a:t>
            </a:r>
            <a:r>
              <a:rPr lang="en-US" dirty="0" smtClean="0">
                <a:solidFill>
                  <a:schemeClr val="bg1"/>
                </a:solidFill>
              </a:rPr>
              <a:t>(long)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U, </a:t>
            </a:r>
            <a:r>
              <a:rPr lang="ru-RU" dirty="0" smtClean="0">
                <a:solidFill>
                  <a:schemeClr val="bg1"/>
                </a:solidFill>
              </a:rPr>
              <a:t>беззнаковое целое (</a:t>
            </a:r>
            <a:r>
              <a:rPr lang="en-US" dirty="0" err="1" smtClean="0">
                <a:solidFill>
                  <a:schemeClr val="bg1"/>
                </a:solidFill>
              </a:rPr>
              <a:t>uint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1UL,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беззнаковое </a:t>
            </a:r>
            <a:r>
              <a:rPr lang="ru-RU" dirty="0" smtClean="0">
                <a:solidFill>
                  <a:schemeClr val="bg1"/>
                </a:solidFill>
              </a:rPr>
              <a:t>длинное целое </a:t>
            </a:r>
            <a:r>
              <a:rPr lang="ru-RU" dirty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ulong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 плавающей точкой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.1,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smtClean="0">
                <a:solidFill>
                  <a:schemeClr val="bg1"/>
                </a:solidFill>
              </a:rPr>
              <a:t>double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1.1f</a:t>
            </a:r>
            <a:r>
              <a:rPr lang="ru-RU" dirty="0" smtClean="0">
                <a:solidFill>
                  <a:schemeClr val="bg1"/>
                </a:solidFill>
              </a:rPr>
              <a:t>, число типа </a:t>
            </a:r>
            <a:r>
              <a:rPr lang="en-US" dirty="0" smtClean="0">
                <a:solidFill>
                  <a:schemeClr val="bg1"/>
                </a:solidFill>
              </a:rPr>
              <a:t>float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1.1m,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smtClean="0">
                <a:solidFill>
                  <a:schemeClr val="bg1"/>
                </a:solidFill>
              </a:rPr>
              <a:t>decimal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10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полезные типы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System.DateTime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дата и время</a:t>
            </a:r>
          </a:p>
          <a:p>
            <a:pPr lvl="1"/>
            <a:r>
              <a:rPr lang="ru-RU" dirty="0" smtClean="0"/>
              <a:t>От 1 января 1 года, 00</a:t>
            </a:r>
            <a:r>
              <a:rPr lang="en-US" dirty="0" smtClean="0"/>
              <a:t>:00:00</a:t>
            </a:r>
            <a:r>
              <a:rPr lang="ru-RU" dirty="0" smtClean="0"/>
              <a:t> до 31 декабря 9999 года, 23</a:t>
            </a:r>
            <a:r>
              <a:rPr lang="en-US" dirty="0" smtClean="0"/>
              <a:t>:59:59</a:t>
            </a:r>
            <a:r>
              <a:rPr lang="ru-RU" dirty="0" smtClean="0"/>
              <a:t>. Хранится в виде кол-ва 100нс интервалов.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используйте дату/время в формате </a:t>
            </a:r>
            <a:r>
              <a:rPr lang="en-US" dirty="0" smtClean="0">
                <a:solidFill>
                  <a:schemeClr val="bg1"/>
                </a:solidFill>
              </a:rPr>
              <a:t>UTC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знайте в каком часовом поясе представлена дата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Не забывайте про летнее/зимнее время (</a:t>
            </a:r>
            <a:r>
              <a:rPr lang="en-US" dirty="0" smtClean="0">
                <a:solidFill>
                  <a:schemeClr val="bg1"/>
                </a:solidFill>
              </a:rPr>
              <a:t>daylight saving)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См. </a:t>
            </a:r>
            <a:r>
              <a:rPr lang="ru-RU" dirty="0">
                <a:solidFill>
                  <a:schemeClr val="bg1"/>
                </a:solidFill>
              </a:rPr>
              <a:t>т</a:t>
            </a:r>
            <a:r>
              <a:rPr lang="ru-RU" dirty="0" smtClean="0">
                <a:solidFill>
                  <a:schemeClr val="bg1"/>
                </a:solidFill>
              </a:rPr>
              <a:t>акже </a:t>
            </a:r>
            <a:r>
              <a:rPr lang="en-US" dirty="0" err="1" smtClean="0"/>
              <a:t>System.DateTimeOffset</a:t>
            </a:r>
            <a:r>
              <a:rPr lang="en-US" dirty="0" smtClean="0"/>
              <a:t>, </a:t>
            </a:r>
            <a:r>
              <a:rPr lang="en-US" dirty="0" err="1" smtClean="0"/>
              <a:t>System.TimeZone</a:t>
            </a:r>
            <a:r>
              <a:rPr lang="en-US" dirty="0" smtClean="0"/>
              <a:t>, </a:t>
            </a:r>
            <a:r>
              <a:rPr lang="en-US" dirty="0" err="1" smtClean="0"/>
              <a:t>System.TimeZoneInfo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System.TimeSpan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интервал </a:t>
            </a:r>
            <a:r>
              <a:rPr lang="ru-RU" dirty="0" smtClean="0">
                <a:solidFill>
                  <a:schemeClr val="bg1"/>
                </a:solidFill>
              </a:rPr>
              <a:t>времени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/>
              <a:t>System.TimeZoneInfo</a:t>
            </a:r>
            <a:r>
              <a:rPr lang="en-US" dirty="0" smtClean="0"/>
              <a:t> – </a:t>
            </a:r>
            <a:r>
              <a:rPr lang="ru-RU" dirty="0" smtClean="0"/>
              <a:t>информация о часовом поясе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System.Guid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ru-RU" dirty="0">
                <a:solidFill>
                  <a:schemeClr val="bg1"/>
                </a:solidFill>
              </a:rPr>
              <a:t>статистически уникальный 128-битный идентификатор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Например, </a:t>
            </a:r>
            <a:r>
              <a:rPr lang="en-US" dirty="0">
                <a:solidFill>
                  <a:schemeClr val="bg1"/>
                </a:solidFill>
              </a:rPr>
              <a:t>{7F7F88B2-C4B9-4E84-A0CC-FDF77BB46D41}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System.Drawing.Color</a:t>
            </a:r>
            <a:r>
              <a:rPr lang="ru-RU" dirty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сборка </a:t>
            </a:r>
            <a:r>
              <a:rPr lang="en-US" dirty="0" err="1" smtClean="0"/>
              <a:t>System.Drawing</a:t>
            </a:r>
            <a:r>
              <a:rPr lang="ru-RU" dirty="0" smtClean="0">
                <a:solidFill>
                  <a:schemeClr val="bg1"/>
                </a:solidFill>
              </a:rPr>
              <a:t>) – цвет в формате (</a:t>
            </a:r>
            <a:r>
              <a:rPr lang="en-US" dirty="0" smtClean="0"/>
              <a:t>ARGB</a:t>
            </a:r>
            <a:r>
              <a:rPr lang="ru-RU" dirty="0" smtClean="0"/>
              <a:t>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88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92696"/>
            <a:ext cx="8208912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Класс </a:t>
            </a:r>
            <a:r>
              <a:rPr lang="en-US" sz="2800" dirty="0" smtClean="0">
                <a:solidFill>
                  <a:schemeClr val="bg1"/>
                </a:solidFill>
              </a:rPr>
              <a:t>String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Ссылочный тип, но!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Значение </a:t>
            </a:r>
            <a:r>
              <a:rPr lang="en-US" dirty="0" smtClean="0">
                <a:solidFill>
                  <a:schemeClr val="bg1"/>
                </a:solidFill>
              </a:rPr>
              <a:t>string </a:t>
            </a:r>
            <a:r>
              <a:rPr lang="ru-RU" dirty="0" smtClean="0">
                <a:solidFill>
                  <a:schemeClr val="bg1"/>
                </a:solidFill>
              </a:rPr>
              <a:t>являются неизменяемыми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Каждая операция создает новый экземпляр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Хранится в памяти как последовательность символов в кодировке </a:t>
            </a:r>
            <a:r>
              <a:rPr lang="en-US" dirty="0" smtClean="0">
                <a:solidFill>
                  <a:schemeClr val="bg1"/>
                </a:solidFill>
              </a:rPr>
              <a:t>UTF-16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Absolute Minimum Every Software Developer Absolutely, Positively Must Know About Unicode and Character Sets (No Excuses</a:t>
            </a:r>
            <a:r>
              <a:rPr lang="en-US" dirty="0" smtClean="0">
                <a:solidFill>
                  <a:schemeClr val="bg1"/>
                </a:solidFill>
              </a:rPr>
              <a:t>!)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www.joelonsoftware.com/articles/Unicode.html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При </a:t>
            </a:r>
            <a:r>
              <a:rPr lang="ru-RU" dirty="0">
                <a:solidFill>
                  <a:schemeClr val="bg1"/>
                </a:solidFill>
              </a:rPr>
              <a:t>сборке строки используйте </a:t>
            </a:r>
            <a:r>
              <a:rPr lang="en-US" dirty="0" err="1">
                <a:solidFill>
                  <a:schemeClr val="bg1"/>
                </a:solidFill>
              </a:rPr>
              <a:t>System.Text.StringBuilder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Escape </a:t>
            </a:r>
            <a:r>
              <a:rPr lang="ru-RU" dirty="0" smtClean="0">
                <a:solidFill>
                  <a:schemeClr val="bg1"/>
                </a:solidFill>
              </a:rPr>
              <a:t>символы </a:t>
            </a:r>
            <a:r>
              <a:rPr lang="en-US" dirty="0" smtClean="0">
                <a:solidFill>
                  <a:schemeClr val="bg1"/>
                </a:solidFill>
              </a:rPr>
              <a:t>\’, \”, \\, \0, </a:t>
            </a:r>
            <a:r>
              <a:rPr lang="ru-RU" dirty="0" smtClean="0">
                <a:solidFill>
                  <a:schemeClr val="bg1"/>
                </a:solidFill>
              </a:rPr>
              <a:t>\</a:t>
            </a:r>
            <a:r>
              <a:rPr lang="en-US" dirty="0" smtClean="0">
                <a:solidFill>
                  <a:schemeClr val="bg1"/>
                </a:solidFill>
              </a:rPr>
              <a:t>a, \b,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\f,</a:t>
            </a:r>
            <a:r>
              <a:rPr lang="ru-RU" dirty="0" smtClean="0">
                <a:solidFill>
                  <a:schemeClr val="bg1"/>
                </a:solidFill>
              </a:rPr>
              <a:t> \</a:t>
            </a:r>
            <a:r>
              <a:rPr lang="en-US" dirty="0" smtClean="0">
                <a:solidFill>
                  <a:schemeClr val="bg1"/>
                </a:solidFill>
              </a:rPr>
              <a:t>n, \r, \t, \v, \</a:t>
            </a:r>
            <a:r>
              <a:rPr lang="en-US" dirty="0" err="1" smtClean="0">
                <a:solidFill>
                  <a:schemeClr val="bg1"/>
                </a:solidFill>
              </a:rPr>
              <a:t>uXXXX</a:t>
            </a:r>
            <a:r>
              <a:rPr lang="en-US" dirty="0" smtClean="0">
                <a:solidFill>
                  <a:schemeClr val="bg1"/>
                </a:solidFill>
              </a:rPr>
              <a:t>,\</a:t>
            </a:r>
            <a:r>
              <a:rPr lang="en-US" dirty="0" err="1">
                <a:solidFill>
                  <a:schemeClr val="bg1"/>
                </a:solidFill>
              </a:rPr>
              <a:t>xn</a:t>
            </a:r>
            <a:r>
              <a:rPr lang="en-US" dirty="0">
                <a:solidFill>
                  <a:schemeClr val="bg1"/>
                </a:solidFill>
              </a:rPr>
              <a:t>[n][n][</a:t>
            </a:r>
            <a:r>
              <a:rPr lang="en-US" dirty="0" smtClean="0">
                <a:solidFill>
                  <a:schemeClr val="bg1"/>
                </a:solidFill>
              </a:rPr>
              <a:t>n],\</a:t>
            </a:r>
            <a:r>
              <a:rPr lang="en-US" dirty="0" err="1" smtClean="0">
                <a:solidFill>
                  <a:schemeClr val="bg1"/>
                </a:solidFill>
              </a:rPr>
              <a:t>Uxxxxxxxx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Используйте </a:t>
            </a:r>
            <a:r>
              <a:rPr lang="en-US" dirty="0" err="1" smtClean="0">
                <a:solidFill>
                  <a:schemeClr val="bg1"/>
                </a:solidFill>
              </a:rPr>
              <a:t>System.Enviroment.NewLine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вместо </a:t>
            </a:r>
            <a:r>
              <a:rPr lang="en-US" dirty="0" smtClean="0">
                <a:solidFill>
                  <a:schemeClr val="bg1"/>
                </a:solidFill>
              </a:rPr>
              <a:t>\r</a:t>
            </a:r>
            <a:r>
              <a:rPr lang="ru-RU" dirty="0" smtClean="0">
                <a:solidFill>
                  <a:schemeClr val="bg1"/>
                </a:solidFill>
              </a:rPr>
              <a:t>\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Будьте ссторожны с \0 (</a:t>
            </a:r>
            <a:r>
              <a:rPr lang="en-US" dirty="0" smtClean="0">
                <a:solidFill>
                  <a:schemeClr val="bg1"/>
                </a:solidFill>
              </a:rPr>
              <a:t>null character)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@-</a:t>
            </a:r>
            <a:r>
              <a:rPr lang="ru-RU" dirty="0" smtClean="0">
                <a:solidFill>
                  <a:schemeClr val="bg1"/>
                </a:solidFill>
              </a:rPr>
              <a:t>синтаксис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Полезные методы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String.IsNullOrEmpty</a:t>
            </a:r>
            <a:r>
              <a:rPr lang="en-US" dirty="0">
                <a:solidFill>
                  <a:schemeClr val="bg1"/>
                </a:solidFill>
              </a:rPr>
              <a:t>(string)</a:t>
            </a:r>
            <a:r>
              <a:rPr lang="en-US" dirty="0" smtClean="0">
                <a:solidFill>
                  <a:schemeClr val="bg1"/>
                </a:solidFill>
              </a:rPr>
              <a:t> .NET 2.0+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String.IsNullOrWhiteSpace</a:t>
            </a:r>
            <a:r>
              <a:rPr lang="en-US" dirty="0" smtClean="0">
                <a:solidFill>
                  <a:schemeClr val="bg1"/>
                </a:solidFill>
              </a:rPr>
              <a:t>(string) .</a:t>
            </a:r>
            <a:r>
              <a:rPr lang="en-US" dirty="0">
                <a:solidFill>
                  <a:schemeClr val="bg1"/>
                </a:solidFill>
              </a:rPr>
              <a:t>NET </a:t>
            </a:r>
            <a:r>
              <a:rPr lang="en-US" dirty="0" smtClean="0">
                <a:solidFill>
                  <a:schemeClr val="bg1"/>
                </a:solidFill>
              </a:rPr>
              <a:t>4.0+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String.Intern</a:t>
            </a:r>
            <a:r>
              <a:rPr lang="en-US" dirty="0" smtClean="0">
                <a:solidFill>
                  <a:schemeClr val="bg1"/>
                </a:solidFill>
              </a:rPr>
              <a:t>(string)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Используйте </a:t>
            </a:r>
            <a:r>
              <a:rPr lang="en-US" dirty="0" err="1">
                <a:solidFill>
                  <a:schemeClr val="bg1"/>
                </a:solidFill>
              </a:rPr>
              <a:t>System.Security.SecureString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для хранения «секретной» информации (пароли).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58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Литература</a:t>
            </a:r>
          </a:p>
          <a:p>
            <a:pPr lvl="0"/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Язык программирования C# 2010 и платформа .NET 4.0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Эндрю Троелсен (Andrew Troelsen)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</a:rPr>
              <a:t>http://oz.by/books/more10158206.html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ru-RU" u="sng" dirty="0" smtClean="0">
                <a:solidFill>
                  <a:schemeClr val="bg1"/>
                </a:solidFill>
                <a:hlinkClick r:id="rId3"/>
              </a:rPr>
              <a:t>www.apress.com/9781430225492</a:t>
            </a:r>
            <a:endParaRPr lang="en-US" u="sng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CLR </a:t>
            </a:r>
            <a:r>
              <a:rPr lang="ru-RU" dirty="0">
                <a:solidFill>
                  <a:schemeClr val="bg1"/>
                </a:solidFill>
              </a:rPr>
              <a:t>via C#. Программирование на платформе Microsoft .NET Framework 4.0 на языке C# (CLR via C#, Third Edition)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Джеффри Рихтер (Jeffrey Richter)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</a:rPr>
              <a:t>http://</a:t>
            </a:r>
            <a:r>
              <a:rPr lang="ru-RU" u="sng" dirty="0" smtClean="0">
                <a:solidFill>
                  <a:schemeClr val="bg1"/>
                </a:solidFill>
              </a:rPr>
              <a:t>oz.by/books/more1028671.html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  <a:hlinkClick r:id="rId4"/>
              </a:rPr>
              <a:t>http</a:t>
            </a:r>
            <a:r>
              <a:rPr lang="ru-RU" u="sng">
                <a:solidFill>
                  <a:schemeClr val="bg1"/>
                </a:solidFill>
                <a:hlinkClick r:id="rId4"/>
              </a:rPr>
              <a:t>://</a:t>
            </a:r>
            <a:r>
              <a:rPr lang="ru-RU" u="sng" smtClean="0">
                <a:solidFill>
                  <a:schemeClr val="bg1"/>
                </a:solidFill>
                <a:hlinkClick r:id="rId4"/>
              </a:rPr>
              <a:t>www.microsoft.com/learning/en/us/book.aspx?ID=13874&amp;Locale=en-us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70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</a:rPr>
              <a:t>Строки.</a:t>
            </a:r>
          </a:p>
        </p:txBody>
      </p:sp>
      <p:graphicFrame>
        <p:nvGraphicFramePr>
          <p:cNvPr id="13344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453012"/>
              </p:ext>
            </p:extLst>
          </p:nvPr>
        </p:nvGraphicFramePr>
        <p:xfrm>
          <a:off x="457200" y="3805238"/>
          <a:ext cx="8305800" cy="2595564"/>
        </p:xfrm>
        <a:graphic>
          <a:graphicData uri="http://schemas.openxmlformats.org/drawingml/2006/table">
            <a:tbl>
              <a:tblPr/>
              <a:tblGrid>
                <a:gridCol w="2718262"/>
                <a:gridCol w="558753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Имя члена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Назначение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Length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Длина строки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Concat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;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оператор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 +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Склеивает 2 строки в одну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CompareTo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Сравнивает строки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Insert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Вставляет строку в текущую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Remove() Replace()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Удаляет или заменяет данные в строке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ToUpper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ToLower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Переводит строку в верхний или нижний регистр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457200" y="881063"/>
            <a:ext cx="8305800" cy="23542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str1 = "Hello";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str2 = "world!";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str1, str2);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Console.WriteLine(str1 + ", " + str2);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str3 = str1 + ", my dear " + str2;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Console.WriteLine(str3);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pi = 3.1415926535897932384626433832795;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str4 = "Pi value is: " + pi.ToString();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Console.WriteLine(str4);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2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Форматированный вывод переменной.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19" name="Прямоугольник 3"/>
          <p:cNvSpPr>
            <a:spLocks noChangeArrowheads="1"/>
          </p:cNvSpPr>
          <p:nvPr/>
        </p:nvSpPr>
        <p:spPr bwMode="auto">
          <a:xfrm>
            <a:off x="1219200" y="838200"/>
            <a:ext cx="754380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double v = 1234569.8434;</a:t>
            </a:r>
            <a:endParaRPr lang="ru-RU" dirty="0">
              <a:solidFill>
                <a:schemeClr val="bg1"/>
              </a:solidFill>
              <a:latin typeface="Calibri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("C:   {0:C}", v);		//</a:t>
            </a:r>
            <a:r>
              <a:rPr lang="ru-RU" dirty="0">
                <a:solidFill>
                  <a:schemeClr val="bg1"/>
                </a:solidFill>
              </a:rPr>
              <a:t>денежный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("D10: {0:D10}",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десятичный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("E:   {0:E}",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экспоненциальный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("F5:  {0:F5}",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дробный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("N:   {0:N}",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номер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("X:   {0:X}",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шестнадцатеричный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43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prstClr val="white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609600"/>
            <a:ext cx="7696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</a:rPr>
              <a:t>&lt;</a:t>
            </a:r>
            <a:r>
              <a:rPr lang="ru-RU" b="1" dirty="0">
                <a:solidFill>
                  <a:prstClr val="white"/>
                </a:solidFill>
              </a:rPr>
              <a:t>тип</a:t>
            </a:r>
            <a:r>
              <a:rPr lang="en-US" b="1" dirty="0">
                <a:solidFill>
                  <a:prstClr val="white"/>
                </a:solidFill>
              </a:rPr>
              <a:t>&gt;[] &lt;</a:t>
            </a:r>
            <a:r>
              <a:rPr lang="ru-RU" b="1" dirty="0">
                <a:solidFill>
                  <a:prstClr val="white"/>
                </a:solidFill>
              </a:rPr>
              <a:t>имя</a:t>
            </a:r>
            <a:r>
              <a:rPr lang="en-US" b="1" dirty="0">
                <a:solidFill>
                  <a:prstClr val="white"/>
                </a:solidFill>
              </a:rPr>
              <a:t>&gt;</a:t>
            </a:r>
            <a:r>
              <a:rPr lang="ru-RU" b="1" dirty="0">
                <a:solidFill>
                  <a:prstClr val="white"/>
                </a:solidFill>
              </a:rPr>
              <a:t> = </a:t>
            </a:r>
            <a:r>
              <a:rPr lang="en-US" b="1" dirty="0">
                <a:solidFill>
                  <a:prstClr val="white"/>
                </a:solidFill>
              </a:rPr>
              <a:t>new &lt;</a:t>
            </a:r>
            <a:r>
              <a:rPr lang="ru-RU" b="1" dirty="0">
                <a:solidFill>
                  <a:prstClr val="white"/>
                </a:solidFill>
              </a:rPr>
              <a:t>тип</a:t>
            </a:r>
            <a:r>
              <a:rPr lang="en-US" b="1" dirty="0">
                <a:solidFill>
                  <a:prstClr val="white"/>
                </a:solidFill>
              </a:rPr>
              <a:t>&gt;[</a:t>
            </a:r>
            <a:r>
              <a:rPr lang="ru-RU" b="1" dirty="0">
                <a:solidFill>
                  <a:prstClr val="white"/>
                </a:solidFill>
              </a:rPr>
              <a:t>количество</a:t>
            </a:r>
            <a:r>
              <a:rPr lang="en-US" b="1" dirty="0">
                <a:solidFill>
                  <a:prstClr val="white"/>
                </a:solidFill>
              </a:rPr>
              <a:t>]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685800" y="981075"/>
            <a:ext cx="7696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Одномерный массив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[40];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 { 3,4,5,6,3};</a:t>
            </a:r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685800" y="1944688"/>
            <a:ext cx="7696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b="1" dirty="0">
                <a:solidFill>
                  <a:prstClr val="white"/>
                </a:solidFill>
                <a:latin typeface="Calibri" pitchFamily="34" charset="0"/>
              </a:rPr>
              <a:t>Двумерный прямоугольный массив</a:t>
            </a:r>
            <a:r>
              <a:rPr lang="en-US" b="1" dirty="0">
                <a:solidFill>
                  <a:prstClr val="white"/>
                </a:solidFill>
                <a:latin typeface="Calibri" pitchFamily="34" charset="0"/>
              </a:rPr>
              <a:t>:</a:t>
            </a:r>
          </a:p>
          <a:p>
            <a:pPr eaLnBrk="1" hangingPunct="1"/>
            <a:r>
              <a:rPr lang="ru-RU" dirty="0">
                <a:solidFill>
                  <a:prstClr val="white"/>
                </a:solidFill>
                <a:latin typeface="Calibri" pitchFamily="34" charset="0"/>
              </a:rPr>
              <a:t>			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[,] 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[20,30];</a:t>
            </a: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762000" y="2616200"/>
            <a:ext cx="76962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Двумерный ломаный массив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[5][];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[0]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[8];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[1]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[2]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[7];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[3]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[12];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[4]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[5];</a:t>
            </a: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762000" y="4648200"/>
            <a:ext cx="7696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Метода класса </a:t>
            </a:r>
            <a:r>
              <a:rPr lang="en-US" b="1" dirty="0" err="1">
                <a:solidFill>
                  <a:prstClr val="white"/>
                </a:solidFill>
              </a:rPr>
              <a:t>System.Array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>
                <a:solidFill>
                  <a:prstClr val="white"/>
                </a:solidFill>
              </a:rPr>
              <a:t>Clear</a:t>
            </a:r>
            <a:r>
              <a:rPr lang="en-US" dirty="0" smtClean="0">
                <a:solidFill>
                  <a:prstClr val="white"/>
                </a:solidFill>
              </a:rPr>
              <a:t>(), </a:t>
            </a:r>
            <a:r>
              <a:rPr lang="en-US" dirty="0" err="1" smtClean="0">
                <a:solidFill>
                  <a:prstClr val="white"/>
                </a:solidFill>
              </a:rPr>
              <a:t>CopyTo</a:t>
            </a:r>
            <a:r>
              <a:rPr lang="en-US" dirty="0" smtClean="0">
                <a:solidFill>
                  <a:prstClr val="white"/>
                </a:solidFill>
              </a:rPr>
              <a:t>(), </a:t>
            </a:r>
            <a:r>
              <a:rPr lang="en-US" dirty="0" err="1" smtClean="0">
                <a:solidFill>
                  <a:prstClr val="white"/>
                </a:solidFill>
              </a:rPr>
              <a:t>GetLength</a:t>
            </a:r>
            <a:r>
              <a:rPr lang="en-US" dirty="0" smtClean="0">
                <a:solidFill>
                  <a:prstClr val="white"/>
                </a:solidFill>
              </a:rPr>
              <a:t>(), Length, </a:t>
            </a:r>
            <a:r>
              <a:rPr lang="en-US" dirty="0" err="1" smtClean="0">
                <a:solidFill>
                  <a:prstClr val="white"/>
                </a:solidFill>
              </a:rPr>
              <a:t>GetValue</a:t>
            </a:r>
            <a:r>
              <a:rPr lang="en-US" dirty="0">
                <a:solidFill>
                  <a:prstClr val="white"/>
                </a:solidFill>
              </a:rPr>
              <a:t>() </a:t>
            </a:r>
            <a:r>
              <a:rPr lang="en-US" dirty="0" err="1">
                <a:solidFill>
                  <a:prstClr val="white"/>
                </a:solidFill>
              </a:rPr>
              <a:t>SetValue</a:t>
            </a:r>
            <a:r>
              <a:rPr lang="en-US" dirty="0" smtClean="0">
                <a:solidFill>
                  <a:prstClr val="white"/>
                </a:solidFill>
              </a:rPr>
              <a:t>(),Reverse(), Sort()</a:t>
            </a:r>
          </a:p>
          <a:p>
            <a:pPr lvl="6">
              <a:defRPr/>
            </a:pPr>
            <a:endParaRPr lang="en-US" dirty="0">
              <a:solidFill>
                <a:prstClr val="white"/>
              </a:solidFill>
            </a:endParaRPr>
          </a:p>
          <a:p>
            <a:pPr lvl="6">
              <a:defRPr/>
            </a:pPr>
            <a:r>
              <a:rPr lang="ru-RU" dirty="0" smtClean="0">
                <a:solidFill>
                  <a:prstClr val="white"/>
                </a:solidFill>
              </a:rPr>
              <a:t>См. также класс </a:t>
            </a:r>
            <a:r>
              <a:rPr lang="en-US" dirty="0" err="1" smtClean="0">
                <a:solidFill>
                  <a:prstClr val="white"/>
                </a:solidFill>
              </a:rPr>
              <a:t>ArraySegment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51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prstClr val="white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524" y="609600"/>
            <a:ext cx="856895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Массивы имеют фиксированную длину заданную при инициализации.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Для обращения к элементу массива используются квадратные скобки с числовым индексом внутри.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ru-RU" dirty="0" smtClean="0">
                <a:solidFill>
                  <a:prstClr val="white"/>
                </a:solidFill>
              </a:rPr>
              <a:t>Нумерация элементов идет с 0. Таким образом для массива из 5 элементов можно использовать идексы 0, 1, 2, 3 и 4.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err="1">
                <a:solidFill>
                  <a:prstClr val="white"/>
                </a:solidFill>
              </a:rPr>
              <a:t>i</a:t>
            </a:r>
            <a:r>
              <a:rPr lang="en-US" dirty="0" err="1" smtClean="0">
                <a:solidFill>
                  <a:prstClr val="white"/>
                </a:solidFill>
              </a:rPr>
              <a:t>nt</a:t>
            </a:r>
            <a:r>
              <a:rPr lang="en-US" dirty="0" smtClean="0">
                <a:solidFill>
                  <a:prstClr val="white"/>
                </a:solidFill>
              </a:rPr>
              <a:t>[] numbers = new </a:t>
            </a:r>
            <a:r>
              <a:rPr lang="en-US" dirty="0" err="1" smtClean="0">
                <a:solidFill>
                  <a:prstClr val="white"/>
                </a:solidFill>
              </a:rPr>
              <a:t>int</a:t>
            </a:r>
            <a:r>
              <a:rPr lang="en-US" dirty="0" smtClean="0">
                <a:solidFill>
                  <a:prstClr val="white"/>
                </a:solidFill>
              </a:rPr>
              <a:t>[5];</a:t>
            </a: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numbers[0] = 1; … numbers[4] = 5;</a:t>
            </a:r>
            <a:endParaRPr lang="ru-RU" dirty="0" smtClean="0">
              <a:solidFill>
                <a:prstClr val="white"/>
              </a:solidFill>
            </a:endParaRP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Среда выполнения </a:t>
            </a:r>
            <a:r>
              <a:rPr lang="en-US" dirty="0" smtClean="0">
                <a:solidFill>
                  <a:prstClr val="white"/>
                </a:solidFill>
              </a:rPr>
              <a:t>(CLR) </a:t>
            </a:r>
            <a:r>
              <a:rPr lang="ru-RU" dirty="0" smtClean="0">
                <a:solidFill>
                  <a:prstClr val="white"/>
                </a:solidFill>
              </a:rPr>
              <a:t>контролирует чтобы индекс элемента не выходил за границ массива. Если такое все-таки происходит, то приводит к исключению </a:t>
            </a:r>
            <a:r>
              <a:rPr lang="en-US" dirty="0" err="1" smtClean="0">
                <a:solidFill>
                  <a:prstClr val="white"/>
                </a:solidFill>
              </a:rPr>
              <a:t>IndexOutOfRangeException</a:t>
            </a:r>
            <a:r>
              <a:rPr lang="en-US" dirty="0" smtClean="0">
                <a:solidFill>
                  <a:prstClr val="white"/>
                </a:solidFill>
              </a:rPr>
              <a:t>.</a:t>
            </a:r>
          </a:p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Если вам нужен «массив» с переменной длиной, то используйте класс </a:t>
            </a:r>
            <a:r>
              <a:rPr lang="en-US" dirty="0" err="1" smtClean="0">
                <a:solidFill>
                  <a:prstClr val="white"/>
                </a:solidFill>
              </a:rPr>
              <a:t>System.Collections.Generic.List</a:t>
            </a:r>
            <a:r>
              <a:rPr lang="en-US" dirty="0" smtClean="0">
                <a:solidFill>
                  <a:prstClr val="white"/>
                </a:solidFill>
              </a:rPr>
              <a:t>&lt;T&gt;.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62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Унарные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489213"/>
              </p:ext>
            </p:extLst>
          </p:nvPr>
        </p:nvGraphicFramePr>
        <p:xfrm>
          <a:off x="642392" y="1412776"/>
          <a:ext cx="7859217" cy="289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Смена знака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+10; // 10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y = -x; </a:t>
                      </a:r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-10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++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Увеличение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на 1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y++; // -9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--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Уменьшение на 1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x++; // 9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!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Логическое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отрицание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result = true;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result = !result; // false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~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Побитовое  отрицание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 b = 0xC9; // 1100 1001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(byte)~b;</a:t>
                      </a:r>
                      <a:r>
                        <a:rPr lang="ru-RU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//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0011 0110 </a:t>
                      </a:r>
                      <a:r>
                        <a:rPr lang="ru-RU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или 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0x36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48609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Арифметические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963221"/>
              </p:ext>
            </p:extLst>
          </p:nvPr>
        </p:nvGraphicFramePr>
        <p:xfrm>
          <a:off x="642392" y="1412776"/>
          <a:ext cx="7859217" cy="317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Сложение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+ y; // 33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Вычитание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</a:t>
                      </a:r>
                      <a:r>
                        <a:rPr lang="ru-RU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y; // -13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*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Умножение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* y; // 230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Деление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z1 = y / x; // 2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z2 = x / y; </a:t>
                      </a:r>
                      <a:r>
                        <a:rPr lang="en-US" sz="1400" kern="1200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0!</a:t>
                      </a:r>
                      <a:endParaRPr lang="en-US" sz="14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%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Остаток от деления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  <a:endParaRPr lang="ru-RU" sz="1400" kern="1200" baseline="0" dirty="0" smtClean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y % x; // 3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35702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Операторы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 (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В порядке убывания приоритетов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)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endParaRPr lang="ru-RU" sz="2400" dirty="0">
              <a:solidFill>
                <a:schemeClr val="bg1"/>
              </a:solidFill>
            </a:endParaRPr>
          </a:p>
        </p:txBody>
      </p:sp>
      <p:graphicFrame>
        <p:nvGraphicFramePr>
          <p:cNvPr id="10276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610328"/>
              </p:ext>
            </p:extLst>
          </p:nvPr>
        </p:nvGraphicFramePr>
        <p:xfrm>
          <a:off x="1828800" y="771525"/>
          <a:ext cx="6096000" cy="4829175"/>
        </p:xfrm>
        <a:graphic>
          <a:graphicData uri="http://schemas.openxmlformats.org/drawingml/2006/table">
            <a:tbl>
              <a:tblPr/>
              <a:tblGrid>
                <a:gridCol w="60960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+     -     !     ~     ++     --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*    /    %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+    -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&lt;&lt;    &gt;&gt;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&lt;    &gt;    &lt;=    &gt;=    is    as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==    !=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&amp;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&amp;&amp;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||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=    *=    /=    %=    +=    -=    &lt;&lt;=    &gt;&gt;=    &amp;=    ^=    |=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?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10273" name="Прямоугольник 5"/>
          <p:cNvSpPr>
            <a:spLocks noChangeArrowheads="1"/>
          </p:cNvSpPr>
          <p:nvPr/>
        </p:nvSpPr>
        <p:spPr bwMode="auto">
          <a:xfrm>
            <a:off x="612775" y="762000"/>
            <a:ext cx="1216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Унарные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 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10274" name="Прямоугольник 6"/>
          <p:cNvSpPr>
            <a:spLocks noChangeArrowheads="1"/>
          </p:cNvSpPr>
          <p:nvPr/>
        </p:nvSpPr>
        <p:spPr bwMode="auto">
          <a:xfrm>
            <a:off x="365125" y="3124200"/>
            <a:ext cx="1235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Бинарные 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8" name="Левая фигурная скобка 7"/>
          <p:cNvSpPr/>
          <p:nvPr/>
        </p:nvSpPr>
        <p:spPr>
          <a:xfrm>
            <a:off x="1600200" y="1143000"/>
            <a:ext cx="228600" cy="4086200"/>
          </a:xfrm>
          <a:prstGeom prst="leftBrace">
            <a:avLst>
              <a:gd name="adj1" fmla="val 8333"/>
              <a:gd name="adj2" fmla="val 5292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be-BY"/>
          </a:p>
        </p:txBody>
      </p:sp>
      <p:sp>
        <p:nvSpPr>
          <p:cNvPr id="2" name="Rectangle 1"/>
          <p:cNvSpPr/>
          <p:nvPr/>
        </p:nvSpPr>
        <p:spPr>
          <a:xfrm>
            <a:off x="179512" y="5157192"/>
            <a:ext cx="14206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Тернарный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49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8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If..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else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1143000" y="3962400"/>
            <a:ext cx="7010400" cy="22161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char c = (char)Console.Read();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if (c &gt;= 'a' &amp;&amp; c &lt;= 'z' || c &gt;= 'A' &amp;&amp; c &lt;= 'Z')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Console.WriteLine("Letter");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Console.WriteLine("Symbol");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68" name="Подзаголовок 2"/>
          <p:cNvSpPr txBox="1">
            <a:spLocks/>
          </p:cNvSpPr>
          <p:nvPr/>
        </p:nvSpPr>
        <p:spPr bwMode="auto">
          <a:xfrm>
            <a:off x="2133600" y="685800"/>
            <a:ext cx="5143500" cy="2362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ложно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12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10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Switch..case..default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1143000" y="3505200"/>
            <a:ext cx="7010400" cy="31702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Console.Write("Your unswer(yes\\no\\maybe):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switch (str)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"yes"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Console.WriteLine("Agreed!");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"no"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Console.WriteLine("Canseled!");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"maybe"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Console.WriteLine("Wrong unswer! Tru again!");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default: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Console.WriteLine("Fatal ERROR!");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r>
              <a:rPr lang="be-BY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292" name="Подзаголовок 2"/>
          <p:cNvSpPr txBox="1">
            <a:spLocks/>
          </p:cNvSpPr>
          <p:nvPr/>
        </p:nvSpPr>
        <p:spPr bwMode="auto">
          <a:xfrm>
            <a:off x="3090863" y="533400"/>
            <a:ext cx="2928937" cy="2895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switch(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переменная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значение1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&gt;:		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2&gt;: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default: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24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15" name="Подзаголовок 2"/>
          <p:cNvSpPr txBox="1">
            <a:spLocks/>
          </p:cNvSpPr>
          <p:nvPr/>
        </p:nvSpPr>
        <p:spPr bwMode="auto">
          <a:xfrm>
            <a:off x="152400" y="609600"/>
            <a:ext cx="2571750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6" name="Подзаголовок 2"/>
          <p:cNvSpPr txBox="1">
            <a:spLocks/>
          </p:cNvSpPr>
          <p:nvPr/>
        </p:nvSpPr>
        <p:spPr bwMode="auto">
          <a:xfrm>
            <a:off x="2895600" y="609600"/>
            <a:ext cx="6143625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 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7" name="Подзаголовок 2"/>
          <p:cNvSpPr txBox="1">
            <a:spLocks/>
          </p:cNvSpPr>
          <p:nvPr/>
        </p:nvSpPr>
        <p:spPr bwMode="auto">
          <a:xfrm>
            <a:off x="152400" y="3429000"/>
            <a:ext cx="2571750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8" name="Подзаголовок 2"/>
          <p:cNvSpPr txBox="1">
            <a:spLocks/>
          </p:cNvSpPr>
          <p:nvPr/>
        </p:nvSpPr>
        <p:spPr bwMode="auto">
          <a:xfrm>
            <a:off x="2895600" y="3429000"/>
            <a:ext cx="6143625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27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Ссылки. Часть 1.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Microsoft: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Microsoft Developer Network, 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http://msdn.com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Веб-технологии, </a:t>
            </a:r>
            <a:r>
              <a:rPr lang="en-US" u="sng" dirty="0">
                <a:solidFill>
                  <a:schemeClr val="bg1"/>
                </a:solidFill>
                <a:hlinkClick r:id="rId4"/>
              </a:rPr>
              <a:t>http://www.asp.net/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Бесплатное ПО для студентов, 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http://dreamspark.ru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Портал </a:t>
            </a:r>
            <a:r>
              <a:rPr lang="en-US" dirty="0" smtClean="0">
                <a:solidFill>
                  <a:schemeClr val="bg1"/>
                </a:solidFill>
              </a:rPr>
              <a:t>Microsoft </a:t>
            </a:r>
            <a:r>
              <a:rPr lang="ru-RU" dirty="0" smtClean="0">
                <a:solidFill>
                  <a:schemeClr val="bg1"/>
                </a:solidFill>
              </a:rPr>
              <a:t>для стартапов, 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http://ms-start.ru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Видео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Видео-уроки (русский), </a:t>
            </a:r>
            <a:r>
              <a:rPr lang="en-US" dirty="0" smtClean="0">
                <a:solidFill>
                  <a:schemeClr val="bg1"/>
                </a:solidFill>
                <a:hlinkClick r:id="rId7"/>
              </a:rPr>
              <a:t>http://techdays.ru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Видео-уроки </a:t>
            </a:r>
            <a:r>
              <a:rPr lang="ru-RU" dirty="0" smtClean="0">
                <a:solidFill>
                  <a:schemeClr val="bg1"/>
                </a:solidFill>
              </a:rPr>
              <a:t>(английский</a:t>
            </a:r>
            <a:r>
              <a:rPr lang="en-US" dirty="0" smtClean="0">
                <a:solidFill>
                  <a:schemeClr val="bg1"/>
                </a:solidFill>
              </a:rPr>
              <a:t>, $$$</a:t>
            </a:r>
            <a:r>
              <a:rPr lang="ru-RU" dirty="0" smtClean="0">
                <a:solidFill>
                  <a:schemeClr val="bg1"/>
                </a:solidFill>
              </a:rPr>
              <a:t>), 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http</a:t>
            </a:r>
            <a:r>
              <a:rPr lang="en-US" dirty="0">
                <a:solidFill>
                  <a:schemeClr val="bg1"/>
                </a:solidFill>
                <a:hlinkClick r:id="rId8"/>
              </a:rPr>
              <a:t>://pluralsight.com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  <a:hlinkClick r:id="rId9"/>
              </a:rPr>
              <a:t>http://channel9.msdn.com</a:t>
            </a:r>
            <a:r>
              <a:rPr lang="en-US" dirty="0" smtClean="0">
                <a:solidFill>
                  <a:schemeClr val="bg1"/>
                </a:solidFill>
                <a:hlinkClick r:id="rId9"/>
              </a:rPr>
              <a:t>/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Форумы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[RUS] </a:t>
            </a:r>
            <a:r>
              <a:rPr lang="en-US" dirty="0">
                <a:solidFill>
                  <a:schemeClr val="bg1"/>
                </a:solidFill>
                <a:hlinkClick r:id="rId10"/>
              </a:rPr>
              <a:t>http://www.rsdn.ru</a:t>
            </a:r>
            <a:r>
              <a:rPr lang="en-US" dirty="0" smtClean="0">
                <a:solidFill>
                  <a:schemeClr val="bg1"/>
                </a:solidFill>
                <a:hlinkClick r:id="rId10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[RUS]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11"/>
              </a:rPr>
              <a:t>www.sql.ru/forum</a:t>
            </a:r>
            <a:r>
              <a:rPr lang="en-US" dirty="0" smtClean="0">
                <a:solidFill>
                  <a:schemeClr val="bg1"/>
                </a:solidFill>
                <a:hlinkClick r:id="rId11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[ENG] </a:t>
            </a:r>
            <a:r>
              <a:rPr lang="en-US" dirty="0">
                <a:solidFill>
                  <a:schemeClr val="bg1"/>
                </a:solidFill>
                <a:hlinkClick r:id="rId12"/>
              </a:rPr>
              <a:t>http://stackoverflow.com</a:t>
            </a:r>
            <a:r>
              <a:rPr lang="en-US" dirty="0" smtClean="0">
                <a:solidFill>
                  <a:schemeClr val="bg1"/>
                </a:solidFill>
                <a:hlinkClick r:id="rId12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[RUS]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hlinkClick r:id="rId13"/>
              </a:rPr>
              <a:t>http://microsoft.ru/forums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8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Ключевые слова 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break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и 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continue.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764704"/>
            <a:ext cx="87129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Ключевое слово </a:t>
            </a:r>
            <a:r>
              <a:rPr lang="en-US" dirty="0" smtClean="0">
                <a:solidFill>
                  <a:schemeClr val="bg1"/>
                </a:solidFill>
              </a:rPr>
              <a:t>break </a:t>
            </a:r>
            <a:r>
              <a:rPr lang="ru-RU" dirty="0" smtClean="0">
                <a:solidFill>
                  <a:schemeClr val="bg1"/>
                </a:solidFill>
              </a:rPr>
              <a:t>прерывает выполнение текущего цикла и передает управление на первый оператор после него. В случае вложенных циклов команда </a:t>
            </a:r>
            <a:r>
              <a:rPr lang="en-US" dirty="0" smtClean="0">
                <a:solidFill>
                  <a:schemeClr val="bg1"/>
                </a:solidFill>
              </a:rPr>
              <a:t>break </a:t>
            </a:r>
            <a:r>
              <a:rPr lang="ru-RU" dirty="0" smtClean="0">
                <a:solidFill>
                  <a:schemeClr val="bg1"/>
                </a:solidFill>
              </a:rPr>
              <a:t>прервет выполнение только того цикла внутри которого она указана.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Ключевое слово </a:t>
            </a:r>
            <a:r>
              <a:rPr lang="en-US" dirty="0" smtClean="0">
                <a:solidFill>
                  <a:schemeClr val="bg1"/>
                </a:solidFill>
              </a:rPr>
              <a:t>continue </a:t>
            </a:r>
            <a:r>
              <a:rPr lang="ru-RU" dirty="0" smtClean="0">
                <a:solidFill>
                  <a:schemeClr val="bg1"/>
                </a:solidFill>
              </a:rPr>
              <a:t>передает управление  в начало цикла начиная новую итерацию. При это в цикле </a:t>
            </a:r>
            <a:r>
              <a:rPr lang="en-US" dirty="0" smtClean="0">
                <a:solidFill>
                  <a:schemeClr val="bg1"/>
                </a:solidFill>
              </a:rPr>
              <a:t>while </a:t>
            </a:r>
            <a:r>
              <a:rPr lang="ru-RU" dirty="0" smtClean="0">
                <a:solidFill>
                  <a:schemeClr val="bg1"/>
                </a:solidFill>
              </a:rPr>
              <a:t>заного проверяется условие, а в цикле </a:t>
            </a:r>
            <a:r>
              <a:rPr lang="en-US" dirty="0" smtClean="0">
                <a:solidFill>
                  <a:schemeClr val="bg1"/>
                </a:solidFill>
              </a:rPr>
              <a:t>for </a:t>
            </a:r>
            <a:r>
              <a:rPr lang="ru-RU" dirty="0" smtClean="0">
                <a:solidFill>
                  <a:schemeClr val="bg1"/>
                </a:solidFill>
              </a:rPr>
              <a:t>выполняется итератор цикла и проверяется условие.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45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533400" y="685800"/>
            <a:ext cx="8229600" cy="600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 = new int[10];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i;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Console.WriteLine("Enter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 = 0; i &lt; 10; i++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int.Parse( Console.ReadLine() 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Console.Write("Done! Enter element: ");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string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Console.ReadLine()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elem = C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onvert.toInt32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 = 0;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(i &lt; 10)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(arr[i] == elem)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Console.WriteLine("Element found at {0} position!", i);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i++;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Console.WriteLine("\nOutput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{0},", val);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Константы.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bg1"/>
                </a:solidFill>
                <a:cs typeface="Times New Roman" pitchFamily="18" charset="0"/>
              </a:rPr>
              <a:t>const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5363" name="Прямоугольник 9"/>
          <p:cNvSpPr>
            <a:spLocks noChangeArrowheads="1"/>
          </p:cNvSpPr>
          <p:nvPr/>
        </p:nvSpPr>
        <p:spPr bwMode="auto">
          <a:xfrm>
            <a:off x="762000" y="1981200"/>
            <a:ext cx="7924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Статические данные.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static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1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Перечисления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enum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85800" y="2492896"/>
            <a:ext cx="7696200" cy="37703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enum Cars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Mersedes = 0,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Porsche = 5,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BMW = 100,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Lamborgini = 140,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Ferrari = 500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Cars car1 = Cars.Mersedes, car2 = (Cars)140;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car1, car2);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 (car2 == Cars.BMW)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BMW");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 if (car2 == Cars.Lamborgini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Lamborgini");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unknown");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412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1600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перечисления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1-го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6381328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http://nuget.org/packages/UnconstrainedMelody</a:t>
            </a:r>
          </a:p>
        </p:txBody>
      </p:sp>
    </p:spTree>
    <p:extLst>
      <p:ext uri="{BB962C8B-B14F-4D97-AF65-F5344CB8AC3E}">
        <p14:creationId xmlns:p14="http://schemas.microsoft.com/office/powerpoint/2010/main" val="373725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Структуры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struct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8435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990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элементы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553" name="Rectangle 1"/>
          <p:cNvSpPr>
            <a:spLocks noChangeArrowheads="1"/>
          </p:cNvSpPr>
          <p:nvPr/>
        </p:nvSpPr>
        <p:spPr bwMode="auto">
          <a:xfrm>
            <a:off x="685800" y="2057400"/>
            <a:ext cx="7696200" cy="45545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Point(4,3);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pt1.x = 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pt1.y = 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0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Комментарии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04" y="1114336"/>
            <a:ext cx="87849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Комментарий это поясняющий текст внутри программы. Данный текст полностью игнорируется компилятором. Язык </a:t>
            </a: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поддерживает три типа комментариев: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Строчный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ru-RU" sz="2400" dirty="0" smtClean="0">
                <a:solidFill>
                  <a:schemeClr val="bg1"/>
                </a:solidFill>
              </a:rPr>
              <a:t>Действует до конца строки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rgbClr val="FFFF00"/>
                </a:solidFill>
              </a:rPr>
              <a:t>//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Блочный </a:t>
            </a:r>
            <a:r>
              <a:rPr lang="en-US" sz="2400" dirty="0" smtClean="0">
                <a:solidFill>
                  <a:srgbClr val="FFFF00"/>
                </a:solidFill>
              </a:rPr>
              <a:t>/*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*/</a:t>
            </a:r>
            <a:endParaRPr lang="ru-RU" sz="2400" dirty="0" smtClean="0">
              <a:solidFill>
                <a:srgbClr val="FFFF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XML </a:t>
            </a:r>
            <a:r>
              <a:rPr lang="ru-RU" sz="2400" dirty="0" smtClean="0">
                <a:solidFill>
                  <a:schemeClr val="bg1"/>
                </a:solidFill>
              </a:rPr>
              <a:t>комментарии </a:t>
            </a:r>
            <a:r>
              <a:rPr lang="en-US" sz="2400" dirty="0" smtClean="0">
                <a:solidFill>
                  <a:srgbClr val="FFFF00"/>
                </a:solidFill>
              </a:rPr>
              <a:t>///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sz="2400" dirty="0" smtClean="0">
                <a:solidFill>
                  <a:schemeClr val="bg1"/>
                </a:solidFill>
                <a:hlinkClick r:id="rId3"/>
              </a:rPr>
              <a:t>msdn.microsoft.com/en-us/library/b2s063f7.aspx</a:t>
            </a:r>
            <a:endParaRPr lang="ru-RU" sz="2400" dirty="0" smtClean="0">
              <a:solidFill>
                <a:schemeClr val="bg1"/>
              </a:solidFill>
            </a:endParaRP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Если в строчном или блочном комментарии написать слово </a:t>
            </a:r>
            <a:r>
              <a:rPr lang="en-US" sz="2400" dirty="0" smtClean="0">
                <a:solidFill>
                  <a:schemeClr val="bg1"/>
                </a:solidFill>
              </a:rPr>
              <a:t>TODO</a:t>
            </a:r>
            <a:r>
              <a:rPr lang="ru-RU" sz="2400" dirty="0" smtClean="0">
                <a:solidFill>
                  <a:schemeClr val="bg1"/>
                </a:solidFill>
              </a:rPr>
              <a:t>, то текст идущий после него автоматически отобразится в окне </a:t>
            </a:r>
            <a:r>
              <a:rPr lang="en-US" sz="2400" dirty="0" smtClean="0">
                <a:solidFill>
                  <a:schemeClr val="bg1"/>
                </a:solidFill>
              </a:rPr>
              <a:t>Task List.</a:t>
            </a:r>
            <a:endParaRPr lang="ru-RU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55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Задания в классе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  <a:cs typeface="Arial" charset="0"/>
              </a:rPr>
              <a:t>Создайте новое консольное приложение </a:t>
            </a:r>
            <a:r>
              <a:rPr lang="en-US" dirty="0" smtClean="0">
                <a:solidFill>
                  <a:schemeClr val="bg1"/>
                </a:solidFill>
                <a:cs typeface="Arial" charset="0"/>
              </a:rPr>
              <a:t>(Console Application)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  <a:cs typeface="Arial" charset="0"/>
              </a:rPr>
              <a:t>Выведите на экран свое имя с помощью функции </a:t>
            </a:r>
            <a:r>
              <a:rPr lang="en-US" dirty="0" err="1" smtClean="0">
                <a:solidFill>
                  <a:schemeClr val="bg1"/>
                </a:solidFill>
                <a:cs typeface="Arial" charset="0"/>
              </a:rPr>
              <a:t>Console.WriteLine</a:t>
            </a:r>
            <a:r>
              <a:rPr lang="en-US" dirty="0" smtClean="0">
                <a:solidFill>
                  <a:schemeClr val="bg1"/>
                </a:solidFill>
                <a:cs typeface="Arial" charset="0"/>
              </a:rPr>
              <a:t>()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  <a:cs typeface="Arial" charset="0"/>
              </a:rPr>
              <a:t>Сделайте так чтобы имя выводилось 7 раз</a:t>
            </a:r>
          </a:p>
          <a:p>
            <a:pPr marL="800100" lvl="1" indent="-342900">
              <a:buFont typeface="+mj-lt"/>
              <a:buAutoNum type="alphaLcPeriod"/>
            </a:pPr>
            <a:r>
              <a:rPr lang="ru-RU" dirty="0" smtClean="0">
                <a:solidFill>
                  <a:schemeClr val="bg1"/>
                </a:solidFill>
                <a:cs typeface="Arial" charset="0"/>
              </a:rPr>
              <a:t>Сделайте это используя цикл </a:t>
            </a:r>
            <a:r>
              <a:rPr lang="en-US" dirty="0" smtClean="0">
                <a:solidFill>
                  <a:schemeClr val="bg1"/>
                </a:solidFill>
                <a:cs typeface="Arial" charset="0"/>
              </a:rPr>
              <a:t>for</a:t>
            </a:r>
          </a:p>
          <a:p>
            <a:pPr marL="800100" lvl="1" indent="-342900">
              <a:buFont typeface="+mj-lt"/>
              <a:buAutoNum type="alphaLcPeriod"/>
            </a:pPr>
            <a:r>
              <a:rPr lang="ru-RU" dirty="0" smtClean="0">
                <a:solidFill>
                  <a:schemeClr val="bg1"/>
                </a:solidFill>
                <a:cs typeface="Arial" charset="0"/>
              </a:rPr>
              <a:t>Теперь попробуйте тоже самое с помощью цикла </a:t>
            </a:r>
            <a:r>
              <a:rPr lang="en-US" dirty="0" smtClean="0">
                <a:solidFill>
                  <a:schemeClr val="bg1"/>
                </a:solidFill>
                <a:cs typeface="Arial" charset="0"/>
              </a:rPr>
              <a:t>while</a:t>
            </a:r>
            <a:endParaRPr lang="ru-RU" dirty="0" smtClean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  <a:cs typeface="Arial" charset="0"/>
              </a:rPr>
              <a:t>Добавьте в начале каждой строки порядковый номер</a:t>
            </a:r>
            <a:endParaRPr lang="en-US" dirty="0" smtClean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  <a:cs typeface="Arial" charset="0"/>
              </a:rPr>
              <a:t>Дайте пользователю возможность ввести имя с клавиатуры. Выведите в цикле введенное имя. Для ввода данных используйте функцию </a:t>
            </a:r>
            <a:r>
              <a:rPr lang="en-US" dirty="0" err="1" smtClean="0">
                <a:solidFill>
                  <a:schemeClr val="bg1"/>
                </a:solidFill>
                <a:cs typeface="Arial" charset="0"/>
              </a:rPr>
              <a:t>Console.ReadLine</a:t>
            </a:r>
            <a:r>
              <a:rPr lang="en-US" dirty="0" smtClean="0">
                <a:solidFill>
                  <a:schemeClr val="bg1"/>
                </a:solidFill>
                <a:cs typeface="Arial" charset="0"/>
              </a:rPr>
              <a:t>()</a:t>
            </a:r>
            <a:endParaRPr lang="ru-RU" dirty="0" smtClean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endParaRPr lang="ru-RU" dirty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endParaRPr lang="ru-RU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20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Домашнее задание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Написать калькулятор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производящий 4 или 5 математических операций с тремя(или больше) дробными числами.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Калькулятор принимает строку в виде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 # b # c”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где символ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 это </a:t>
            </a:r>
            <a:r>
              <a:rPr lang="ru-RU" i="1" dirty="0" smtClean="0">
                <a:solidFill>
                  <a:schemeClr val="bg1"/>
                </a:solidFill>
                <a:cs typeface="Arial" charset="0"/>
              </a:rPr>
              <a:t>математический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оператор (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+,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*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/ , ^ )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.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Программа должна считывать выражение в строку, производить её разбор , записывая числа в соответствующие переменные и выполнять с ними нужные действия. Также программа должна правильно расставлять приоритеты, т.е. возведение в степень должно выполняться раньше умножения и деления, а умножение и деление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–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раньше сложения или вычитания, не зависимо от места их расположения.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  <a:r>
              <a:rPr lang="ru-RU" i="1" u="sng" dirty="0">
                <a:solidFill>
                  <a:schemeClr val="bg1"/>
                </a:solidFill>
                <a:cs typeface="Arial" charset="0"/>
              </a:rPr>
              <a:t>Доп. Задание</a:t>
            </a:r>
            <a:r>
              <a:rPr lang="en-US" i="1" u="sng" dirty="0">
                <a:solidFill>
                  <a:schemeClr val="bg1"/>
                </a:solidFill>
                <a:cs typeface="Arial" charset="0"/>
              </a:rPr>
              <a:t>: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 Защитить программу от некорректного ввода данных. Программа должна считать выражения при введенном неполном выражении вида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b”.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В случае ввода некорректных данных (букв, лишних символов) программа должна выдавать сообщение об ошибке, не вылетая.</a:t>
            </a:r>
          </a:p>
        </p:txBody>
      </p:sp>
    </p:spTree>
    <p:extLst>
      <p:ext uri="{BB962C8B-B14F-4D97-AF65-F5344CB8AC3E}">
        <p14:creationId xmlns:p14="http://schemas.microsoft.com/office/powerpoint/2010/main" val="227623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99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Visual Studio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IDE – Integrated Development Environment: </a:t>
            </a:r>
            <a:r>
              <a:rPr lang="ru-RU" dirty="0" smtClean="0">
                <a:solidFill>
                  <a:schemeClr val="bg1"/>
                </a:solidFill>
              </a:rPr>
              <a:t>включает редактор, компилятор, отладчик, профилировщик, средства тестирования, средства проектирования архитектуры, поддержка полного цикла </a:t>
            </a:r>
            <a:r>
              <a:rPr lang="en-US" dirty="0" smtClean="0">
                <a:solidFill>
                  <a:schemeClr val="bg1"/>
                </a:solidFill>
              </a:rPr>
              <a:t>ALM.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www.microsoft.com/visualstudio/eng/downloads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Последняя версия </a:t>
            </a:r>
            <a:r>
              <a:rPr lang="en-US" dirty="0" smtClean="0">
                <a:solidFill>
                  <a:schemeClr val="bg1"/>
                </a:solidFill>
              </a:rPr>
              <a:t>Visual </a:t>
            </a:r>
            <a:r>
              <a:rPr lang="en-US" dirty="0">
                <a:solidFill>
                  <a:schemeClr val="bg1"/>
                </a:solidFill>
              </a:rPr>
              <a:t>Studio </a:t>
            </a:r>
            <a:r>
              <a:rPr lang="en-US" dirty="0" smtClean="0">
                <a:solidFill>
                  <a:schemeClr val="bg1"/>
                </a:solidFill>
              </a:rPr>
              <a:t>201</a:t>
            </a:r>
            <a:r>
              <a:rPr lang="ru-RU" dirty="0" smtClean="0">
                <a:solidFill>
                  <a:schemeClr val="bg1"/>
                </a:solidFill>
              </a:rPr>
              <a:t>3. Мы будем использовать </a:t>
            </a:r>
            <a:r>
              <a:rPr lang="en-US" dirty="0" smtClean="0">
                <a:solidFill>
                  <a:schemeClr val="bg1"/>
                </a:solidFill>
              </a:rPr>
              <a:t>Visual Studio 2010.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Редакции</a:t>
            </a:r>
            <a:r>
              <a:rPr lang="en-US" dirty="0" smtClean="0">
                <a:solidFill>
                  <a:schemeClr val="bg1"/>
                </a:solidFill>
              </a:rPr>
              <a:t>: Express </a:t>
            </a:r>
            <a:r>
              <a:rPr lang="ru-RU" dirty="0">
                <a:solidFill>
                  <a:schemeClr val="bg1"/>
                </a:solidFill>
              </a:rPr>
              <a:t>(бесплатная</a:t>
            </a:r>
            <a:r>
              <a:rPr lang="en-US" dirty="0" smtClean="0">
                <a:solidFill>
                  <a:schemeClr val="bg1"/>
                </a:solidFill>
              </a:rPr>
              <a:t>), Professional, Premium, Ultimate.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Расширения для </a:t>
            </a:r>
            <a:r>
              <a:rPr lang="en-US" dirty="0">
                <a:solidFill>
                  <a:schemeClr val="bg1"/>
                </a:solidFill>
              </a:rPr>
              <a:t>V</a:t>
            </a:r>
            <a:r>
              <a:rPr lang="ru-RU" dirty="0">
                <a:solidFill>
                  <a:schemeClr val="bg1"/>
                </a:solidFill>
              </a:rPr>
              <a:t>isual </a:t>
            </a:r>
            <a:r>
              <a:rPr lang="en-US" dirty="0">
                <a:solidFill>
                  <a:schemeClr val="bg1"/>
                </a:solidFill>
              </a:rPr>
              <a:t>Studio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u="sng" dirty="0">
                <a:solidFill>
                  <a:schemeClr val="bg1"/>
                </a:solidFill>
              </a:rPr>
              <a:t>http</a:t>
            </a:r>
            <a:r>
              <a:rPr lang="ru-RU" u="sng" dirty="0">
                <a:solidFill>
                  <a:schemeClr val="bg1"/>
                </a:solidFill>
              </a:rPr>
              <a:t>://</a:t>
            </a:r>
            <a:r>
              <a:rPr lang="en-US" u="sng" dirty="0" err="1">
                <a:solidFill>
                  <a:schemeClr val="bg1"/>
                </a:solidFill>
              </a:rPr>
              <a:t>visualstudiogallery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msdn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microsoft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>
                <a:solidFill>
                  <a:schemeClr val="bg1"/>
                </a:solidFill>
              </a:rPr>
              <a:t>com</a:t>
            </a:r>
            <a:r>
              <a:rPr lang="ru-RU" u="sng" dirty="0">
                <a:solidFill>
                  <a:schemeClr val="bg1"/>
                </a:solidFill>
              </a:rPr>
              <a:t>/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rgbClr val="FFFF00"/>
                </a:solidFill>
              </a:rPr>
              <a:t>Смотрите также презентацию </a:t>
            </a:r>
            <a:r>
              <a:rPr lang="en-US" dirty="0">
                <a:solidFill>
                  <a:srgbClr val="FFFF00"/>
                </a:solidFill>
              </a:rPr>
              <a:t>tools-visual-studio.pptx</a:t>
            </a:r>
            <a:endParaRPr lang="en-US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49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 – Managed platform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4" name="Picture 3" descr="Managed code within a larger architectur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7" y="1359120"/>
            <a:ext cx="4848225" cy="4448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634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400" dirty="0" smtClean="0">
                <a:solidFill>
                  <a:schemeClr val="bg1"/>
                </a:solidFill>
              </a:rPr>
              <a:t>.NET Framework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1052736"/>
            <a:ext cx="86409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.NET  </a:t>
            </a:r>
            <a:r>
              <a:rPr lang="ru-RU" dirty="0" smtClean="0">
                <a:solidFill>
                  <a:schemeClr val="bg1"/>
                </a:solidFill>
              </a:rPr>
              <a:t>может использоваться для разработки широкого круга приложений: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Desktop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 </a:t>
            </a:r>
            <a:r>
              <a:rPr lang="ru-RU" dirty="0">
                <a:solidFill>
                  <a:schemeClr val="bg1"/>
                </a:solidFill>
              </a:rPr>
              <a:t>для </a:t>
            </a:r>
            <a:r>
              <a:rPr lang="ru-RU" dirty="0" smtClean="0">
                <a:solidFill>
                  <a:schemeClr val="bg1"/>
                </a:solidFill>
              </a:rPr>
              <a:t>разработки настольных и серверных приложений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XNA – </a:t>
            </a:r>
            <a:r>
              <a:rPr lang="ru-RU" dirty="0" smtClean="0">
                <a:solidFill>
                  <a:schemeClr val="bg1"/>
                </a:solidFill>
              </a:rPr>
              <a:t>для разработки игр под </a:t>
            </a:r>
            <a:r>
              <a:rPr lang="en-US" dirty="0" smtClean="0">
                <a:solidFill>
                  <a:schemeClr val="bg1"/>
                </a:solidFill>
              </a:rPr>
              <a:t>Windows, Windows Phone, Xbox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.NET Micro Framework – </a:t>
            </a:r>
            <a:r>
              <a:rPr lang="ru-RU" dirty="0" smtClean="0">
                <a:solidFill>
                  <a:schemeClr val="bg1"/>
                </a:solidFill>
              </a:rPr>
              <a:t>для встроенных </a:t>
            </a:r>
            <a:r>
              <a:rPr lang="en-US" dirty="0" smtClean="0">
                <a:solidFill>
                  <a:schemeClr val="bg1"/>
                </a:solidFill>
              </a:rPr>
              <a:t>(embedded) </a:t>
            </a:r>
            <a:r>
              <a:rPr lang="ru-RU" dirty="0" smtClean="0">
                <a:solidFill>
                  <a:schemeClr val="bg1"/>
                </a:solidFill>
              </a:rPr>
              <a:t>устройств.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От 256 Кб ОЗУ и от 64 Кб ПЗУ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Как и любая другая технология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имеет свои ограничения: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может использоваться для разработки драйверов устройств. Эту задачу следует решать на таких языках как </a:t>
            </a:r>
            <a:r>
              <a:rPr lang="en-US" dirty="0" smtClean="0">
                <a:solidFill>
                  <a:schemeClr val="bg1"/>
                </a:solidFill>
              </a:rPr>
              <a:t>C/C++/Assembler.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рекомендуется для написания </a:t>
            </a:r>
            <a:r>
              <a:rPr lang="en-US" dirty="0" smtClean="0">
                <a:solidFill>
                  <a:schemeClr val="bg1"/>
                </a:solidFill>
              </a:rPr>
              <a:t>in-process shell </a:t>
            </a:r>
            <a:r>
              <a:rPr lang="ru-RU" dirty="0" smtClean="0">
                <a:solidFill>
                  <a:schemeClr val="bg1"/>
                </a:solidFill>
              </a:rPr>
              <a:t>расширений</a:t>
            </a:r>
            <a:r>
              <a:rPr lang="en-US" dirty="0" smtClean="0">
                <a:solidFill>
                  <a:schemeClr val="bg1"/>
                </a:solidFill>
              </a:rPr>
              <a:t> (via </a:t>
            </a:r>
            <a:r>
              <a:rPr lang="en-US" dirty="0" err="1" smtClean="0">
                <a:solidFill>
                  <a:schemeClr val="bg1"/>
                </a:solidFill>
                <a:hlinkClick r:id="rId3"/>
              </a:rPr>
              <a:t>oldnewthing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подходит для систем жесткого реального времени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03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Версии </a:t>
            </a:r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533746"/>
              </p:ext>
            </p:extLst>
          </p:nvPr>
        </p:nvGraphicFramePr>
        <p:xfrm>
          <a:off x="323528" y="1495322"/>
          <a:ext cx="8496944" cy="4525966"/>
        </p:xfrm>
        <a:graphic>
          <a:graphicData uri="http://schemas.openxmlformats.org/drawingml/2006/table">
            <a:tbl>
              <a:tblPr/>
              <a:tblGrid>
                <a:gridCol w="936104"/>
                <a:gridCol w="1944216"/>
                <a:gridCol w="1440160"/>
                <a:gridCol w="1656184"/>
                <a:gridCol w="2520280"/>
              </a:tblGrid>
              <a:tr h="428132"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Версия</a:t>
                      </a:r>
                      <a:r>
                        <a:rPr lang="ru-RU" sz="1200" b="1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b="1" baseline="0" dirty="0" smtClean="0">
                          <a:solidFill>
                            <a:schemeClr val="accent1"/>
                          </a:solidFill>
                        </a:rPr>
                        <a:t>.NET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Номер версии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Дата выхода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Visual Studio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Default in Windows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951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1.0.3705.0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Февраль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XP Tablet and Media Center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Editions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1.1.4322.573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Март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2003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2.0.50727.42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2005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2005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3.0.4506.30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2006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Vista, Windows Server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3.5.21022.8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2007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7, Windows Server 2008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Апрель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2010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 (recommended)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4.0.30319.17929 (4.5.50709)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Август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8, Windows Server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46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Framework. Side-by-side </a:t>
            </a:r>
            <a:r>
              <a:rPr lang="ru-RU" sz="3200" dirty="0" smtClean="0">
                <a:solidFill>
                  <a:schemeClr val="bg1"/>
                </a:solidFill>
              </a:rPr>
              <a:t>совместимость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 descr="image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1652588"/>
            <a:ext cx="601027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98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2467</Words>
  <Application>Microsoft Office PowerPoint</Application>
  <PresentationFormat>On-screen Show (4:3)</PresentationFormat>
  <Paragraphs>700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Office Theme</vt:lpstr>
      <vt:lpstr>bel-hard-training</vt:lpstr>
      <vt:lpstr>1_Office Theme</vt:lpstr>
      <vt:lpstr>1_bel-hard-training</vt:lpstr>
      <vt:lpstr>PowerPoint Presentation</vt:lpstr>
      <vt:lpstr>PowerPoint Presentation</vt:lpstr>
      <vt:lpstr>Ссылки. Часть 1.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Литералы</vt:lpstr>
      <vt:lpstr>Другие полезные типы данных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Унарные операторы</vt:lpstr>
      <vt:lpstr>Арифметические операторы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С# и .NET Framework</dc:title>
  <dc:creator/>
  <cp:lastModifiedBy/>
  <cp:revision>1</cp:revision>
  <dcterms:created xsi:type="dcterms:W3CDTF">2012-08-13T08:02:26Z</dcterms:created>
  <dcterms:modified xsi:type="dcterms:W3CDTF">2013-11-04T12:01:36Z</dcterms:modified>
</cp:coreProperties>
</file>