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6" r:id="rId4"/>
    <p:sldId id="290" r:id="rId5"/>
    <p:sldId id="259" r:id="rId6"/>
    <p:sldId id="273" r:id="rId7"/>
    <p:sldId id="274" r:id="rId8"/>
    <p:sldId id="318" r:id="rId9"/>
    <p:sldId id="292" r:id="rId10"/>
    <p:sldId id="282" r:id="rId11"/>
    <p:sldId id="284" r:id="rId12"/>
    <p:sldId id="285" r:id="rId13"/>
    <p:sldId id="307" r:id="rId14"/>
    <p:sldId id="286" r:id="rId15"/>
    <p:sldId id="293" r:id="rId16"/>
    <p:sldId id="308" r:id="rId17"/>
    <p:sldId id="260" r:id="rId18"/>
    <p:sldId id="305" r:id="rId19"/>
    <p:sldId id="306" r:id="rId20"/>
    <p:sldId id="261" r:id="rId21"/>
    <p:sldId id="294" r:id="rId22"/>
    <p:sldId id="262" r:id="rId23"/>
    <p:sldId id="283" r:id="rId24"/>
    <p:sldId id="309" r:id="rId25"/>
    <p:sldId id="310" r:id="rId26"/>
    <p:sldId id="311" r:id="rId27"/>
    <p:sldId id="313" r:id="rId28"/>
    <p:sldId id="263" r:id="rId29"/>
    <p:sldId id="299" r:id="rId30"/>
    <p:sldId id="300" r:id="rId31"/>
    <p:sldId id="301" r:id="rId32"/>
    <p:sldId id="312" r:id="rId33"/>
    <p:sldId id="295" r:id="rId34"/>
    <p:sldId id="296" r:id="rId35"/>
    <p:sldId id="314" r:id="rId36"/>
    <p:sldId id="315" r:id="rId37"/>
    <p:sldId id="275" r:id="rId38"/>
    <p:sldId id="264" r:id="rId39"/>
    <p:sldId id="316" r:id="rId40"/>
    <p:sldId id="288" r:id="rId41"/>
    <p:sldId id="289" r:id="rId42"/>
    <p:sldId id="265" r:id="rId43"/>
    <p:sldId id="291" r:id="rId44"/>
    <p:sldId id="302" r:id="rId45"/>
    <p:sldId id="266" r:id="rId46"/>
    <p:sldId id="267" r:id="rId47"/>
    <p:sldId id="268" r:id="rId48"/>
    <p:sldId id="287" r:id="rId49"/>
    <p:sldId id="317" r:id="rId50"/>
    <p:sldId id="278" r:id="rId51"/>
    <p:sldId id="298" r:id="rId52"/>
    <p:sldId id="297" r:id="rId53"/>
    <p:sldId id="303" r:id="rId54"/>
    <p:sldId id="271" r:id="rId55"/>
    <p:sldId id="304"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50" autoAdjust="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10/2/2014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5650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10/2/2014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1946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10/2/2014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4480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10/2/2014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51138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solidFill>
                  <a:srgbClr val="FFFFFF">
                    <a:tint val="75000"/>
                  </a:srgbClr>
                </a:solidFill>
              </a:rPr>
              <a:pPr/>
              <a:t>10/2/2014</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45271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solidFill>
                  <a:srgbClr val="FFFFFF">
                    <a:tint val="75000"/>
                  </a:srgbClr>
                </a:solidFill>
              </a:rPr>
              <a:pPr/>
              <a:t>10/2/2014</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5005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solidFill>
                  <a:srgbClr val="FFFFFF">
                    <a:tint val="75000"/>
                  </a:srgbClr>
                </a:solidFill>
              </a:rPr>
              <a:pPr/>
              <a:t>10/2/2014</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909472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10/2/2014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0654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10/2/2014</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59444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10/2/2014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688737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10/2/2014</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999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10/2/2014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10/2/2014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10/2/2014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10/2/2014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solidFill>
                  <a:srgbClr val="FFFFFF">
                    <a:tint val="75000"/>
                  </a:srgbClr>
                </a:solidFill>
              </a:rPr>
              <a:pPr/>
              <a:t>10/2/2014</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877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Средства ввода/вывода</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Средства ввода/вывода</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t>Основные классы находятся в пространстве имен </a:t>
            </a:r>
            <a:r>
              <a:rPr lang="en-US" dirty="0" smtClean="0">
                <a:solidFill>
                  <a:srgbClr val="FFFF00"/>
                </a:solidFill>
              </a:rPr>
              <a:t>System.IO</a:t>
            </a:r>
          </a:p>
          <a:p>
            <a:r>
              <a:rPr lang="ru-RU" dirty="0" smtClean="0"/>
              <a:t>Работа с файловой системой</a:t>
            </a:r>
          </a:p>
          <a:p>
            <a:r>
              <a:rPr lang="ru-RU" dirty="0" smtClean="0"/>
              <a:t>Чтение/запись файлов (потоков)</a:t>
            </a:r>
          </a:p>
          <a:p>
            <a:r>
              <a:rPr lang="ru-RU" dirty="0" smtClean="0"/>
              <a:t>Сериализация</a:t>
            </a:r>
          </a:p>
          <a:p>
            <a:r>
              <a:rPr lang="ru-RU" dirty="0" smtClean="0"/>
              <a:t>Другие потоки:</a:t>
            </a:r>
          </a:p>
          <a:p>
            <a:pPr lvl="1"/>
            <a:r>
              <a:rPr lang="en-US" dirty="0" err="1"/>
              <a:t>System.IO.Pipes.</a:t>
            </a:r>
            <a:r>
              <a:rPr lang="en-US" dirty="0" err="1">
                <a:solidFill>
                  <a:srgbClr val="FFFF00"/>
                </a:solidFill>
              </a:rPr>
              <a:t>PipeStream</a:t>
            </a:r>
            <a:endParaRPr lang="ru-RU" dirty="0" smtClean="0">
              <a:solidFill>
                <a:srgbClr val="FFFF00"/>
              </a:solidFill>
            </a:endParaRPr>
          </a:p>
          <a:p>
            <a:pPr lvl="1"/>
            <a:r>
              <a:rPr lang="ru-RU" dirty="0" smtClean="0"/>
              <a:t>Архивация данных (</a:t>
            </a:r>
            <a:r>
              <a:rPr lang="en-US" dirty="0" err="1" smtClean="0"/>
              <a:t>System.IO.Compression</a:t>
            </a:r>
            <a:r>
              <a:rPr lang="en-US" dirty="0" smtClean="0"/>
              <a:t>)</a:t>
            </a:r>
            <a:endParaRPr lang="ru-RU" dirty="0" smtClean="0"/>
          </a:p>
          <a:p>
            <a:pPr lvl="1"/>
            <a:r>
              <a:rPr lang="en-US" dirty="0" err="1" smtClean="0"/>
              <a:t>System.Security.Cryptography.</a:t>
            </a:r>
            <a:r>
              <a:rPr lang="en-US" dirty="0" err="1" smtClean="0">
                <a:solidFill>
                  <a:srgbClr val="FFFF00"/>
                </a:solidFill>
              </a:rPr>
              <a:t>CryptoStream</a:t>
            </a:r>
            <a:endParaRPr lang="ru-RU" dirty="0" smtClean="0">
              <a:solidFill>
                <a:srgbClr val="FFFF00"/>
              </a:solidFill>
            </a:endParaRPr>
          </a:p>
          <a:p>
            <a:pPr lvl="1"/>
            <a:r>
              <a:rPr lang="en-US" dirty="0" err="1" smtClean="0"/>
              <a:t>System.Net.Sockets.</a:t>
            </a:r>
            <a:r>
              <a:rPr lang="en-US" dirty="0" err="1" smtClean="0">
                <a:solidFill>
                  <a:srgbClr val="FFFF00"/>
                </a:solidFill>
              </a:rPr>
              <a:t>NetworkStream</a:t>
            </a:r>
            <a:r>
              <a:rPr lang="ru-RU" dirty="0"/>
              <a:t> </a:t>
            </a:r>
            <a:endParaRPr lang="ru-RU" dirty="0" smtClean="0"/>
          </a:p>
          <a:p>
            <a:pPr lvl="1"/>
            <a:r>
              <a:rPr lang="en-US" dirty="0" smtClean="0"/>
              <a:t>…</a:t>
            </a:r>
            <a:endParaRPr lang="ru-RU" dirty="0" smtClean="0">
              <a:solidFill>
                <a:srgbClr val="FFFF00"/>
              </a:solidFill>
            </a:endParaRPr>
          </a:p>
        </p:txBody>
      </p:sp>
    </p:spTree>
    <p:extLst>
      <p:ext uri="{BB962C8B-B14F-4D97-AF65-F5344CB8AC3E}">
        <p14:creationId xmlns:p14="http://schemas.microsoft.com/office/powerpoint/2010/main" val="3408463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Средства </a:t>
            </a:r>
            <a:r>
              <a:rPr lang="ru-RU" dirty="0" smtClean="0"/>
              <a:t>ввода/вывода</a:t>
            </a:r>
            <a:r>
              <a:rPr lang="en-US" dirty="0" smtClean="0"/>
              <a:t>: </a:t>
            </a:r>
            <a:r>
              <a:rPr lang="ru-RU" dirty="0" smtClean="0"/>
              <a:t>Термины</a:t>
            </a:r>
            <a:endParaRPr lang="ru-RU" dirty="0"/>
          </a:p>
        </p:txBody>
      </p:sp>
      <p:sp>
        <p:nvSpPr>
          <p:cNvPr id="3" name="Content Placeholder 2"/>
          <p:cNvSpPr>
            <a:spLocks noGrp="1"/>
          </p:cNvSpPr>
          <p:nvPr>
            <p:ph idx="1"/>
          </p:nvPr>
        </p:nvSpPr>
        <p:spPr/>
        <p:txBody>
          <a:bodyPr>
            <a:normAutofit fontScale="92500" lnSpcReduction="10000"/>
          </a:bodyPr>
          <a:lstStyle/>
          <a:p>
            <a:r>
              <a:rPr lang="ru-RU" dirty="0" smtClean="0"/>
              <a:t>Буфер – массив байтов</a:t>
            </a:r>
            <a:r>
              <a:rPr lang="en-US" dirty="0" smtClean="0"/>
              <a:t>: byte[]</a:t>
            </a:r>
          </a:p>
          <a:p>
            <a:r>
              <a:rPr lang="ru-RU" dirty="0" smtClean="0"/>
              <a:t>Абсолютный путь – путь начинающийся с корня диска. Например</a:t>
            </a:r>
            <a:r>
              <a:rPr lang="en-US" dirty="0"/>
              <a:t>, C:\Windows\Microsoft.NET</a:t>
            </a:r>
            <a:endParaRPr lang="ru-RU" dirty="0" smtClean="0"/>
          </a:p>
          <a:p>
            <a:r>
              <a:rPr lang="ru-RU" dirty="0" smtClean="0"/>
              <a:t>Относительный путь</a:t>
            </a:r>
            <a:r>
              <a:rPr lang="ru-RU" dirty="0"/>
              <a:t> </a:t>
            </a:r>
            <a:r>
              <a:rPr lang="ru-RU" dirty="0" smtClean="0"/>
              <a:t>– путь указанный относительно «текущего каталога». Может включать символ</a:t>
            </a:r>
            <a:r>
              <a:rPr lang="ru-RU" dirty="0"/>
              <a:t>ы</a:t>
            </a:r>
            <a:r>
              <a:rPr lang="ru-RU" dirty="0" smtClean="0"/>
              <a:t> «</a:t>
            </a:r>
            <a:r>
              <a:rPr lang="en-US" dirty="0" smtClean="0"/>
              <a:t>..</a:t>
            </a:r>
            <a:r>
              <a:rPr lang="ru-RU" dirty="0" smtClean="0"/>
              <a:t>» указывающие на родительский каталог.</a:t>
            </a:r>
          </a:p>
          <a:p>
            <a:r>
              <a:rPr lang="en-US" dirty="0" smtClean="0"/>
              <a:t>UNC </a:t>
            </a:r>
            <a:r>
              <a:rPr lang="ru-RU" dirty="0" smtClean="0"/>
              <a:t>путь – путь к сетевому ресурсу. Имеет вид </a:t>
            </a:r>
            <a:r>
              <a:rPr lang="en-US" dirty="0" smtClean="0"/>
              <a:t>\\</a:t>
            </a:r>
            <a:r>
              <a:rPr lang="ru-RU" dirty="0" smtClean="0"/>
              <a:t>ИмяКомпьютера\ИмяОбщейПапки</a:t>
            </a:r>
            <a:r>
              <a:rPr lang="en-US" dirty="0" smtClean="0"/>
              <a:t>\</a:t>
            </a:r>
            <a:r>
              <a:rPr lang="ru-RU" dirty="0" smtClean="0"/>
              <a:t>Путь</a:t>
            </a:r>
          </a:p>
        </p:txBody>
      </p:sp>
    </p:spTree>
    <p:extLst>
      <p:ext uri="{BB962C8B-B14F-4D97-AF65-F5344CB8AC3E}">
        <p14:creationId xmlns:p14="http://schemas.microsoft.com/office/powerpoint/2010/main" val="1309391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Работа с файловой системой</a:t>
            </a:r>
            <a:endParaRPr lang="ru-RU" dirty="0"/>
          </a:p>
        </p:txBody>
      </p:sp>
      <p:sp>
        <p:nvSpPr>
          <p:cNvPr id="3" name="Content Placeholder 2"/>
          <p:cNvSpPr>
            <a:spLocks noGrp="1"/>
          </p:cNvSpPr>
          <p:nvPr>
            <p:ph idx="1"/>
          </p:nvPr>
        </p:nvSpPr>
        <p:spPr/>
        <p:txBody>
          <a:bodyPr>
            <a:normAutofit fontScale="92500"/>
          </a:bodyPr>
          <a:lstStyle/>
          <a:p>
            <a:r>
              <a:rPr lang="ru-RU" dirty="0" smtClean="0"/>
              <a:t>Информационные функции:</a:t>
            </a:r>
          </a:p>
          <a:p>
            <a:pPr lvl="1"/>
            <a:r>
              <a:rPr lang="ru-RU" dirty="0" smtClean="0"/>
              <a:t>Информация о логических или физических дисках</a:t>
            </a:r>
          </a:p>
          <a:p>
            <a:pPr lvl="1"/>
            <a:r>
              <a:rPr lang="ru-RU" dirty="0" smtClean="0"/>
              <a:t>Список каталогов/файлов</a:t>
            </a:r>
            <a:endParaRPr lang="en-US" dirty="0" smtClean="0"/>
          </a:p>
          <a:p>
            <a:pPr lvl="2"/>
            <a:r>
              <a:rPr lang="ru-RU" dirty="0" smtClean="0"/>
              <a:t>«Сразу все» - </a:t>
            </a:r>
            <a:r>
              <a:rPr lang="en-US" dirty="0" err="1" smtClean="0"/>
              <a:t>GetXYZ</a:t>
            </a:r>
            <a:r>
              <a:rPr lang="en-US" dirty="0" smtClean="0"/>
              <a:t>() </a:t>
            </a:r>
            <a:r>
              <a:rPr lang="ru-RU" dirty="0" smtClean="0"/>
              <a:t>методы</a:t>
            </a:r>
          </a:p>
          <a:p>
            <a:pPr lvl="2"/>
            <a:r>
              <a:rPr lang="ru-RU" dirty="0" smtClean="0"/>
              <a:t>«По одному» - </a:t>
            </a:r>
            <a:r>
              <a:rPr lang="en-US" dirty="0" err="1" smtClean="0"/>
              <a:t>EnumerateXYZ</a:t>
            </a:r>
            <a:r>
              <a:rPr lang="en-US" dirty="0" smtClean="0"/>
              <a:t>() </a:t>
            </a:r>
            <a:r>
              <a:rPr lang="ru-RU" dirty="0" smtClean="0"/>
              <a:t>методы</a:t>
            </a:r>
          </a:p>
          <a:p>
            <a:pPr lvl="1"/>
            <a:r>
              <a:rPr lang="ru-RU" dirty="0" smtClean="0"/>
              <a:t>Общеизвестные каталоги</a:t>
            </a:r>
            <a:endParaRPr lang="en-US" dirty="0" smtClean="0"/>
          </a:p>
          <a:p>
            <a:pPr lvl="1"/>
            <a:r>
              <a:rPr lang="ru-RU" dirty="0" smtClean="0"/>
              <a:t>Удаление каталогов и файлов</a:t>
            </a:r>
          </a:p>
          <a:p>
            <a:r>
              <a:rPr lang="ru-RU" dirty="0"/>
              <a:t>Конструирование пути и его разбор на </a:t>
            </a:r>
            <a:r>
              <a:rPr lang="ru-RU" dirty="0" smtClean="0"/>
              <a:t>части с помощью класса </a:t>
            </a:r>
            <a:r>
              <a:rPr lang="en-US" dirty="0" smtClean="0"/>
              <a:t>Path.</a:t>
            </a:r>
            <a:endParaRPr lang="ru-RU" dirty="0" smtClean="0"/>
          </a:p>
          <a:p>
            <a:pPr lvl="1"/>
            <a:endParaRPr lang="ru-RU" dirty="0" smtClean="0"/>
          </a:p>
        </p:txBody>
      </p:sp>
    </p:spTree>
    <p:extLst>
      <p:ext uri="{BB962C8B-B14F-4D97-AF65-F5344CB8AC3E}">
        <p14:creationId xmlns:p14="http://schemas.microsoft.com/office/powerpoint/2010/main" val="1567431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2362200" y="0"/>
            <a:ext cx="4120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Работа </a:t>
            </a:r>
            <a:r>
              <a:rPr lang="ru-RU" sz="2400" b="1" dirty="0"/>
              <a:t>с файловой системой.</a:t>
            </a:r>
          </a:p>
        </p:txBody>
      </p:sp>
      <p:sp>
        <p:nvSpPr>
          <p:cNvPr id="4100" name="TextBox 6"/>
          <p:cNvSpPr txBox="1">
            <a:spLocks noChangeArrowheads="1"/>
          </p:cNvSpPr>
          <p:nvPr/>
        </p:nvSpPr>
        <p:spPr bwMode="auto">
          <a:xfrm>
            <a:off x="152400" y="772249"/>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В пространстве </a:t>
            </a:r>
            <a:r>
              <a:rPr lang="en-US" sz="1600" dirty="0">
                <a:solidFill>
                  <a:schemeClr val="bg1"/>
                </a:solidFill>
              </a:rPr>
              <a:t>System.IO </a:t>
            </a:r>
            <a:r>
              <a:rPr lang="ru-RU" sz="1600" dirty="0">
                <a:solidFill>
                  <a:schemeClr val="bg1"/>
                </a:solidFill>
              </a:rPr>
              <a:t>есть несколько классов, обеспечивающий работу с файловой системой</a:t>
            </a:r>
            <a:r>
              <a:rPr lang="en-US" sz="1600" dirty="0">
                <a:solidFill>
                  <a:schemeClr val="bg1"/>
                </a:solidFill>
              </a:rPr>
              <a:t>:</a:t>
            </a:r>
            <a:endParaRPr lang="ru-RU" sz="1600" dirty="0">
              <a:solidFill>
                <a:schemeClr val="bg1"/>
              </a:solidFill>
            </a:endParaRPr>
          </a:p>
          <a:p>
            <a:pPr eaLnBrk="1" hangingPunct="1"/>
            <a:r>
              <a:rPr lang="ru-RU" sz="1600" dirty="0">
                <a:solidFill>
                  <a:schemeClr val="bg1"/>
                </a:solidFill>
              </a:rPr>
              <a:t>	с логическими дисками – </a:t>
            </a:r>
            <a:r>
              <a:rPr lang="be-BY" sz="1600" dirty="0">
                <a:solidFill>
                  <a:schemeClr val="bg1"/>
                </a:solidFill>
                <a:latin typeface="Courier New" pitchFamily="49" charset="0"/>
                <a:ea typeface="Calibri" pitchFamily="34" charset="0"/>
                <a:cs typeface="Courier New" pitchFamily="49" charset="0"/>
              </a:rPr>
              <a:t>DriveInfo</a:t>
            </a:r>
            <a:r>
              <a:rPr lang="ru-RU" sz="1600" dirty="0">
                <a:solidFill>
                  <a:schemeClr val="bg1"/>
                </a:solidFill>
              </a:rPr>
              <a:t>.</a:t>
            </a:r>
          </a:p>
          <a:p>
            <a:pPr eaLnBrk="1" hangingPunct="1"/>
            <a:r>
              <a:rPr lang="ru-RU" sz="1600" dirty="0">
                <a:solidFill>
                  <a:schemeClr val="bg1"/>
                </a:solidFill>
              </a:rPr>
              <a:t>	с директориями – </a:t>
            </a:r>
            <a:r>
              <a:rPr lang="be-BY" sz="1600" dirty="0">
                <a:solidFill>
                  <a:schemeClr val="bg1"/>
                </a:solidFill>
                <a:latin typeface="Courier New" pitchFamily="49" charset="0"/>
                <a:cs typeface="Calibri" pitchFamily="34" charset="0"/>
              </a:rPr>
              <a:t>Directory </a:t>
            </a:r>
            <a:r>
              <a:rPr lang="ru-RU" sz="1600" dirty="0">
                <a:solidFill>
                  <a:schemeClr val="bg1"/>
                </a:solidFill>
              </a:rPr>
              <a:t>и</a:t>
            </a:r>
            <a:r>
              <a:rPr lang="en-US" sz="1600" dirty="0">
                <a:solidFill>
                  <a:schemeClr val="bg1"/>
                </a:solidFill>
              </a:rPr>
              <a:t> </a:t>
            </a:r>
            <a:r>
              <a:rPr lang="be-BY" sz="1600" dirty="0">
                <a:solidFill>
                  <a:schemeClr val="bg1"/>
                </a:solidFill>
                <a:latin typeface="Courier New" pitchFamily="49" charset="0"/>
                <a:cs typeface="Calibri" pitchFamily="34" charset="0"/>
              </a:rPr>
              <a:t>DirectoryInfo</a:t>
            </a:r>
            <a:r>
              <a:rPr lang="ru-RU" sz="1600" dirty="0">
                <a:solidFill>
                  <a:schemeClr val="bg1"/>
                </a:solidFill>
              </a:rPr>
              <a:t>.</a:t>
            </a:r>
            <a:endParaRPr lang="en-US" sz="1600" dirty="0">
              <a:solidFill>
                <a:schemeClr val="bg1"/>
              </a:solidFill>
            </a:endParaRPr>
          </a:p>
          <a:p>
            <a:pPr eaLnBrk="1" hangingPunct="1"/>
            <a:r>
              <a:rPr lang="en-US" sz="1600" dirty="0">
                <a:solidFill>
                  <a:schemeClr val="bg1"/>
                </a:solidFill>
              </a:rPr>
              <a:t>	</a:t>
            </a:r>
            <a:r>
              <a:rPr lang="ru-RU" sz="1600" dirty="0">
                <a:solidFill>
                  <a:schemeClr val="bg1"/>
                </a:solidFill>
              </a:rPr>
              <a:t>с файлами – </a:t>
            </a:r>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cs typeface="Calibri" pitchFamily="34" charset="0"/>
              </a:rPr>
              <a:t>File</a:t>
            </a:r>
            <a:r>
              <a:rPr lang="be-BY" sz="1600" dirty="0">
                <a:solidFill>
                  <a:schemeClr val="bg1"/>
                </a:solidFill>
                <a:latin typeface="Courier New" pitchFamily="49" charset="0"/>
                <a:cs typeface="Calibri" pitchFamily="34" charset="0"/>
              </a:rPr>
              <a:t>Info</a:t>
            </a:r>
            <a:r>
              <a:rPr lang="ru-RU" sz="1600" dirty="0" smtClean="0">
                <a:solidFill>
                  <a:schemeClr val="bg1"/>
                </a:solidFill>
              </a:rPr>
              <a:t>.</a:t>
            </a:r>
          </a:p>
          <a:p>
            <a:pPr eaLnBrk="1" hangingPunct="1"/>
            <a:endParaRPr lang="ru-RU" sz="1600" dirty="0">
              <a:solidFill>
                <a:schemeClr val="bg1"/>
              </a:solidFill>
            </a:endParaRPr>
          </a:p>
          <a:p>
            <a:pPr eaLnBrk="1" hangingPunct="1"/>
            <a:r>
              <a:rPr lang="ru-RU" sz="1600" dirty="0">
                <a:solidFill>
                  <a:schemeClr val="bg1"/>
                </a:solidFill>
              </a:rPr>
              <a:t>Классы с суффиксом </a:t>
            </a:r>
            <a:r>
              <a:rPr lang="en-US" sz="1600" dirty="0">
                <a:solidFill>
                  <a:schemeClr val="bg1"/>
                </a:solidFill>
              </a:rPr>
              <a:t>Info (</a:t>
            </a:r>
            <a:r>
              <a:rPr lang="en-US" sz="1600" dirty="0" err="1">
                <a:solidFill>
                  <a:schemeClr val="bg1"/>
                </a:solidFill>
              </a:rPr>
              <a:t>DriveInfo</a:t>
            </a:r>
            <a:r>
              <a:rPr lang="en-US" sz="1600" dirty="0">
                <a:solidFill>
                  <a:schemeClr val="bg1"/>
                </a:solidFill>
              </a:rPr>
              <a:t>, </a:t>
            </a:r>
            <a:r>
              <a:rPr lang="en-US" sz="1600" dirty="0" err="1">
                <a:solidFill>
                  <a:schemeClr val="bg1"/>
                </a:solidFill>
              </a:rPr>
              <a:t>DirectoryInfo</a:t>
            </a:r>
            <a:r>
              <a:rPr lang="en-US" sz="1600" dirty="0">
                <a:solidFill>
                  <a:schemeClr val="bg1"/>
                </a:solidFill>
              </a:rPr>
              <a:t>, </a:t>
            </a:r>
            <a:r>
              <a:rPr lang="en-US" sz="1600" dirty="0" err="1">
                <a:solidFill>
                  <a:schemeClr val="bg1"/>
                </a:solidFill>
              </a:rPr>
              <a:t>FileInfo</a:t>
            </a:r>
            <a:r>
              <a:rPr lang="en-US" sz="1600" dirty="0">
                <a:solidFill>
                  <a:schemeClr val="bg1"/>
                </a:solidFill>
              </a:rPr>
              <a:t>) </a:t>
            </a:r>
            <a:r>
              <a:rPr lang="ru-RU" sz="1600" dirty="0">
                <a:solidFill>
                  <a:schemeClr val="bg1"/>
                </a:solidFill>
              </a:rPr>
              <a:t>предназначены для хранения всех признаков объекта файловой системы и выполнения операций над ним</a:t>
            </a:r>
            <a:r>
              <a:rPr lang="ru-RU" sz="1600" dirty="0" smtClean="0">
                <a:solidFill>
                  <a:schemeClr val="bg1"/>
                </a:solidFill>
              </a:rPr>
              <a:t>.</a:t>
            </a:r>
          </a:p>
          <a:p>
            <a:pPr eaLnBrk="1" hangingPunct="1"/>
            <a:endParaRPr lang="en-US"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Классы </a:t>
            </a:r>
            <a:r>
              <a:rPr lang="en-US" sz="1600" dirty="0">
                <a:solidFill>
                  <a:schemeClr val="bg1"/>
                </a:solidFill>
                <a:latin typeface="Arial" panose="020B0604020202020204" pitchFamily="34" charset="0"/>
                <a:cs typeface="Arial" panose="020B0604020202020204" pitchFamily="34" charset="0"/>
              </a:rPr>
              <a:t>Directory </a:t>
            </a:r>
            <a:r>
              <a:rPr lang="ru-RU" sz="1600" dirty="0" smtClean="0">
                <a:solidFill>
                  <a:schemeClr val="bg1"/>
                </a:solidFill>
                <a:latin typeface="Arial" panose="020B0604020202020204" pitchFamily="34" charset="0"/>
                <a:cs typeface="Arial" panose="020B0604020202020204" pitchFamily="34" charset="0"/>
              </a:rPr>
              <a:t>и </a:t>
            </a:r>
            <a:r>
              <a:rPr lang="en-US" sz="1600" dirty="0">
                <a:solidFill>
                  <a:schemeClr val="bg1"/>
                </a:solidFill>
                <a:latin typeface="Arial" panose="020B0604020202020204" pitchFamily="34" charset="0"/>
                <a:cs typeface="Arial" panose="020B0604020202020204" pitchFamily="34" charset="0"/>
              </a:rPr>
              <a:t>File </a:t>
            </a:r>
            <a:r>
              <a:rPr lang="ru-RU" sz="1600" dirty="0" smtClean="0">
                <a:solidFill>
                  <a:schemeClr val="bg1"/>
                </a:solidFill>
                <a:latin typeface="Arial" panose="020B0604020202020204" pitchFamily="34" charset="0"/>
                <a:cs typeface="Arial" panose="020B0604020202020204" pitchFamily="34" charset="0"/>
              </a:rPr>
              <a:t>содержат статические методы для работы с каталогами и файлами соответственно.</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979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1505327" y="303039"/>
            <a:ext cx="6133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b="1" dirty="0" err="1" smtClean="0"/>
              <a:t>DriveInfo</a:t>
            </a:r>
            <a:r>
              <a:rPr lang="en-US" sz="2400" b="1" dirty="0" smtClean="0"/>
              <a:t> – </a:t>
            </a:r>
            <a:r>
              <a:rPr lang="ru-RU" sz="2400" b="1" dirty="0" smtClean="0"/>
              <a:t>информация о логическом диске</a:t>
            </a:r>
            <a:endParaRPr lang="ru-RU" sz="2400" b="1" dirty="0"/>
          </a:p>
        </p:txBody>
      </p:sp>
      <p:sp>
        <p:nvSpPr>
          <p:cNvPr id="2" name="Rectangle 1"/>
          <p:cNvSpPr>
            <a:spLocks noChangeArrowheads="1"/>
          </p:cNvSpPr>
          <p:nvPr/>
        </p:nvSpPr>
        <p:spPr bwMode="auto">
          <a:xfrm>
            <a:off x="243079" y="1844824"/>
            <a:ext cx="8649401"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//DriveInfo d</a:t>
            </a:r>
            <a:r>
              <a:rPr kumimoji="0" lang="en-US" altLang="ru-RU" sz="1200" b="0"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rvInf</a:t>
            </a:r>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new DriveInfo(@"C:\");</a:t>
            </a:r>
            <a:endParaRPr kumimoji="0" lang="en-US"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r>
              <a:rPr lang="en-US" sz="1200" dirty="0" err="1" smtClean="0">
                <a:solidFill>
                  <a:srgbClr val="2B91AF"/>
                </a:solidFill>
                <a:latin typeface="Consolas"/>
              </a:rPr>
              <a:t>DriveInfo</a:t>
            </a:r>
            <a:r>
              <a:rPr lang="en-US" sz="1200" dirty="0">
                <a:solidFill>
                  <a:prstClr val="black"/>
                </a:solidFill>
                <a:latin typeface="Consolas"/>
              </a:rPr>
              <a:t>[] drives = </a:t>
            </a:r>
            <a:r>
              <a:rPr lang="en-US" sz="1200" dirty="0" err="1">
                <a:solidFill>
                  <a:srgbClr val="2B91AF"/>
                </a:solidFill>
                <a:latin typeface="Consolas"/>
              </a:rPr>
              <a:t>DriveInfo</a:t>
            </a:r>
            <a:r>
              <a:rPr lang="en-US" sz="1200" dirty="0" err="1">
                <a:solidFill>
                  <a:prstClr val="black"/>
                </a:solidFill>
                <a:latin typeface="Consolas"/>
              </a:rPr>
              <a:t>.GetDrives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2B91AF"/>
                </a:solidFill>
                <a:latin typeface="Consolas"/>
              </a:rPr>
              <a:t>DriveInfo</a:t>
            </a:r>
            <a:r>
              <a:rPr lang="en-US" sz="1200" dirty="0">
                <a:solidFill>
                  <a:prstClr val="black"/>
                </a:solidFill>
                <a:latin typeface="Consolas"/>
              </a:rPr>
              <a:t> </a:t>
            </a:r>
            <a:r>
              <a:rPr lang="en-US" sz="1200" dirty="0" err="1" smtClean="0">
                <a:solidFill>
                  <a:prstClr val="black"/>
                </a:solidFill>
                <a:latin typeface="Consolas"/>
              </a:rPr>
              <a:t>driInf</a:t>
            </a:r>
            <a:r>
              <a:rPr lang="en-US" sz="1200" dirty="0" smtClean="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drives)</a:t>
            </a:r>
          </a:p>
          <a:p>
            <a:r>
              <a:rPr lang="ru-RU"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Тип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smtClean="0">
                <a:solidFill>
                  <a:prstClr val="black"/>
                </a:solidFill>
                <a:latin typeface="Consolas"/>
              </a:rPr>
              <a:t>driveInfo.DriveType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.Name</a:t>
            </a:r>
            <a:r>
              <a:rPr lang="en-US" sz="1200" dirty="0">
                <a:solidFill>
                  <a:prstClr val="black"/>
                </a:solidFill>
                <a:latin typeface="Consolas"/>
              </a:rPr>
              <a:t>);</a:t>
            </a:r>
          </a:p>
          <a:p>
            <a:r>
              <a:rPr lang="en-US" sz="1200" dirty="0">
                <a:solidFill>
                  <a:srgbClr val="2B91AF"/>
                </a:solidFill>
                <a:latin typeface="Consolas"/>
              </a:rPr>
              <a:t> </a:t>
            </a:r>
            <a:r>
              <a:rPr lang="en-US" sz="1200" dirty="0" smtClean="0">
                <a:solidFill>
                  <a:srgbClr val="2B91A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prstClr val="black"/>
                </a:solidFill>
                <a:latin typeface="Consolas"/>
              </a:rPr>
              <a:t>drvInf.IsReady</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Файловая система: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.DriveFormat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Готов?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.IsReady</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Корень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.RootDirectory</a:t>
            </a:r>
            <a:r>
              <a:rPr lang="en-US" sz="1200" dirty="0">
                <a:solidFill>
                  <a:prstClr val="black"/>
                </a:solidFill>
                <a:latin typeface="Consolas"/>
              </a:rPr>
              <a:t>);</a:t>
            </a:r>
          </a:p>
          <a:p>
            <a:r>
              <a:rPr lang="pt-BR" sz="1200" dirty="0" smtClean="0">
                <a:solidFill>
                  <a:srgbClr val="2B91AF"/>
                </a:solidFill>
                <a:latin typeface="Consolas"/>
              </a:rPr>
              <a:t>        Console</a:t>
            </a:r>
            <a:r>
              <a:rPr lang="pt-BR" sz="1200" dirty="0" smtClean="0">
                <a:solidFill>
                  <a:prstClr val="black"/>
                </a:solidFill>
                <a:latin typeface="Consolas"/>
              </a:rPr>
              <a:t>.WriteLine</a:t>
            </a:r>
            <a:r>
              <a:rPr lang="pt-BR" sz="1200" dirty="0">
                <a:solidFill>
                  <a:prstClr val="black"/>
                </a:solidFill>
                <a:latin typeface="Consolas"/>
              </a:rPr>
              <a:t>(</a:t>
            </a:r>
            <a:r>
              <a:rPr lang="pt-BR" sz="1200" dirty="0">
                <a:solidFill>
                  <a:srgbClr val="A31515"/>
                </a:solidFill>
                <a:latin typeface="Consolas"/>
              </a:rPr>
              <a:t>"Свободное место : </a:t>
            </a:r>
            <a:r>
              <a:rPr lang="pt-BR" sz="1200" dirty="0">
                <a:solidFill>
                  <a:srgbClr val="3CB371"/>
                </a:solidFill>
                <a:latin typeface="Consolas"/>
              </a:rPr>
              <a:t>{0:N0}</a:t>
            </a:r>
            <a:r>
              <a:rPr lang="pt-BR" sz="1200" dirty="0">
                <a:solidFill>
                  <a:srgbClr val="A31515"/>
                </a:solidFill>
                <a:latin typeface="Consolas"/>
              </a:rPr>
              <a:t> bytes"</a:t>
            </a:r>
            <a:r>
              <a:rPr lang="pt-BR" sz="1200" dirty="0">
                <a:solidFill>
                  <a:prstClr val="black"/>
                </a:solidFill>
                <a:latin typeface="Consolas"/>
              </a:rPr>
              <a:t>, </a:t>
            </a:r>
            <a:r>
              <a:rPr lang="en-US" sz="1200" dirty="0" err="1">
                <a:solidFill>
                  <a:prstClr val="black"/>
                </a:solidFill>
                <a:latin typeface="Consolas"/>
              </a:rPr>
              <a:t>driveInfo</a:t>
            </a:r>
            <a:r>
              <a:rPr lang="pt-BR" sz="1200" dirty="0" smtClean="0">
                <a:solidFill>
                  <a:prstClr val="black"/>
                </a:solidFill>
                <a:latin typeface="Consolas"/>
              </a:rPr>
              <a:t>.TotalFreeSpace</a:t>
            </a:r>
            <a:r>
              <a:rPr lang="pt-BR"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Размер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 bytes"</a:t>
            </a:r>
            <a:r>
              <a:rPr lang="en-US"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.TotalSize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Метка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.VolumeLabel</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ru-RU" sz="1200" dirty="0">
                <a:solidFill>
                  <a:prstClr val="black"/>
                </a:solidFill>
                <a:latin typeface="Consolas"/>
              </a:rPr>
              <a:t>}</a:t>
            </a:r>
          </a:p>
          <a:p>
            <a:endParaRPr lang="ru-RU" sz="1200" dirty="0">
              <a:solidFill>
                <a:prstClr val="black"/>
              </a:solidFill>
              <a:latin typeface="Consolas"/>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ru-RU" sz="12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952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877367" y="303039"/>
            <a:ext cx="73892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ru-RU" sz="2800" b="1" dirty="0" smtClean="0"/>
              <a:t>Получение информации о физических дисках</a:t>
            </a:r>
            <a:br>
              <a:rPr lang="ru-RU" sz="2800" b="1" dirty="0" smtClean="0"/>
            </a:br>
            <a:r>
              <a:rPr lang="ru-RU" sz="2800" b="1" dirty="0" smtClean="0"/>
              <a:t>с помощью </a:t>
            </a:r>
            <a:r>
              <a:rPr lang="en-US" sz="2800" b="1" dirty="0" smtClean="0"/>
              <a:t>WMI</a:t>
            </a:r>
            <a:endParaRPr lang="ru-RU" sz="2800" b="1" dirty="0"/>
          </a:p>
        </p:txBody>
      </p:sp>
      <p:sp>
        <p:nvSpPr>
          <p:cNvPr id="4" name="TextBox 6"/>
          <p:cNvSpPr txBox="1">
            <a:spLocks noChangeArrowheads="1"/>
          </p:cNvSpPr>
          <p:nvPr/>
        </p:nvSpPr>
        <p:spPr bwMode="auto">
          <a:xfrm>
            <a:off x="152400" y="1348313"/>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a:t>
            </a:r>
            <a:r>
              <a:rPr lang="ru-RU" sz="1600" dirty="0">
                <a:solidFill>
                  <a:schemeClr val="bg1"/>
                </a:solidFill>
              </a:rPr>
              <a:t>пространстве </a:t>
            </a:r>
            <a:r>
              <a:rPr lang="en-US" sz="1600" dirty="0">
                <a:solidFill>
                  <a:schemeClr val="bg1"/>
                </a:solidFill>
              </a:rPr>
              <a:t>System.IO </a:t>
            </a:r>
            <a:r>
              <a:rPr lang="ru-RU" sz="1600" dirty="0" smtClean="0">
                <a:solidFill>
                  <a:schemeClr val="bg1"/>
                </a:solidFill>
              </a:rPr>
              <a:t>нет классов для получения информации о физических дисках. Для этого необходимо использовать технологию </a:t>
            </a:r>
            <a:r>
              <a:rPr lang="en-US" sz="1600" dirty="0" smtClean="0">
                <a:solidFill>
                  <a:schemeClr val="bg1"/>
                </a:solidFill>
              </a:rPr>
              <a:t>Windows Management Instrumentation (WMI) </a:t>
            </a:r>
            <a:r>
              <a:rPr lang="ru-RU" sz="1600" dirty="0" smtClean="0">
                <a:solidFill>
                  <a:schemeClr val="bg1"/>
                </a:solidFill>
              </a:rPr>
              <a:t>с помощью классов из сборки </a:t>
            </a:r>
            <a:r>
              <a:rPr lang="en-US" sz="1600" dirty="0" err="1" smtClean="0">
                <a:solidFill>
                  <a:schemeClr val="bg1"/>
                </a:solidFill>
              </a:rPr>
              <a:t>System.Management</a:t>
            </a:r>
            <a:r>
              <a:rPr lang="en-US" sz="1600" dirty="0" smtClean="0">
                <a:solidFill>
                  <a:schemeClr val="bg1"/>
                </a:solidFill>
              </a:rPr>
              <a:t> </a:t>
            </a:r>
            <a:r>
              <a:rPr lang="ru-RU" sz="1600" smtClean="0">
                <a:solidFill>
                  <a:schemeClr val="bg1"/>
                </a:solidFill>
              </a:rPr>
              <a:t>и аналогичного пространства имен.</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629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a:solidFill>
                  <a:schemeClr val="bg1"/>
                </a:solidFill>
                <a:latin typeface="Courier New" pitchFamily="49" charset="0"/>
                <a:ea typeface="Calibri" pitchFamily="34" charset="0"/>
                <a:cs typeface="Courier New" pitchFamily="49" charset="0"/>
              </a:rPr>
              <a:t>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5124" name="TextBox 6"/>
          <p:cNvSpPr txBox="1">
            <a:spLocks noChangeArrowheads="1"/>
          </p:cNvSpPr>
          <p:nvPr/>
        </p:nvSpPr>
        <p:spPr bwMode="auto">
          <a:xfrm>
            <a:off x="152400" y="838200"/>
            <a:ext cx="8839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директориями, причем класс </a:t>
            </a:r>
            <a:r>
              <a:rPr lang="en-US" sz="1600" dirty="0"/>
              <a:t>Directory </a:t>
            </a:r>
            <a:r>
              <a:rPr lang="ru-RU" sz="1600" dirty="0"/>
              <a:t>является </a:t>
            </a:r>
            <a:r>
              <a:rPr lang="ru-RU" sz="1600" dirty="0" smtClean="0"/>
              <a:t>статическим. </a:t>
            </a:r>
            <a:r>
              <a:rPr lang="ru-RU" sz="1600" dirty="0"/>
              <a:t>Оба класса могут просматривать директории, создавать новые директории, перемещать и удалять уже имеющиеся. Также оба класса могут получать всю информацию о директориях, такую как атрибуты, время создания, время последнего доступа и т.д.</a:t>
            </a:r>
            <a:endParaRPr lang="be-BY" sz="1600" dirty="0">
              <a:solidFill>
                <a:srgbClr val="008080"/>
              </a:solidFill>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676297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smtClean="0">
                <a:solidFill>
                  <a:schemeClr val="bg1"/>
                </a:solidFill>
                <a:latin typeface="Courier New" pitchFamily="49" charset="0"/>
                <a:ea typeface="Calibri" pitchFamily="34" charset="0"/>
                <a:cs typeface="Courier New" pitchFamily="49" charset="0"/>
              </a:rPr>
              <a:t>Пример для 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3" name="Прямоугольник 2"/>
          <p:cNvSpPr/>
          <p:nvPr/>
        </p:nvSpPr>
        <p:spPr>
          <a:xfrm>
            <a:off x="1367644" y="1052736"/>
            <a:ext cx="6408712" cy="2292935"/>
          </a:xfrm>
          <a:prstGeom prst="rect">
            <a:avLst/>
          </a:prstGeom>
          <a:solidFill>
            <a:schemeClr val="bg1"/>
          </a:solidFill>
        </p:spPr>
        <p:txBody>
          <a:bodyPr wrap="square">
            <a:spAutoFit/>
          </a:bodyPr>
          <a:lstStyle/>
          <a:p>
            <a:r>
              <a:rPr lang="en-US" sz="1100" dirty="0" err="1">
                <a:solidFill>
                  <a:srgbClr val="2B91AF"/>
                </a:solidFill>
                <a:latin typeface="Consolas"/>
              </a:rPr>
              <a:t>DirectoryInfo</a:t>
            </a:r>
            <a:r>
              <a:rPr lang="en-US" sz="1100" dirty="0">
                <a:solidFill>
                  <a:prstClr val="black"/>
                </a:solidFill>
                <a:latin typeface="Consolas"/>
              </a:rPr>
              <a:t> </a:t>
            </a:r>
            <a:r>
              <a:rPr lang="en-US" sz="1100" dirty="0" err="1">
                <a:solidFill>
                  <a:prstClr val="black"/>
                </a:solidFill>
                <a:latin typeface="Consolas"/>
              </a:rPr>
              <a:t>dir</a:t>
            </a:r>
            <a:r>
              <a:rPr lang="en-US" sz="1100" dirty="0">
                <a:solidFill>
                  <a:prstClr val="black"/>
                </a:solidFill>
                <a:latin typeface="Consolas"/>
              </a:rPr>
              <a:t> = </a:t>
            </a:r>
            <a:r>
              <a:rPr lang="en-US" sz="1100" dirty="0">
                <a:solidFill>
                  <a:srgbClr val="0000FF"/>
                </a:solidFill>
                <a:latin typeface="Consolas"/>
              </a:rPr>
              <a:t>new</a:t>
            </a:r>
            <a:r>
              <a:rPr lang="en-US" sz="1100" dirty="0">
                <a:solidFill>
                  <a:prstClr val="black"/>
                </a:solidFill>
                <a:latin typeface="Consolas"/>
              </a:rPr>
              <a:t> </a:t>
            </a:r>
            <a:r>
              <a:rPr lang="en-US" sz="1100" dirty="0" err="1">
                <a:solidFill>
                  <a:srgbClr val="2B91AF"/>
                </a:solidFill>
                <a:latin typeface="Consolas"/>
              </a:rPr>
              <a:t>DirectoryInfo</a:t>
            </a:r>
            <a:r>
              <a:rPr lang="en-US" sz="1100" dirty="0">
                <a:solidFill>
                  <a:prstClr val="black"/>
                </a:solidFill>
                <a:latin typeface="Consolas"/>
              </a:rPr>
              <a:t>(</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prstClr val="black"/>
                </a:solidFill>
                <a:latin typeface="Consolas"/>
              </a:rPr>
              <a:t>dir.Exists</a:t>
            </a:r>
            <a:r>
              <a:rPr lang="en-US" sz="1100" dirty="0">
                <a:solidFill>
                  <a:prstClr val="black"/>
                </a:solidFill>
                <a:latin typeface="Consolas"/>
              </a:rPr>
              <a:t>)</a:t>
            </a:r>
          </a:p>
          <a:p>
            <a:r>
              <a:rPr lang="ru-RU" sz="1100" dirty="0" smtClean="0">
                <a:solidFill>
                  <a:prstClr val="black"/>
                </a:solidFill>
                <a:latin typeface="Consolas"/>
              </a:rPr>
              <a:t>{</a:t>
            </a:r>
            <a:endParaRPr lang="ru-RU" sz="1100" dirty="0">
              <a:solidFill>
                <a:prstClr val="black"/>
              </a:solidFill>
              <a:latin typeface="Consolas"/>
            </a:endParaRPr>
          </a:p>
          <a:p>
            <a:r>
              <a:rPr lang="en-US" sz="1100" dirty="0">
                <a:solidFill>
                  <a:prstClr val="black"/>
                </a:solidFill>
                <a:latin typeface="Consolas"/>
              </a:rPr>
              <a:t>    </a:t>
            </a:r>
            <a:r>
              <a:rPr lang="en-US" sz="1100" dirty="0" err="1">
                <a:solidFill>
                  <a:prstClr val="black"/>
                </a:solidFill>
                <a:latin typeface="Consolas"/>
              </a:rPr>
              <a:t>dir.Create</a:t>
            </a:r>
            <a:r>
              <a:rPr lang="en-US" sz="1100" dirty="0">
                <a:solidFill>
                  <a:prstClr val="black"/>
                </a:solidFill>
                <a:latin typeface="Consolas"/>
              </a:rPr>
              <a:t>();</a:t>
            </a: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err="1">
                <a:solidFill>
                  <a:prstClr val="black"/>
                </a:solidFill>
                <a:latin typeface="Consolas"/>
              </a:rPr>
              <a:t>dir.CreateSubdirectory</a:t>
            </a:r>
            <a:r>
              <a:rPr lang="en-US" sz="1100" dirty="0">
                <a:solidFill>
                  <a:prstClr val="black"/>
                </a:solidFill>
                <a:latin typeface="Consolas"/>
              </a:rPr>
              <a:t>(</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a:t>
            </a:r>
            <a:r>
              <a:rPr lang="en-US" sz="1100" dirty="0" smtClean="0">
                <a:solidFill>
                  <a:srgbClr val="A31515"/>
                </a:solidFill>
                <a:latin typeface="Consolas"/>
              </a:rPr>
              <a:t>temp directory."</a:t>
            </a:r>
            <a:r>
              <a:rPr lang="en-US" sz="1100" dirty="0" smtClean="0">
                <a:solidFill>
                  <a:prstClr val="black"/>
                </a:solidFill>
                <a:latin typeface="Consolas"/>
              </a:rPr>
              <a:t>);</a:t>
            </a:r>
            <a:endParaRPr lang="en-US" sz="1100" dirty="0">
              <a:solidFill>
                <a:prstClr val="black"/>
              </a:solidFill>
              <a:latin typeface="Consolas"/>
            </a:endParaRP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prstClr val="black"/>
                </a:solidFill>
                <a:latin typeface="Consolas"/>
              </a:rPr>
              <a:t>dir.Delete</a:t>
            </a:r>
            <a:r>
              <a:rPr lang="en-US" sz="1100" dirty="0">
                <a:solidFill>
                  <a:prstClr val="black"/>
                </a:solidFill>
                <a:latin typeface="Consolas"/>
              </a:rPr>
              <a:t>(</a:t>
            </a:r>
            <a:r>
              <a:rPr lang="en-US" sz="1100" dirty="0">
                <a:solidFill>
                  <a:srgbClr val="0000FF"/>
                </a:solidFill>
                <a:latin typeface="Consolas"/>
              </a:rPr>
              <a:t>true</a:t>
            </a:r>
            <a:r>
              <a:rPr lang="en-US" sz="1100" dirty="0">
                <a:solidFill>
                  <a:prstClr val="black"/>
                </a:solidFill>
                <a:latin typeface="Consolas"/>
              </a:rPr>
              <a:t>);</a:t>
            </a:r>
          </a:p>
          <a:p>
            <a:endParaRPr lang="ru-RU" sz="1100" dirty="0">
              <a:solidFill>
                <a:prstClr val="black"/>
              </a:solidFill>
              <a:latin typeface="Consolas"/>
            </a:endParaRPr>
          </a:p>
        </p:txBody>
      </p:sp>
      <p:sp>
        <p:nvSpPr>
          <p:cNvPr id="5" name="Прямоугольник 4"/>
          <p:cNvSpPr/>
          <p:nvPr/>
        </p:nvSpPr>
        <p:spPr>
          <a:xfrm>
            <a:off x="1367644" y="3933056"/>
            <a:ext cx="6408712" cy="2462213"/>
          </a:xfrm>
          <a:prstGeom prst="rect">
            <a:avLst/>
          </a:prstGeom>
          <a:solidFill>
            <a:schemeClr val="bg1"/>
          </a:solidFill>
        </p:spPr>
        <p:txBody>
          <a:bodyPr wrap="square">
            <a:spAutoFit/>
          </a:bodyPr>
          <a:lstStyle/>
          <a:p>
            <a:r>
              <a:rPr lang="en-US" sz="1100" dirty="0" err="1">
                <a:solidFill>
                  <a:srgbClr val="0000FF"/>
                </a:solidFill>
                <a:latin typeface="Consolas"/>
              </a:rPr>
              <a:t>const</a:t>
            </a:r>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rootDir</a:t>
            </a:r>
            <a:r>
              <a:rPr lang="en-US" sz="1100" dirty="0">
                <a:solidFill>
                  <a:prstClr val="black"/>
                </a:solidFill>
                <a:latin typeface="Consolas"/>
              </a:rPr>
              <a:t> = </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.Exists</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r>
              <a:rPr lang="ru-RU"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endParaRPr lang="ru-RU"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subDirName</a:t>
            </a:r>
            <a:r>
              <a:rPr lang="en-US" sz="1100" dirty="0">
                <a:solidFill>
                  <a:prstClr val="black"/>
                </a:solidFill>
                <a:latin typeface="Consolas"/>
              </a:rPr>
              <a:t> = </a:t>
            </a:r>
            <a:r>
              <a:rPr lang="en-US" sz="1100" dirty="0" err="1">
                <a:solidFill>
                  <a:srgbClr val="2B91AF"/>
                </a:solidFill>
                <a:latin typeface="Consolas"/>
              </a:rPr>
              <a:t>Path</a:t>
            </a:r>
            <a:r>
              <a:rPr lang="en-US" sz="1100" dirty="0" err="1">
                <a:solidFill>
                  <a:prstClr val="black"/>
                </a:solidFill>
                <a:latin typeface="Consolas"/>
              </a:rPr>
              <a:t>.Combine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subDirName</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temp directory."</a:t>
            </a:r>
            <a:r>
              <a:rPr lang="en-US"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srgbClr val="2B91AF"/>
                </a:solidFill>
                <a:latin typeface="Consolas"/>
              </a:rPr>
              <a:t>Directory</a:t>
            </a:r>
            <a:r>
              <a:rPr lang="en-US" sz="1100" dirty="0" err="1">
                <a:solidFill>
                  <a:prstClr val="black"/>
                </a:solidFill>
                <a:latin typeface="Consolas"/>
              </a:rPr>
              <a:t>.Delete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0000FF"/>
                </a:solidFill>
                <a:latin typeface="Consolas"/>
              </a:rPr>
              <a:t>true</a:t>
            </a:r>
            <a:r>
              <a:rPr lang="en-US" sz="1100" dirty="0" smtClean="0">
                <a:solidFill>
                  <a:prstClr val="black"/>
                </a:solidFill>
                <a:latin typeface="Consolas"/>
              </a:rPr>
              <a:t>);</a:t>
            </a:r>
            <a:endParaRPr lang="en-US" sz="1100" dirty="0">
              <a:solidFill>
                <a:prstClr val="black"/>
              </a:solidFill>
              <a:latin typeface="Consolas"/>
            </a:endParaRPr>
          </a:p>
        </p:txBody>
      </p:sp>
    </p:spTree>
    <p:extLst>
      <p:ext uri="{BB962C8B-B14F-4D97-AF65-F5344CB8AC3E}">
        <p14:creationId xmlns:p14="http://schemas.microsoft.com/office/powerpoint/2010/main" val="794228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533400"/>
            <a:ext cx="8839200" cy="61547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DriveInfo[] dr = DriveInfo.GetDrives();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(DriveInfo di in dr)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Console.WriteLine("Drive: {0} - {1}", di.Name, di.DriveType);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 = 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DirectoryInfo dir = new DirectoryInfo(str);                  //Вводим адрес директории</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while (str != "$exit")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(str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 if (str == "$info")</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Console.WriteLine("Attributes : {0}", dir.Attributes);  //Выводим информацю о директории</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Console.WriteLine("Creation Time : {0}", dir.CreationTime);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Console.WriteLine("Last Access Time : {0}", dir.LastAccessTime);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(Directory.Exists(dir.FullName + "\\" + str))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DirectoryInfo(dir.FullName + "\\" + str); //Переходим в подкаталог</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Console.WriteLine("Directory: {0}", dir.FullName);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Directoryes: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(DirectoryInfo d in dir.GetDirectories())	    //Выводим список папок</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d.FullName);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Files: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(FileInfo f in dir.GetFiles())		    //Выводим список файлов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f.FullName);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 = Console.ReadLine();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6147" name="Прямоугольник 6"/>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Tree>
    <p:extLst>
      <p:ext uri="{BB962C8B-B14F-4D97-AF65-F5344CB8AC3E}">
        <p14:creationId xmlns:p14="http://schemas.microsoft.com/office/powerpoint/2010/main" val="2885465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Шаблон </a:t>
            </a:r>
            <a:r>
              <a:rPr lang="ru-RU" dirty="0" smtClean="0">
                <a:solidFill>
                  <a:schemeClr val="bg1"/>
                </a:solidFill>
              </a:rPr>
              <a:t>поиска (</a:t>
            </a:r>
            <a:r>
              <a:rPr lang="en-US" dirty="0" smtClean="0">
                <a:solidFill>
                  <a:schemeClr val="bg1"/>
                </a:solidFill>
              </a:rPr>
              <a:t>s</a:t>
            </a:r>
            <a:r>
              <a:rPr lang="en-US" dirty="0" smtClean="0"/>
              <a:t>earch pattern)</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При поиске файлов/каталогов на диске иногда требуется получить только те имя которых удовлетворяет опред</a:t>
            </a:r>
            <a:r>
              <a:rPr lang="en-US" dirty="0" smtClean="0">
                <a:solidFill>
                  <a:schemeClr val="bg1"/>
                </a:solidFill>
              </a:rPr>
              <a:t>e</a:t>
            </a:r>
            <a:r>
              <a:rPr lang="ru-RU" dirty="0" smtClean="0">
                <a:solidFill>
                  <a:schemeClr val="bg1"/>
                </a:solidFill>
              </a:rPr>
              <a:t>ленному шаблону. В </a:t>
            </a:r>
            <a:r>
              <a:rPr lang="en-US" dirty="0" smtClean="0">
                <a:solidFill>
                  <a:schemeClr val="bg1"/>
                </a:solidFill>
              </a:rPr>
              <a:t>.NET </a:t>
            </a:r>
            <a:r>
              <a:rPr lang="ru-RU" dirty="0" smtClean="0">
                <a:solidFill>
                  <a:schemeClr val="bg1"/>
                </a:solidFill>
              </a:rPr>
              <a:t>используются те же шаблоны что и командной строке </a:t>
            </a:r>
            <a:r>
              <a:rPr lang="en-US" dirty="0" smtClean="0">
                <a:solidFill>
                  <a:schemeClr val="bg1"/>
                </a:solidFill>
              </a:rPr>
              <a:t>Windows</a:t>
            </a:r>
            <a:r>
              <a:rPr lang="ru-RU" dirty="0" smtClean="0">
                <a:solidFill>
                  <a:schemeClr val="bg1"/>
                </a:solidFill>
              </a:rPr>
              <a:t>:</a:t>
            </a:r>
          </a:p>
          <a:p>
            <a:endParaRPr lang="ru-RU" dirty="0" smtClean="0">
              <a:solidFill>
                <a:schemeClr val="bg1"/>
              </a:solidFill>
            </a:endParaRPr>
          </a:p>
          <a:p>
            <a:r>
              <a:rPr lang="ru-RU" dirty="0" smtClean="0">
                <a:solidFill>
                  <a:schemeClr val="bg1"/>
                </a:solidFill>
              </a:rPr>
              <a:t>Символ </a:t>
            </a:r>
            <a:r>
              <a:rPr lang="ru-RU" dirty="0" smtClean="0">
                <a:solidFill>
                  <a:srgbClr val="FFFF00"/>
                </a:solidFill>
              </a:rPr>
              <a:t>*</a:t>
            </a:r>
            <a:r>
              <a:rPr lang="ru-RU" dirty="0" smtClean="0">
                <a:solidFill>
                  <a:schemeClr val="bg1"/>
                </a:solidFill>
              </a:rPr>
              <a:t> - любое количество любых символов.</a:t>
            </a:r>
          </a:p>
          <a:p>
            <a:r>
              <a:rPr lang="ru-RU" dirty="0" smtClean="0">
                <a:solidFill>
                  <a:schemeClr val="bg1"/>
                </a:solidFill>
              </a:rPr>
              <a:t>Символ </a:t>
            </a:r>
            <a:r>
              <a:rPr lang="ru-RU" dirty="0" smtClean="0">
                <a:solidFill>
                  <a:srgbClr val="FFFF00"/>
                </a:solidFill>
              </a:rPr>
              <a:t>?</a:t>
            </a:r>
            <a:r>
              <a:rPr lang="ru-RU" dirty="0" smtClean="0">
                <a:solidFill>
                  <a:schemeClr val="bg1"/>
                </a:solidFill>
              </a:rPr>
              <a:t> – ровно один любой символ</a:t>
            </a:r>
          </a:p>
          <a:p>
            <a:pPr marL="0" indent="0">
              <a:buNone/>
            </a:pPr>
            <a:endParaRPr lang="ru-RU" dirty="0">
              <a:solidFill>
                <a:schemeClr val="bg1"/>
              </a:solidFill>
            </a:endParaRPr>
          </a:p>
          <a:p>
            <a:pPr marL="0" indent="0">
              <a:buNone/>
            </a:pPr>
            <a:r>
              <a:rPr lang="ru-RU" dirty="0" smtClean="0">
                <a:solidFill>
                  <a:schemeClr val="bg1"/>
                </a:solidFill>
              </a:rPr>
              <a:t>Примеры шаблонов:</a:t>
            </a:r>
          </a:p>
          <a:p>
            <a:r>
              <a:rPr lang="en-US" dirty="0">
                <a:solidFill>
                  <a:schemeClr val="bg1"/>
                </a:solidFill>
              </a:rPr>
              <a:t>*.* </a:t>
            </a:r>
            <a:r>
              <a:rPr lang="ru-RU" dirty="0" smtClean="0">
                <a:solidFill>
                  <a:schemeClr val="bg1"/>
                </a:solidFill>
              </a:rPr>
              <a:t>- любой </a:t>
            </a:r>
            <a:r>
              <a:rPr lang="ru-RU" dirty="0">
                <a:solidFill>
                  <a:schemeClr val="bg1"/>
                </a:solidFill>
              </a:rPr>
              <a:t>файл с любым расширением </a:t>
            </a:r>
            <a:endParaRPr lang="ru-RU" dirty="0" smtClean="0">
              <a:solidFill>
                <a:schemeClr val="bg1"/>
              </a:solidFill>
            </a:endParaRPr>
          </a:p>
          <a:p>
            <a:r>
              <a:rPr lang="en-US" dirty="0" smtClean="0">
                <a:solidFill>
                  <a:schemeClr val="bg1"/>
                </a:solidFill>
              </a:rPr>
              <a:t>*.txt </a:t>
            </a:r>
            <a:r>
              <a:rPr lang="ru-RU" dirty="0" smtClean="0">
                <a:solidFill>
                  <a:schemeClr val="bg1"/>
                </a:solidFill>
              </a:rPr>
              <a:t>- все файлы с расширением </a:t>
            </a:r>
            <a:r>
              <a:rPr lang="en-US" dirty="0" smtClean="0">
                <a:solidFill>
                  <a:schemeClr val="bg1"/>
                </a:solidFill>
              </a:rPr>
              <a:t>txt</a:t>
            </a:r>
            <a:endParaRPr lang="ru-RU" dirty="0" smtClean="0">
              <a:solidFill>
                <a:schemeClr val="bg1"/>
              </a:solidFill>
            </a:endParaRPr>
          </a:p>
          <a:p>
            <a:r>
              <a:rPr lang="en-US" dirty="0" smtClean="0">
                <a:solidFill>
                  <a:schemeClr val="bg1"/>
                </a:solidFill>
              </a:rPr>
              <a:t>???.jpg </a:t>
            </a:r>
            <a:r>
              <a:rPr lang="ru-RU" dirty="0" smtClean="0">
                <a:solidFill>
                  <a:schemeClr val="bg1"/>
                </a:solidFill>
              </a:rPr>
              <a:t>– файл с </a:t>
            </a:r>
            <a:r>
              <a:rPr lang="ru-RU" dirty="0">
                <a:solidFill>
                  <a:schemeClr val="bg1"/>
                </a:solidFill>
              </a:rPr>
              <a:t>именем </a:t>
            </a:r>
            <a:r>
              <a:rPr lang="ru-RU" dirty="0" smtClean="0">
                <a:solidFill>
                  <a:schemeClr val="bg1"/>
                </a:solidFill>
              </a:rPr>
              <a:t>из трех символов и расширением </a:t>
            </a:r>
            <a:r>
              <a:rPr lang="en-US" dirty="0" smtClean="0">
                <a:solidFill>
                  <a:schemeClr val="bg1"/>
                </a:solidFill>
              </a:rPr>
              <a:t>jpg</a:t>
            </a:r>
          </a:p>
          <a:p>
            <a:pPr marL="0" indent="0">
              <a:buNone/>
            </a:pPr>
            <a:endParaRPr lang="en-US" dirty="0">
              <a:solidFill>
                <a:schemeClr val="bg1"/>
              </a:solidFill>
            </a:endParaRPr>
          </a:p>
          <a:p>
            <a:pPr marL="0" indent="0">
              <a:buNone/>
            </a:pPr>
            <a:r>
              <a:rPr lang="ru-RU" dirty="0">
                <a:solidFill>
                  <a:schemeClr val="bg1"/>
                </a:solidFill>
              </a:rPr>
              <a:t>Шаблоны поиска можно передать в </a:t>
            </a:r>
            <a:r>
              <a:rPr lang="ru-RU" dirty="0" smtClean="0">
                <a:solidFill>
                  <a:schemeClr val="bg1"/>
                </a:solidFill>
              </a:rPr>
              <a:t>ряд функций классов </a:t>
            </a:r>
            <a:r>
              <a:rPr lang="en-US" dirty="0" smtClean="0"/>
              <a:t>Directory </a:t>
            </a:r>
            <a:r>
              <a:rPr lang="ru-RU" dirty="0" smtClean="0"/>
              <a:t>и </a:t>
            </a:r>
            <a:r>
              <a:rPr lang="en-US" dirty="0" err="1" smtClean="0"/>
              <a:t>DirectoryInfo</a:t>
            </a:r>
            <a:r>
              <a:rPr lang="en-US" dirty="0" smtClean="0"/>
              <a:t>.</a:t>
            </a: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24129556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ru-RU" sz="3200" dirty="0" smtClean="0">
                <a:solidFill>
                  <a:schemeClr val="bg1"/>
                </a:solidFill>
              </a:rPr>
              <a:t>Список каталогов/файлов</a:t>
            </a:r>
            <a:r>
              <a:rPr lang="en-US" sz="3200" dirty="0" smtClean="0">
                <a:solidFill>
                  <a:schemeClr val="bg1"/>
                </a:solidFill>
              </a:rPr>
              <a:t/>
            </a:r>
            <a:br>
              <a:rPr lang="en-US" sz="3200" dirty="0" smtClean="0">
                <a:solidFill>
                  <a:schemeClr val="bg1"/>
                </a:solidFill>
              </a:rPr>
            </a:br>
            <a:r>
              <a:rPr lang="en-US" sz="3200" dirty="0" smtClean="0">
                <a:solidFill>
                  <a:schemeClr val="bg1"/>
                </a:solidFill>
              </a:rPr>
              <a:t>(</a:t>
            </a:r>
            <a:r>
              <a:rPr lang="ru-RU" sz="3200" dirty="0" smtClean="0">
                <a:solidFill>
                  <a:schemeClr val="bg1"/>
                </a:solidFill>
              </a:rPr>
              <a:t>класс </a:t>
            </a:r>
            <a:r>
              <a:rPr lang="en-US" sz="3200" dirty="0" smtClean="0">
                <a:solidFill>
                  <a:schemeClr val="bg1"/>
                </a:solidFill>
              </a:rPr>
              <a:t>Directory)</a:t>
            </a:r>
            <a:endParaRPr lang="en-US" sz="3200" dirty="0">
              <a:solidFill>
                <a:schemeClr val="bg1"/>
              </a:solidFill>
            </a:endParaRPr>
          </a:p>
        </p:txBody>
      </p:sp>
      <p:sp>
        <p:nvSpPr>
          <p:cNvPr id="3" name="Content Placeholder 2"/>
          <p:cNvSpPr>
            <a:spLocks noGrp="1"/>
          </p:cNvSpPr>
          <p:nvPr>
            <p:ph idx="1"/>
          </p:nvPr>
        </p:nvSpPr>
        <p:spPr>
          <a:xfrm>
            <a:off x="457200" y="1268760"/>
            <a:ext cx="8229600" cy="4896544"/>
          </a:xfrm>
          <a:solidFill>
            <a:schemeClr val="bg1"/>
          </a:solidFill>
        </p:spPr>
        <p:txBody>
          <a:bodyPr>
            <a:normAutofit fontScale="85000" lnSpcReduction="20000"/>
          </a:bodyPr>
          <a:lstStyle/>
          <a:p>
            <a:pPr marL="0" indent="0">
              <a:buNone/>
            </a:pPr>
            <a:r>
              <a:rPr lang="en-US" sz="1400" dirty="0">
                <a:solidFill>
                  <a:srgbClr val="0000FF"/>
                </a:solidFill>
                <a:latin typeface="Consolas"/>
              </a:rPr>
              <a:t>string</a:t>
            </a:r>
            <a:r>
              <a:rPr lang="en-US" sz="1400" dirty="0">
                <a:solidFill>
                  <a:prstClr val="black"/>
                </a:solidFill>
                <a:latin typeface="Consolas"/>
              </a:rPr>
              <a:t> folder = </a:t>
            </a:r>
            <a:r>
              <a:rPr lang="en-US" sz="1400" dirty="0" err="1">
                <a:solidFill>
                  <a:srgbClr val="2B91AF"/>
                </a:solidFill>
                <a:latin typeface="Consolas"/>
              </a:rPr>
              <a:t>Environment</a:t>
            </a:r>
            <a:r>
              <a:rPr lang="en-US" sz="1400" dirty="0" err="1">
                <a:solidFill>
                  <a:prstClr val="black"/>
                </a:solidFill>
                <a:latin typeface="Consolas"/>
              </a:rPr>
              <a:t>.GetFolderPath</a:t>
            </a:r>
            <a:r>
              <a:rPr lang="en-US" sz="1400" dirty="0">
                <a:solidFill>
                  <a:prstClr val="black"/>
                </a:solidFill>
                <a:latin typeface="Consolas"/>
              </a:rPr>
              <a:t>(</a:t>
            </a:r>
            <a:r>
              <a:rPr lang="en-US" sz="1400" dirty="0" err="1">
                <a:solidFill>
                  <a:srgbClr val="2B91AF"/>
                </a:solidFill>
                <a:latin typeface="Consolas"/>
              </a:rPr>
              <a:t>Environment</a:t>
            </a:r>
            <a:r>
              <a:rPr lang="en-US" sz="1400" dirty="0" err="1">
                <a:solidFill>
                  <a:prstClr val="black"/>
                </a:solidFill>
                <a:latin typeface="Consolas"/>
              </a:rPr>
              <a:t>.</a:t>
            </a:r>
            <a:r>
              <a:rPr lang="en-US" sz="1400" dirty="0" err="1">
                <a:solidFill>
                  <a:srgbClr val="2B91AF"/>
                </a:solidFill>
                <a:latin typeface="Consolas"/>
              </a:rPr>
              <a:t>SpecialFolder</a:t>
            </a:r>
            <a:r>
              <a:rPr lang="en-US" sz="1400" dirty="0" err="1">
                <a:solidFill>
                  <a:prstClr val="black"/>
                </a:solidFill>
                <a:latin typeface="Consolas"/>
              </a:rPr>
              <a:t>.Programs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GetDirectories</a:t>
            </a:r>
            <a:r>
              <a:rPr lang="en-US" sz="1400" dirty="0" smtClean="0">
                <a:solidFill>
                  <a:srgbClr val="008000"/>
                </a:solidFill>
                <a:latin typeface="Consolas"/>
              </a:rPr>
              <a:t>()</a:t>
            </a:r>
            <a:r>
              <a:rPr lang="ru-RU" sz="1400" dirty="0" smtClean="0">
                <a:solidFill>
                  <a:srgbClr val="008000"/>
                </a:solidFill>
                <a:latin typeface="Consolas"/>
              </a:rPr>
              <a:t> – поиск каталогов</a:t>
            </a:r>
          </a:p>
          <a:p>
            <a:pPr marL="0" indent="0">
              <a:buNone/>
            </a:pPr>
            <a:r>
              <a:rPr lang="en-US" sz="1400" dirty="0" smtClean="0">
                <a:solidFill>
                  <a:srgbClr val="008000"/>
                </a:solidFill>
                <a:latin typeface="Consolas"/>
              </a:rPr>
              <a:t>// </a:t>
            </a:r>
            <a:r>
              <a:rPr lang="ru-RU" sz="1400" dirty="0" smtClean="0">
                <a:solidFill>
                  <a:srgbClr val="008000"/>
                </a:solidFill>
                <a:latin typeface="Consolas"/>
              </a:rPr>
              <a:t>Все подкаталоги указанного каталога</a:t>
            </a:r>
          </a:p>
          <a:p>
            <a:pPr marL="0" indent="0">
              <a:buNone/>
            </a:pPr>
            <a:r>
              <a:rPr lang="en-US" sz="1400" dirty="0" smtClean="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smtClean="0">
                <a:solidFill>
                  <a:srgbClr val="008000"/>
                </a:solidFill>
                <a:latin typeface="Consolas"/>
              </a:rPr>
              <a:t>Подкаталоги по маске «</a:t>
            </a:r>
            <a:r>
              <a:rPr lang="en-US" sz="1400" dirty="0" smtClean="0">
                <a:solidFill>
                  <a:srgbClr val="008000"/>
                </a:solidFill>
                <a:latin typeface="Consolas"/>
              </a:rPr>
              <a:t>s*</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указанного </a:t>
            </a:r>
            <a:r>
              <a:rPr lang="ru-RU" sz="1400" dirty="0">
                <a:solidFill>
                  <a:srgbClr val="008000"/>
                </a:solidFill>
                <a:latin typeface="Consolas"/>
              </a:rPr>
              <a:t>каталога</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dirsByMask</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Подкаталоги по маске указанного </a:t>
            </a:r>
            <a:r>
              <a:rPr lang="ru-RU" sz="1400" dirty="0" smtClean="0">
                <a:solidFill>
                  <a:srgbClr val="008000"/>
                </a:solidFill>
                <a:latin typeface="Consolas"/>
              </a:rPr>
              <a:t>каталога включая </a:t>
            </a:r>
            <a:r>
              <a:rPr lang="ru-RU" sz="1400" dirty="0">
                <a:solidFill>
                  <a:srgbClr val="008000"/>
                </a:solidFill>
                <a:latin typeface="Consolas"/>
              </a:rPr>
              <a:t>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файлов</a:t>
            </a:r>
          </a:p>
          <a:p>
            <a:pPr marL="0" indent="0">
              <a:buNone/>
            </a:pPr>
            <a:r>
              <a:rPr lang="en-US" sz="1400" dirty="0">
                <a:solidFill>
                  <a:srgbClr val="008000"/>
                </a:solidFill>
                <a:latin typeface="Consolas"/>
              </a:rPr>
              <a:t>// </a:t>
            </a:r>
            <a:r>
              <a:rPr lang="ru-RU" sz="1400" dirty="0" smtClean="0">
                <a:solidFill>
                  <a:srgbClr val="008000"/>
                </a:solidFill>
                <a:latin typeface="Consolas"/>
              </a:rPr>
              <a:t>Все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files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a:t>
            </a:r>
            <a:r>
              <a:rPr lang="ru-RU" sz="1400" dirty="0" smtClean="0">
                <a:solidFill>
                  <a:srgbClr val="008000"/>
                </a:solidFill>
                <a:latin typeface="Consolas"/>
              </a:rPr>
              <a:t>по маске «</a:t>
            </a:r>
            <a:r>
              <a:rPr lang="en-US" sz="1400" dirty="0" smtClean="0">
                <a:solidFill>
                  <a:srgbClr val="008000"/>
                </a:solidFill>
                <a:latin typeface="Consolas"/>
              </a:rPr>
              <a:t>*.</a:t>
            </a:r>
            <a:r>
              <a:rPr lang="en-US" sz="1400" dirty="0" err="1" smtClean="0">
                <a:solidFill>
                  <a:srgbClr val="008000"/>
                </a:solidFill>
                <a:latin typeface="Consolas"/>
              </a:rPr>
              <a:t>lnk</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a:t>
            </a:r>
            <a:r>
              <a:rPr lang="ru-RU" sz="1400" dirty="0">
                <a:solidFill>
                  <a:srgbClr val="008000"/>
                </a:solidFill>
                <a:latin typeface="Consolas"/>
              </a:rPr>
              <a:t>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по маске </a:t>
            </a:r>
            <a:r>
              <a:rPr lang="en-US" sz="1400" dirty="0">
                <a:solidFill>
                  <a:srgbClr val="008000"/>
                </a:solidFill>
                <a:latin typeface="Consolas"/>
              </a:rPr>
              <a:t>*.</a:t>
            </a:r>
            <a:r>
              <a:rPr lang="en-US" sz="1400" dirty="0" err="1">
                <a:solidFill>
                  <a:srgbClr val="008000"/>
                </a:solidFill>
                <a:latin typeface="Consolas"/>
              </a:rPr>
              <a:t>lnk</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a:solidFill>
                  <a:srgbClr val="A31515"/>
                </a:solidFill>
                <a:latin typeface="Consolas"/>
              </a:rPr>
              <a:t>"</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GetFileSystemEntries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каталогов и файлов одновременно</a:t>
            </a:r>
          </a:p>
          <a:p>
            <a:pPr marL="0" indent="0">
              <a:buNone/>
            </a:pPr>
            <a:r>
              <a:rPr lang="ru-RU" sz="1400" dirty="0">
                <a:solidFill>
                  <a:srgbClr val="008000"/>
                </a:solidFill>
                <a:latin typeface="Consolas"/>
              </a:rPr>
              <a:t>// </a:t>
            </a:r>
            <a:r>
              <a:rPr lang="ru-RU" sz="1400" dirty="0" smtClean="0">
                <a:solidFill>
                  <a:srgbClr val="008000"/>
                </a:solidFill>
                <a:latin typeface="Consolas"/>
              </a:rPr>
              <a:t>Все каталоги м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a:t>
            </a:r>
            <a:r>
              <a:rPr lang="ru-RU" sz="1400" dirty="0" smtClean="0">
                <a:solidFill>
                  <a:srgbClr val="008000"/>
                </a:solidFill>
                <a:latin typeface="Consolas"/>
              </a:rPr>
              <a:t>Все файлы и каталоги по маске «</a:t>
            </a:r>
            <a:r>
              <a:rPr lang="en-US" sz="1400" dirty="0" smtClean="0">
                <a:solidFill>
                  <a:srgbClr val="008000"/>
                </a:solidFill>
                <a:latin typeface="Consolas"/>
              </a:rPr>
              <a:t>*t*</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smtClean="0">
                <a:solidFill>
                  <a:prstClr val="black"/>
                </a:solidFill>
                <a:latin typeface="Consolas"/>
              </a:rPr>
              <a:t>filesAndDirsByMask</a:t>
            </a:r>
            <a:r>
              <a:rPr lang="en-US" sz="1400" dirty="0" smtClean="0">
                <a:solidFill>
                  <a:prstClr val="black"/>
                </a:solidFill>
                <a:latin typeface="Consolas"/>
              </a:rPr>
              <a:t> </a:t>
            </a:r>
            <a:r>
              <a:rPr lang="en-US" sz="1400" dirty="0">
                <a:solidFill>
                  <a:prstClr val="black"/>
                </a:solidFill>
                <a:latin typeface="Consolas"/>
              </a:rPr>
              <a:t>=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Все </a:t>
            </a:r>
            <a:r>
              <a:rPr lang="ru-RU" sz="1400" dirty="0" smtClean="0">
                <a:solidFill>
                  <a:srgbClr val="008000"/>
                </a:solidFill>
                <a:latin typeface="Consolas"/>
              </a:rPr>
              <a:t>файлы </a:t>
            </a:r>
            <a:r>
              <a:rPr lang="ru-RU" sz="1400" dirty="0">
                <a:solidFill>
                  <a:srgbClr val="008000"/>
                </a:solidFill>
                <a:latin typeface="Consolas"/>
              </a:rPr>
              <a:t>и каталоги по маске «</a:t>
            </a:r>
            <a:r>
              <a:rPr lang="en-US" sz="1400" dirty="0">
                <a:solidFill>
                  <a:srgbClr val="008000"/>
                </a:solidFill>
                <a:latin typeface="Consolas"/>
              </a:rPr>
              <a:t>*t*</a:t>
            </a:r>
            <a:r>
              <a:rPr lang="ru-RU" sz="1400" dirty="0">
                <a:solidFill>
                  <a:srgbClr val="008000"/>
                </a:solidFill>
                <a:latin typeface="Consolas"/>
              </a:rPr>
              <a:t>»</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allFilesAndDirs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SearchOption</a:t>
            </a:r>
            <a:r>
              <a:rPr lang="en-US" sz="1400" dirty="0" err="1" smtClean="0">
                <a:solidFill>
                  <a:prstClr val="black"/>
                </a:solidFill>
                <a:latin typeface="Consolas"/>
              </a:rPr>
              <a:t>.AllDirectories</a:t>
            </a:r>
            <a:r>
              <a:rPr lang="en-US" sz="1400" dirty="0" smtClean="0">
                <a:solidFill>
                  <a:prstClr val="black"/>
                </a:solidFill>
                <a:latin typeface="Consolas"/>
              </a:rPr>
              <a:t>);</a:t>
            </a:r>
            <a:endParaRPr lang="en-US" sz="1400" dirty="0"/>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871531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ru-RU" sz="3200" dirty="0" smtClean="0">
                <a:solidFill>
                  <a:schemeClr val="bg1"/>
                </a:solidFill>
              </a:rPr>
              <a:t>Список каталогов/файлов</a:t>
            </a:r>
            <a:br>
              <a:rPr lang="ru-RU" sz="3200" dirty="0" smtClean="0">
                <a:solidFill>
                  <a:schemeClr val="bg1"/>
                </a:solidFill>
              </a:rPr>
            </a:br>
            <a:r>
              <a:rPr lang="ru-RU" sz="3200" dirty="0" smtClean="0">
                <a:solidFill>
                  <a:schemeClr val="bg1"/>
                </a:solidFill>
              </a:rPr>
              <a:t>(класс </a:t>
            </a:r>
            <a:r>
              <a:rPr lang="en-US" sz="3200" dirty="0" err="1" smtClean="0">
                <a:solidFill>
                  <a:schemeClr val="bg1"/>
                </a:solidFill>
              </a:rPr>
              <a:t>DirectoryInfo</a:t>
            </a:r>
            <a:r>
              <a:rPr lang="en-US" sz="3200"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a:xfrm>
            <a:off x="457200" y="1196752"/>
            <a:ext cx="8229600" cy="4896544"/>
          </a:xfrm>
          <a:solidFill>
            <a:schemeClr val="bg1"/>
          </a:solidFill>
        </p:spPr>
        <p:txBody>
          <a:bodyPr>
            <a:normAutofit/>
          </a:bodyPr>
          <a:lstStyle/>
          <a:p>
            <a:pPr marL="0" indent="0">
              <a:buNone/>
            </a:pPr>
            <a:r>
              <a:rPr lang="ru-RU" sz="1200" dirty="0" smtClean="0">
                <a:solidFill>
                  <a:srgbClr val="008000"/>
                </a:solidFill>
                <a:latin typeface="Consolas"/>
              </a:rPr>
              <a:t>// Примеры аналогичные примерам с предыдущего слайда</a:t>
            </a:r>
          </a:p>
          <a:p>
            <a:pPr marL="0" indent="0">
              <a:buNone/>
            </a:pPr>
            <a:r>
              <a:rPr lang="ru-RU" sz="1200" dirty="0" smtClean="0">
                <a:solidFill>
                  <a:srgbClr val="008000"/>
                </a:solidFill>
                <a:latin typeface="Consolas"/>
              </a:rPr>
              <a:t>// Обратие внимание что функции теперь возвращают не строки,</a:t>
            </a:r>
            <a:endParaRPr lang="en-US" sz="1200" dirty="0" smtClean="0">
              <a:solidFill>
                <a:srgbClr val="008000"/>
              </a:solidFill>
              <a:latin typeface="Consolas"/>
            </a:endParaRPr>
          </a:p>
          <a:p>
            <a:pPr marL="0" indent="0">
              <a:buNone/>
            </a:pPr>
            <a:r>
              <a:rPr lang="ru-RU" sz="1200" dirty="0">
                <a:solidFill>
                  <a:srgbClr val="008000"/>
                </a:solidFill>
                <a:latin typeface="Consolas"/>
              </a:rPr>
              <a:t>// </a:t>
            </a:r>
            <a:r>
              <a:rPr lang="en-US" sz="1200" dirty="0" smtClean="0">
                <a:solidFill>
                  <a:srgbClr val="008000"/>
                </a:solidFill>
                <a:latin typeface="Consolas"/>
              </a:rPr>
              <a:t>    </a:t>
            </a:r>
            <a:r>
              <a:rPr lang="ru-RU" sz="1200" dirty="0" smtClean="0">
                <a:solidFill>
                  <a:srgbClr val="008000"/>
                </a:solidFill>
                <a:latin typeface="Consolas"/>
              </a:rPr>
              <a:t>а экземпляры </a:t>
            </a:r>
            <a:r>
              <a:rPr lang="en-US" sz="1200" dirty="0" err="1" smtClean="0">
                <a:solidFill>
                  <a:srgbClr val="008000"/>
                </a:solidFill>
                <a:latin typeface="Consolas"/>
              </a:rPr>
              <a:t>DirectoryInfo</a:t>
            </a:r>
            <a:r>
              <a:rPr lang="en-US" sz="1200" dirty="0" smtClean="0">
                <a:solidFill>
                  <a:srgbClr val="008000"/>
                </a:solidFill>
                <a:latin typeface="Consolas"/>
              </a:rPr>
              <a:t>, </a:t>
            </a:r>
            <a:r>
              <a:rPr lang="en-US" sz="1200" dirty="0" err="1" smtClean="0">
                <a:solidFill>
                  <a:srgbClr val="008000"/>
                </a:solidFill>
                <a:latin typeface="Consolas"/>
              </a:rPr>
              <a:t>FileInfo</a:t>
            </a:r>
            <a:r>
              <a:rPr lang="en-US" sz="1200" dirty="0" smtClean="0">
                <a:solidFill>
                  <a:srgbClr val="008000"/>
                </a:solidFill>
                <a:latin typeface="Consolas"/>
              </a:rPr>
              <a:t> </a:t>
            </a:r>
            <a:r>
              <a:rPr lang="ru-RU" sz="1200" dirty="0" smtClean="0">
                <a:solidFill>
                  <a:srgbClr val="008000"/>
                </a:solidFill>
                <a:latin typeface="Consolas"/>
              </a:rPr>
              <a:t>и </a:t>
            </a:r>
            <a:r>
              <a:rPr lang="en-US" sz="1200" dirty="0" err="1">
                <a:solidFill>
                  <a:srgbClr val="008000"/>
                </a:solidFill>
                <a:latin typeface="Consolas"/>
              </a:rPr>
              <a:t>FileSystemInfo</a:t>
            </a:r>
            <a:endParaRPr lang="ru-RU" sz="1200" dirty="0" smtClean="0">
              <a:solidFill>
                <a:srgbClr val="008000"/>
              </a:solidFill>
              <a:latin typeface="Consolas"/>
            </a:endParaRPr>
          </a:p>
          <a:p>
            <a:pPr marL="0" indent="0">
              <a:buNone/>
            </a:pPr>
            <a:endParaRPr lang="ru-RU" sz="1200" dirty="0" smtClean="0">
              <a:solidFill>
                <a:srgbClr val="0000FF"/>
              </a:solidFill>
              <a:latin typeface="Consolas"/>
            </a:endParaRPr>
          </a:p>
          <a:p>
            <a:pPr marL="0" indent="0">
              <a:buNone/>
            </a:pPr>
            <a:r>
              <a:rPr lang="en-US" sz="1200" dirty="0" smtClean="0">
                <a:solidFill>
                  <a:srgbClr val="0000FF"/>
                </a:solidFill>
                <a:latin typeface="Consolas"/>
              </a:rPr>
              <a:t>string</a:t>
            </a:r>
            <a:r>
              <a:rPr lang="en-US" sz="1200" dirty="0" smtClean="0">
                <a:solidFill>
                  <a:prstClr val="black"/>
                </a:solidFill>
                <a:latin typeface="Consolas"/>
              </a:rPr>
              <a:t> </a:t>
            </a:r>
            <a:r>
              <a:rPr lang="en-US" sz="1200" dirty="0">
                <a:solidFill>
                  <a:prstClr val="black"/>
                </a:solidFill>
                <a:latin typeface="Consolas"/>
              </a:rPr>
              <a:t>folder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.Programs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dirInfo</a:t>
            </a:r>
            <a:r>
              <a:rPr lang="en-US" sz="1200" dirty="0">
                <a:solidFill>
                  <a:prstClr val="black"/>
                </a:solidFill>
                <a:latin typeface="Consolas"/>
              </a:rPr>
              <a:t>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DirectoryInfo</a:t>
            </a:r>
            <a:r>
              <a:rPr lang="en-US" sz="1200" dirty="0">
                <a:solidFill>
                  <a:prstClr val="black"/>
                </a:solidFill>
                <a:latin typeface="Consolas"/>
              </a:rPr>
              <a:t>(folder);</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Каталоги</a:t>
            </a:r>
            <a:endParaRPr lang="ru-RU" sz="1200" dirty="0">
              <a:solidFill>
                <a:prstClr val="black"/>
              </a:solidFill>
              <a:latin typeface="Consolas"/>
            </a:endParaRPr>
          </a:p>
          <a:p>
            <a:pPr marL="0" indent="0">
              <a:buNone/>
            </a:pPr>
            <a:r>
              <a:rPr lang="en-US" sz="1200" dirty="0" err="1" smtClean="0">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dirsByMask</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allDirs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Файлы</a:t>
            </a:r>
            <a:endParaRPr lang="ru-RU" sz="1200" dirty="0">
              <a:solidFill>
                <a:prstClr val="black"/>
              </a:solidFill>
              <a:latin typeface="Consolas"/>
            </a:endParaRPr>
          </a:p>
          <a:p>
            <a:pPr marL="0" indent="0">
              <a:buNone/>
            </a:pPr>
            <a:r>
              <a:rPr lang="en-US" sz="1200" dirty="0" err="1" smtClean="0">
                <a:solidFill>
                  <a:srgbClr val="2B91AF"/>
                </a:solidFill>
                <a:latin typeface="Consolas"/>
              </a:rPr>
              <a:t>FileInfo</a:t>
            </a:r>
            <a:r>
              <a:rPr lang="en-US" sz="1200" dirty="0">
                <a:solidFill>
                  <a:prstClr val="black"/>
                </a:solidFill>
                <a:latin typeface="Consolas"/>
              </a:rPr>
              <a:t>[] files = </a:t>
            </a:r>
            <a:r>
              <a:rPr lang="en-US" sz="1200" dirty="0" err="1">
                <a:solidFill>
                  <a:prstClr val="black"/>
                </a:solidFill>
                <a:latin typeface="Consolas"/>
              </a:rPr>
              <a:t>dirInfo.GetFiles</a:t>
            </a:r>
            <a:r>
              <a:rPr lang="en-US" sz="1200" dirty="0" smtClean="0">
                <a:solidFill>
                  <a:prstClr val="black"/>
                </a:solidFill>
                <a:latin typeface="Consolas"/>
              </a:rPr>
              <a:t>();</a:t>
            </a:r>
            <a:endParaRPr lang="en-US" sz="1200" dirty="0">
              <a:solidFill>
                <a:prstClr val="black"/>
              </a:solidFill>
              <a:latin typeface="Consolas"/>
            </a:endParaRP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a:t>
            </a: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allLnkFiles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a:solidFill>
                <a:prstClr val="black"/>
              </a:solidFill>
              <a:latin typeface="Consolas"/>
            </a:endParaRPr>
          </a:p>
          <a:p>
            <a:pPr marL="0" indent="0">
              <a:buNone/>
            </a:pPr>
            <a:r>
              <a:rPr lang="ru-RU" sz="1200" dirty="0" smtClean="0">
                <a:solidFill>
                  <a:srgbClr val="008000"/>
                </a:solidFill>
                <a:latin typeface="Consolas"/>
              </a:rPr>
              <a:t>// Каталоги и файлы</a:t>
            </a:r>
            <a:endParaRPr lang="en-US" sz="1200" dirty="0" smtClean="0">
              <a:solidFill>
                <a:prstClr val="black"/>
              </a:solidFill>
              <a:latin typeface="Consolas"/>
            </a:endParaRPr>
          </a:p>
          <a:p>
            <a:pPr marL="0" indent="0">
              <a:buNone/>
            </a:pPr>
            <a:r>
              <a:rPr lang="en-US" sz="1200" dirty="0" err="1" smtClean="0">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filesAndDirsByMask</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allFilesAndDirs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smtClean="0">
                <a:solidFill>
                  <a:srgbClr val="A31515"/>
                </a:solidFill>
                <a:latin typeface="Consolas"/>
              </a:rPr>
              <a:t>*"</a:t>
            </a:r>
            <a:r>
              <a:rPr lang="en-U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dirty="0" smtClean="0">
                <a:solidFill>
                  <a:prstClr val="black"/>
                </a:solidFill>
                <a:latin typeface="Consolas"/>
              </a:rPr>
              <a:t>                                                    </a:t>
            </a:r>
            <a:r>
              <a:rPr lang="en-US" sz="1200" dirty="0" err="1" smtClean="0">
                <a:solidFill>
                  <a:srgbClr val="2B91AF"/>
                </a:solidFill>
                <a:latin typeface="Consolas"/>
              </a:rPr>
              <a:t>SearchOption</a:t>
            </a:r>
            <a:r>
              <a:rPr lang="en-US" sz="1200" dirty="0" err="1" smtClean="0">
                <a:solidFill>
                  <a:prstClr val="black"/>
                </a:solidFill>
                <a:latin typeface="Consolas"/>
              </a:rPr>
              <a:t>.AllDirectories</a:t>
            </a:r>
            <a:r>
              <a:rPr lang="en-US" sz="1200" dirty="0" smtClean="0">
                <a:solidFill>
                  <a:prstClr val="black"/>
                </a:solidFill>
                <a:latin typeface="Consolas"/>
              </a:rPr>
              <a:t>);</a:t>
            </a:r>
            <a:endParaRPr lang="ru-RU" sz="1200" dirty="0">
              <a:solidFill>
                <a:prstClr val="black"/>
              </a:solidFill>
              <a:latin typeface="Consolas"/>
            </a:endParaRPr>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37387773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br>
              <a:rPr lang="ru-RU" dirty="0" smtClean="0">
                <a:solidFill>
                  <a:schemeClr val="bg1"/>
                </a:solidFill>
              </a:rPr>
            </a:br>
            <a:r>
              <a:rPr lang="ru-RU" dirty="0" smtClean="0">
                <a:solidFill>
                  <a:schemeClr val="bg1"/>
                </a:solidFill>
              </a:rPr>
              <a:t>Методы </a:t>
            </a:r>
            <a:r>
              <a:rPr lang="en-US" dirty="0" err="1" smtClean="0">
                <a:solidFill>
                  <a:schemeClr val="bg1"/>
                </a:solidFill>
              </a:rPr>
              <a:t>EnumerateXYZ</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pPr marL="0" indent="0">
              <a:buNone/>
            </a:pPr>
            <a:r>
              <a:rPr lang="ru-RU" dirty="0" smtClean="0">
                <a:solidFill>
                  <a:schemeClr val="bg1"/>
                </a:solidFill>
              </a:rPr>
              <a:t>Кроме методам </a:t>
            </a:r>
            <a:r>
              <a:rPr lang="en-US" dirty="0" err="1" smtClean="0">
                <a:solidFill>
                  <a:schemeClr val="bg1"/>
                </a:solidFill>
              </a:rPr>
              <a:t>GetDirectories</a:t>
            </a:r>
            <a:r>
              <a:rPr lang="en-US" dirty="0" smtClean="0">
                <a:solidFill>
                  <a:schemeClr val="bg1"/>
                </a:solidFill>
              </a:rPr>
              <a:t>/</a:t>
            </a:r>
            <a:r>
              <a:rPr lang="en-US" dirty="0" err="1" smtClean="0">
                <a:solidFill>
                  <a:schemeClr val="bg1"/>
                </a:solidFill>
              </a:rPr>
              <a:t>GetFiles</a:t>
            </a:r>
            <a:r>
              <a:rPr lang="en-US" dirty="0" smtClean="0">
                <a:solidFill>
                  <a:schemeClr val="bg1"/>
                </a:solidFill>
              </a:rPr>
              <a:t> </a:t>
            </a:r>
            <a:r>
              <a:rPr lang="ru-RU" dirty="0" smtClean="0">
                <a:solidFill>
                  <a:schemeClr val="bg1"/>
                </a:solidFill>
              </a:rPr>
              <a:t>классы </a:t>
            </a:r>
            <a:r>
              <a:rPr lang="en-US" dirty="0" smtClean="0"/>
              <a:t>Directory </a:t>
            </a:r>
            <a:r>
              <a:rPr lang="ru-RU" dirty="0" smtClean="0"/>
              <a:t>и </a:t>
            </a:r>
            <a:r>
              <a:rPr lang="en-US" dirty="0" err="1" smtClean="0"/>
              <a:t>DirectoryInfo</a:t>
            </a:r>
            <a:r>
              <a:rPr lang="ru-RU" dirty="0"/>
              <a:t> </a:t>
            </a:r>
            <a:r>
              <a:rPr lang="ru-RU" dirty="0" smtClean="0"/>
              <a:t>содержат методы вида </a:t>
            </a:r>
            <a:r>
              <a:rPr lang="en-US" dirty="0" err="1" smtClean="0"/>
              <a:t>EnumerateXYZ</a:t>
            </a:r>
            <a:r>
              <a:rPr lang="en-US" dirty="0" smtClean="0"/>
              <a:t>() </a:t>
            </a:r>
            <a:r>
              <a:rPr lang="ru-RU" dirty="0" smtClean="0"/>
              <a:t>возвращающие </a:t>
            </a:r>
            <a:r>
              <a:rPr lang="en-US" dirty="0" err="1" smtClean="0"/>
              <a:t>IEnumerable</a:t>
            </a:r>
            <a:r>
              <a:rPr lang="en-US" dirty="0" smtClean="0"/>
              <a:t>. </a:t>
            </a:r>
            <a:r>
              <a:rPr lang="ru-RU" dirty="0"/>
              <a:t>Достоинство этих методов что они не </a:t>
            </a:r>
            <a:r>
              <a:rPr lang="ru-RU" dirty="0" smtClean="0"/>
              <a:t>требуют </a:t>
            </a:r>
            <a:r>
              <a:rPr lang="ru-RU" dirty="0"/>
              <a:t>выделения памяти под все имена файлов </a:t>
            </a:r>
            <a:r>
              <a:rPr lang="ru-RU" dirty="0" smtClean="0"/>
              <a:t>сразу и </a:t>
            </a:r>
            <a:r>
              <a:rPr lang="ru-RU" dirty="0"/>
              <a:t>поэтому могут оказаться более эффективными для больших </a:t>
            </a:r>
            <a:r>
              <a:rPr lang="ru-RU" dirty="0" smtClean="0"/>
              <a:t>списков</a:t>
            </a:r>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973440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r>
              <a:rPr lang="en-US" dirty="0" smtClean="0">
                <a:solidFill>
                  <a:schemeClr val="bg1"/>
                </a:solidFill>
              </a:rPr>
              <a:t> </a:t>
            </a:r>
            <a:r>
              <a:rPr lang="ru-RU" dirty="0" smtClean="0">
                <a:solidFill>
                  <a:schemeClr val="bg1"/>
                </a:solidFill>
              </a:rPr>
              <a:t>по нескольким шаблонам</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solidFill>
                  <a:schemeClr val="bg1"/>
                </a:solidFill>
              </a:rPr>
              <a:t>Методы классов </a:t>
            </a:r>
            <a:r>
              <a:rPr lang="en-US" dirty="0" smtClean="0">
                <a:solidFill>
                  <a:schemeClr val="bg1"/>
                </a:solidFill>
              </a:rPr>
              <a:t>Directory/</a:t>
            </a:r>
            <a:r>
              <a:rPr lang="en-US" dirty="0" err="1" smtClean="0">
                <a:solidFill>
                  <a:schemeClr val="bg1"/>
                </a:solidFill>
              </a:rPr>
              <a:t>DirectoryInfo</a:t>
            </a:r>
            <a:r>
              <a:rPr lang="en-US" dirty="0" smtClean="0">
                <a:solidFill>
                  <a:schemeClr val="bg1"/>
                </a:solidFill>
              </a:rPr>
              <a:t> </a:t>
            </a:r>
            <a:r>
              <a:rPr lang="ru-RU" dirty="0" smtClean="0">
                <a:solidFill>
                  <a:schemeClr val="bg1"/>
                </a:solidFill>
              </a:rPr>
              <a:t>принимают только один шаблон поиска. Если необходимо организовать поиск по нескольким шаблонам, то можно:</a:t>
            </a:r>
          </a:p>
          <a:p>
            <a:pPr marL="514350" indent="-514350">
              <a:buFont typeface="+mj-lt"/>
              <a:buAutoNum type="alphaLcParenR"/>
            </a:pPr>
            <a:r>
              <a:rPr lang="ru-RU" dirty="0" smtClean="0">
                <a:solidFill>
                  <a:schemeClr val="bg1"/>
                </a:solidFill>
              </a:rPr>
              <a:t>Написать свою функцию;</a:t>
            </a:r>
          </a:p>
          <a:p>
            <a:pPr marL="514350" indent="-514350">
              <a:buFont typeface="+mj-lt"/>
              <a:buAutoNum type="alphaLcParenR"/>
            </a:pPr>
            <a:r>
              <a:rPr lang="ru-RU" dirty="0" smtClean="0">
                <a:solidFill>
                  <a:schemeClr val="bg1"/>
                </a:solidFill>
              </a:rPr>
              <a:t>Использовать класс </a:t>
            </a:r>
            <a:r>
              <a:rPr lang="en-US" dirty="0" err="1" smtClean="0">
                <a:solidFill>
                  <a:schemeClr val="bg1"/>
                </a:solidFill>
              </a:rPr>
              <a:t>FileSystem</a:t>
            </a:r>
            <a:r>
              <a:rPr lang="ru-RU" dirty="0" smtClean="0">
                <a:solidFill>
                  <a:schemeClr val="bg1"/>
                </a:solidFill>
              </a:rPr>
              <a:t> из пространства имен </a:t>
            </a:r>
            <a:r>
              <a:rPr lang="en-US" dirty="0" err="1" smtClean="0">
                <a:solidFill>
                  <a:schemeClr val="bg1"/>
                </a:solidFill>
              </a:rPr>
              <a:t>Microsoft.VisualBasic.FileIO</a:t>
            </a:r>
            <a:r>
              <a:rPr lang="ru-RU" dirty="0" smtClean="0">
                <a:solidFill>
                  <a:schemeClr val="bg1"/>
                </a:solidFill>
              </a:rPr>
              <a:t> из сборки </a:t>
            </a:r>
            <a:r>
              <a:rPr lang="en-US" dirty="0" err="1" smtClean="0">
                <a:solidFill>
                  <a:schemeClr val="bg1"/>
                </a:solidFill>
              </a:rPr>
              <a:t>Microsoft.VisualBasic</a:t>
            </a:r>
            <a:r>
              <a:rPr lang="ru-RU" dirty="0">
                <a:solidFill>
                  <a:schemeClr val="bg1"/>
                </a:solidFill>
              </a:rPr>
              <a:t>.</a:t>
            </a:r>
            <a:endParaRPr lang="ru-RU" dirty="0" smtClean="0">
              <a:solidFill>
                <a:schemeClr val="bg1"/>
              </a:solidFill>
            </a:endParaRPr>
          </a:p>
          <a:p>
            <a:pPr marL="514350" indent="-514350">
              <a:buFont typeface="+mj-lt"/>
              <a:buAutoNum type="alphaLcParenR"/>
            </a:pPr>
            <a:endParaRPr lang="ru-RU" dirty="0" smtClean="0"/>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7188714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Общеизвестные каталоги</a:t>
            </a:r>
            <a:endParaRPr lang="ru-RU" sz="2400" b="1" dirty="0"/>
          </a:p>
        </p:txBody>
      </p:sp>
      <p:sp>
        <p:nvSpPr>
          <p:cNvPr id="7171" name="TextBox 6"/>
          <p:cNvSpPr txBox="1">
            <a:spLocks noChangeArrowheads="1"/>
          </p:cNvSpPr>
          <p:nvPr/>
        </p:nvSpPr>
        <p:spPr bwMode="auto">
          <a:xfrm>
            <a:off x="152400" y="692696"/>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Путь к специальным каталогам, такие </a:t>
            </a:r>
            <a:r>
              <a:rPr lang="ru-RU" sz="1600" dirty="0">
                <a:solidFill>
                  <a:schemeClr val="bg1"/>
                </a:solidFill>
                <a:latin typeface="Arial" panose="020B0604020202020204" pitchFamily="34" charset="0"/>
                <a:cs typeface="Arial" panose="020B0604020202020204" pitchFamily="34" charset="0"/>
              </a:rPr>
              <a:t>как </a:t>
            </a:r>
            <a:r>
              <a:rPr lang="en-US" sz="1600" dirty="0">
                <a:solidFill>
                  <a:schemeClr val="bg1"/>
                </a:solidFill>
                <a:latin typeface="Arial" panose="020B0604020202020204" pitchFamily="34" charset="0"/>
                <a:cs typeface="Arial" panose="020B0604020202020204" pitchFamily="34" charset="0"/>
              </a:rPr>
              <a:t>Windows, My Documents, </a:t>
            </a:r>
            <a:r>
              <a:rPr lang="en-US" sz="1600" dirty="0" smtClean="0">
                <a:solidFill>
                  <a:schemeClr val="bg1"/>
                </a:solidFill>
                <a:latin typeface="Arial" panose="020B0604020202020204" pitchFamily="34" charset="0"/>
                <a:cs typeface="Arial" panose="020B0604020202020204" pitchFamily="34" charset="0"/>
              </a:rPr>
              <a:t>Application Data </a:t>
            </a:r>
            <a:r>
              <a:rPr lang="ru-RU" sz="1600" dirty="0" smtClean="0">
                <a:solidFill>
                  <a:schemeClr val="bg1"/>
                </a:solidFill>
                <a:latin typeface="Arial" panose="020B0604020202020204" pitchFamily="34" charset="0"/>
                <a:cs typeface="Arial" panose="020B0604020202020204" pitchFamily="34" charset="0"/>
              </a:rPr>
              <a:t>и </a:t>
            </a:r>
            <a:r>
              <a:rPr lang="ru-RU" sz="1600" dirty="0">
                <a:solidFill>
                  <a:schemeClr val="bg1"/>
                </a:solidFill>
                <a:latin typeface="Arial" panose="020B0604020202020204" pitchFamily="34" charset="0"/>
                <a:cs typeface="Arial" panose="020B0604020202020204" pitchFamily="34" charset="0"/>
              </a:rPr>
              <a:t>т.д. можно получить, используя класс </a:t>
            </a:r>
            <a:r>
              <a:rPr lang="be-BY" sz="1600" dirty="0">
                <a:solidFill>
                  <a:schemeClr val="bg1"/>
                </a:solidFill>
                <a:latin typeface="Arial" panose="020B0604020202020204" pitchFamily="34" charset="0"/>
                <a:ea typeface="Calibri" pitchFamily="34" charset="0"/>
                <a:cs typeface="Arial" panose="020B0604020202020204" pitchFamily="34" charset="0"/>
              </a:rPr>
              <a:t>Environment</a:t>
            </a:r>
            <a:r>
              <a:rPr lang="ru-RU" sz="1600" dirty="0">
                <a:solidFill>
                  <a:schemeClr val="bg1"/>
                </a:solidFill>
                <a:latin typeface="Arial" panose="020B0604020202020204" pitchFamily="34" charset="0"/>
                <a:cs typeface="Arial" panose="020B0604020202020204" pitchFamily="34" charset="0"/>
              </a:rPr>
              <a:t>.</a:t>
            </a:r>
            <a:endParaRPr lang="be-BY" sz="1600" dirty="0">
              <a:solidFill>
                <a:schemeClr val="bg1"/>
              </a:solidFill>
              <a:latin typeface="Arial" panose="020B0604020202020204" pitchFamily="34" charset="0"/>
              <a:cs typeface="Arial" panose="020B0604020202020204" pitchFamily="34" charset="0"/>
            </a:endParaRPr>
          </a:p>
        </p:txBody>
      </p:sp>
      <p:sp>
        <p:nvSpPr>
          <p:cNvPr id="7172" name="Rectangle 1"/>
          <p:cNvSpPr>
            <a:spLocks noChangeArrowheads="1"/>
          </p:cNvSpPr>
          <p:nvPr/>
        </p:nvSpPr>
        <p:spPr bwMode="auto">
          <a:xfrm>
            <a:off x="228600" y="1343527"/>
            <a:ext cx="8686800" cy="276999"/>
          </a:xfrm>
          <a:prstGeom prst="rect">
            <a:avLst/>
          </a:prstGeom>
          <a:solidFill>
            <a:schemeClr val="bg1"/>
          </a:solidFill>
          <a:ln>
            <a:noFill/>
          </a:ln>
          <a:extLst/>
        </p:spPr>
        <p:txBody>
          <a:bodyPr wrap="square" anchor="ctr">
            <a:spAutoFit/>
          </a:bodyPr>
          <a:lstStyle/>
          <a:p>
            <a:pPr algn="ctr"/>
            <a:r>
              <a:rPr lang="en-US" sz="1200" dirty="0">
                <a:solidFill>
                  <a:srgbClr val="0000FF"/>
                </a:solidFill>
                <a:latin typeface="Consolas"/>
              </a:rPr>
              <a:t>string</a:t>
            </a:r>
            <a:r>
              <a:rPr lang="en-US" sz="1200" dirty="0">
                <a:solidFill>
                  <a:prstClr val="black"/>
                </a:solidFill>
                <a:latin typeface="Consolas"/>
              </a:rPr>
              <a:t> path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.CommonApplicationData</a:t>
            </a:r>
            <a:r>
              <a:rPr lang="en-US" sz="1200" dirty="0" smtClean="0">
                <a:solidFill>
                  <a:prstClr val="black"/>
                </a:solidFill>
                <a:latin typeface="Consolas"/>
              </a:rPr>
              <a:t>);</a:t>
            </a:r>
            <a:endParaRPr lang="be-BY" sz="1200" dirty="0">
              <a:ea typeface="Calibri" pitchFamily="34" charset="0"/>
              <a:cs typeface="Courier New" pitchFamily="49" charset="0"/>
            </a:endParaRPr>
          </a:p>
        </p:txBody>
      </p:sp>
      <p:sp>
        <p:nvSpPr>
          <p:cNvPr id="7173" name="TextBox 6"/>
          <p:cNvSpPr txBox="1">
            <a:spLocks noChangeArrowheads="1"/>
          </p:cNvSpPr>
          <p:nvPr/>
        </p:nvSpPr>
        <p:spPr bwMode="auto">
          <a:xfrm>
            <a:off x="152400" y="1676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Также, с помощью класса </a:t>
            </a:r>
            <a:r>
              <a:rPr lang="be-BY" sz="1600" dirty="0">
                <a:solidFill>
                  <a:schemeClr val="bg1"/>
                </a:solidFill>
                <a:latin typeface="Courier New" pitchFamily="49" charset="0"/>
                <a:ea typeface="Calibri" pitchFamily="34" charset="0"/>
                <a:cs typeface="Courier New" pitchFamily="49" charset="0"/>
              </a:rPr>
              <a:t>Environment</a:t>
            </a:r>
            <a:r>
              <a:rPr lang="en-US" sz="1600" dirty="0"/>
              <a:t> </a:t>
            </a:r>
            <a:r>
              <a:rPr lang="ru-RU" sz="1600" dirty="0"/>
              <a:t>можно получить другую полезную информацию о системе.</a:t>
            </a:r>
            <a:endParaRPr lang="be-BY" sz="1600" dirty="0">
              <a:solidFill>
                <a:srgbClr val="008080"/>
              </a:solidFill>
              <a:latin typeface="Courier New" pitchFamily="49" charset="0"/>
              <a:cs typeface="Calibri" pitchFamily="34" charset="0"/>
            </a:endParaRPr>
          </a:p>
        </p:txBody>
      </p:sp>
      <p:sp>
        <p:nvSpPr>
          <p:cNvPr id="39938" name="Rectangle 2"/>
          <p:cNvSpPr>
            <a:spLocks noChangeArrowheads="1"/>
          </p:cNvSpPr>
          <p:nvPr/>
        </p:nvSpPr>
        <p:spPr bwMode="auto">
          <a:xfrm>
            <a:off x="228600" y="2420888"/>
            <a:ext cx="8686800" cy="138499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компьютера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.MachineName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ОС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.OSVersion</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Кол-во процессоров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.ProcessorCount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Полное имя пользователя: </a:t>
            </a:r>
            <a:r>
              <a:rPr lang="ru-RU" sz="1200" dirty="0">
                <a:solidFill>
                  <a:srgbClr val="3CB371"/>
                </a:solidFill>
                <a:latin typeface="Consolas"/>
              </a:rPr>
              <a:t>{0}</a:t>
            </a:r>
            <a:r>
              <a:rPr lang="ru-RU" sz="1200" dirty="0">
                <a:solidFill>
                  <a:srgbClr val="A31515"/>
                </a:solidFill>
                <a:latin typeface="Consolas"/>
              </a:rPr>
              <a:t>\\</a:t>
            </a:r>
            <a:r>
              <a:rPr lang="ru-RU" sz="1200" dirty="0">
                <a:solidFill>
                  <a:srgbClr val="3CB371"/>
                </a:solidFill>
                <a:latin typeface="Consolas"/>
              </a:rPr>
              <a:t>{1</a:t>
            </a:r>
            <a:r>
              <a:rPr lang="ru-RU" sz="1200" dirty="0" smtClean="0">
                <a:solidFill>
                  <a:srgbClr val="3CB371"/>
                </a:solidFill>
                <a:latin typeface="Consolas"/>
              </a:rPr>
              <a:t>}</a:t>
            </a:r>
            <a:r>
              <a:rPr lang="ru-RU" sz="1200" dirty="0" smtClean="0">
                <a:solidFill>
                  <a:srgbClr val="A31515"/>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.UserDomainName</a:t>
            </a:r>
            <a:r>
              <a:rPr lang="en-US" sz="1200" dirty="0" smtClean="0">
                <a:solidFill>
                  <a:prstClr val="black"/>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Системный каталог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.SystemDirectory</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Рабочий набор (байты)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.WorkingSet</a:t>
            </a:r>
            <a:r>
              <a:rPr lang="en-US" sz="1200" dirty="0" smtClean="0">
                <a:solidFill>
                  <a:prstClr val="black"/>
                </a:solidFill>
                <a:latin typeface="Consolas"/>
              </a:rPr>
              <a:t>);</a:t>
            </a:r>
            <a:endParaRPr lang="ru-RU" sz="1200" dirty="0">
              <a:solidFill>
                <a:prstClr val="black"/>
              </a:solidFill>
              <a:latin typeface="Consolas"/>
            </a:endParaRPr>
          </a:p>
        </p:txBody>
      </p:sp>
    </p:spTree>
    <p:extLst>
      <p:ext uri="{BB962C8B-B14F-4D97-AF65-F5344CB8AC3E}">
        <p14:creationId xmlns:p14="http://schemas.microsoft.com/office/powerpoint/2010/main" val="1883687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Список общеизвестных каталогов</a:t>
            </a:r>
            <a:r>
              <a:rPr lang="en-US" sz="2400" b="1" dirty="0" smtClean="0"/>
              <a:t> (1 </a:t>
            </a:r>
            <a:r>
              <a:rPr lang="ru-RU" sz="2400" b="1" dirty="0" smtClean="0"/>
              <a:t>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970666737"/>
              </p:ext>
            </p:extLst>
          </p:nvPr>
        </p:nvGraphicFramePr>
        <p:xfrm>
          <a:off x="467544" y="894928"/>
          <a:ext cx="8208912" cy="5516880"/>
        </p:xfrm>
        <a:graphic>
          <a:graphicData uri="http://schemas.openxmlformats.org/drawingml/2006/table">
            <a:tbl>
              <a:tblPr/>
              <a:tblGrid>
                <a:gridCol w="1944216"/>
                <a:gridCol w="626469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14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AdminTools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9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900" b="0" i="0" u="none" strike="noStrike" dirty="0" smtClean="0">
                          <a:solidFill>
                            <a:schemeClr val="bg1"/>
                          </a:solidFill>
                          <a:effectLst/>
                          <a:latin typeface="Consolas" panose="020B0609020204030204" pitchFamily="49" charset="0"/>
                          <a:cs typeface="Consolas" panose="020B0609020204030204" pitchFamily="49" charset="0"/>
                        </a:rPr>
                        <a:t>:</a:t>
                      </a:r>
                      <a:r>
                        <a:rPr lang="en-US" sz="9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900" b="0" i="0" u="none" strike="noStrike" dirty="0" smtClean="0">
                          <a:solidFill>
                            <a:schemeClr val="bg1"/>
                          </a:solidFill>
                          <a:effectLst/>
                          <a:latin typeface="Consolas" panose="020B0609020204030204" pitchFamily="49" charset="0"/>
                          <a:cs typeface="Consolas" panose="020B0609020204030204" pitchFamily="49" charset="0"/>
                        </a:rPr>
                        <a:t>C</a:t>
                      </a:r>
                      <a:r>
                        <a:rPr lang="en-US" sz="900" b="0" i="0" u="none" strike="noStrike" dirty="0">
                          <a:solidFill>
                            <a:schemeClr val="bg1"/>
                          </a:solidFill>
                          <a:effectLst/>
                          <a:latin typeface="Consolas" panose="020B0609020204030204" pitchFamily="49" charset="0"/>
                          <a:cs typeface="Consolas" panose="020B0609020204030204" pitchFamily="49" charset="0"/>
                        </a:rPr>
                        <a:t>:\</a:t>
                      </a:r>
                      <a:r>
                        <a:rPr lang="en-US" sz="9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9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9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900" b="0" i="0" u="none" strike="noStrike" dirty="0">
                          <a:solidFill>
                            <a:schemeClr val="bg1"/>
                          </a:solidFill>
                          <a:effectLst/>
                          <a:latin typeface="Consolas" panose="020B0609020204030204" pitchFamily="49" charset="0"/>
                          <a:cs typeface="Consolas" panose="020B0609020204030204" pitchFamily="49" charset="0"/>
                        </a:rPr>
                        <a:t>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699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CDBurning</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\AppData\Local\Microsoft\Windows\Burn\Burn1</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3974">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CommonAdminTools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CommonApplicationData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CommonOemLinks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CommonProgramFilesX86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endParaRPr lang="en-US" sz="1100" b="0" i="0" u="none" strike="noStrike" dirty="0" smtClean="0">
                        <a:solidFill>
                          <a:srgbClr val="FFC000"/>
                        </a:solidFill>
                        <a:effectLst/>
                        <a:latin typeface="Consolas" panose="020B0609020204030204" pitchFamily="49" charset="0"/>
                        <a:cs typeface="Consolas" panose="020B0609020204030204" pitchFamily="49" charset="0"/>
                      </a:endParaRP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1797">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CommonStartMenu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1755">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CommonStartup</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19746">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29763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(2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3023607693"/>
              </p:ext>
            </p:extLst>
          </p:nvPr>
        </p:nvGraphicFramePr>
        <p:xfrm>
          <a:off x="467544" y="881216"/>
          <a:ext cx="8208912" cy="5212080"/>
        </p:xfrm>
        <a:graphic>
          <a:graphicData uri="http://schemas.openxmlformats.org/drawingml/2006/table">
            <a:tbl>
              <a:tblPr/>
              <a:tblGrid>
                <a:gridCol w="1872208"/>
                <a:gridCol w="6336704"/>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\&lt;user&gt;\</a:t>
                      </a:r>
                      <a:r>
                        <a:rPr lang="en-US" sz="1100" b="0"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Users\&lt;user&gt;\Desktop</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Favorites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Users\&lt;user&gt;\Favorites</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:\Windows\Fonts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History</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\AppData\Local\Microsoft\Windows\History</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InternetCache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\AppData\Local\Microsoft\Windows\Temporary </a:t>
                      </a:r>
                      <a:r>
                        <a:rPr lang="en-US" sz="1100" b="0" i="0" u="none" strike="noStrike" dirty="0">
                          <a:solidFill>
                            <a:schemeClr val="bg1"/>
                          </a:solidFill>
                          <a:effectLst/>
                          <a:latin typeface="Consolas" panose="020B0609020204030204" pitchFamily="49" charset="0"/>
                          <a:cs typeface="Consolas" panose="020B0609020204030204" pitchFamily="49" charset="0"/>
                        </a:rPr>
                        <a:t>Internet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LocalizedResources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MyComputer</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MyMusic</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MyPictures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MyVideos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NetworkShortcuts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AppData\Roaming\Microsoft\Windows\Network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PrinterShortcuts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AppData\Roaming\Microsoft\Windows\Printer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ProgramFilesX86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97165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(3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1665603976"/>
              </p:ext>
            </p:extLst>
          </p:nvPr>
        </p:nvGraphicFramePr>
        <p:xfrm>
          <a:off x="467544" y="881216"/>
          <a:ext cx="8208912" cy="3444240"/>
        </p:xfrm>
        <a:graphic>
          <a:graphicData uri="http://schemas.openxmlformats.org/drawingml/2006/table">
            <a:tbl>
              <a:tblPr/>
              <a:tblGrid>
                <a:gridCol w="1224136"/>
                <a:gridCol w="698477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1100" b="0" i="0" u="none" strike="noStrike" dirty="0">
                          <a:solidFill>
                            <a:schemeClr val="bg1"/>
                          </a:solidFill>
                          <a:effectLst/>
                          <a:latin typeface="Consolas" panose="020B0609020204030204" pitchFamily="49" charset="0"/>
                          <a:cs typeface="Consolas" panose="020B0609020204030204" pitchFamily="49" charset="0"/>
                        </a:rPr>
                        <a:t>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Recent</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\AppData\Roaming\Microsoft\Windows\Recent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SendTo</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AppData\Roaming\Microsoft\Windows\SendTo</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StartMenu</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C:\Windows\system32</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a:t>
                      </a:r>
                      <a:r>
                        <a:rPr lang="en-US" sz="1100" dirty="0" smtClean="0">
                          <a:effectLst/>
                          <a:latin typeface="Verdana"/>
                        </a:rPr>
                        <a:t> </a:t>
                      </a:r>
                      <a:r>
                        <a:rPr lang="en-US" sz="1100" dirty="0" smtClean="0">
                          <a:effectLst/>
                          <a:latin typeface="Consolas" panose="020B0609020204030204" pitchFamily="49" charset="0"/>
                          <a:cs typeface="Consolas" panose="020B0609020204030204" pitchFamily="49" charset="0"/>
                        </a:rPr>
                        <a:t>C:\Windows\system32</a:t>
                      </a:r>
                      <a:endParaRPr lang="en-US" sz="1100" b="0" i="0" u="none" strike="noStrike" dirty="0" smtClean="0">
                        <a:solidFill>
                          <a:schemeClr val="bg1"/>
                        </a:solidFill>
                        <a:effectLst/>
                        <a:latin typeface="Consolas" panose="020B0609020204030204" pitchFamily="49" charset="0"/>
                        <a:cs typeface="Consolas" panose="020B0609020204030204" pitchFamily="49" charset="0"/>
                      </a:endParaRPr>
                    </a:p>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C:\Windows\SysWOW64</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UserProfile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83355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Класс </a:t>
            </a:r>
            <a:r>
              <a:rPr lang="en-US" sz="2400" b="1" dirty="0"/>
              <a:t>Path </a:t>
            </a:r>
            <a:r>
              <a:rPr lang="en-US" sz="2400" b="1" dirty="0" smtClean="0"/>
              <a:t>. </a:t>
            </a:r>
            <a:r>
              <a:rPr lang="ru-RU" sz="2400" b="1" dirty="0" smtClean="0"/>
              <a:t>Конструирование пути и </a:t>
            </a:r>
            <a:r>
              <a:rPr lang="ru-RU" sz="2400" b="1" dirty="0"/>
              <a:t>его </a:t>
            </a:r>
            <a:r>
              <a:rPr lang="ru-RU" sz="2400" b="1" dirty="0" smtClean="0"/>
              <a:t>разбор на части.</a:t>
            </a:r>
            <a:endParaRPr lang="ru-RU" sz="2400" b="1" dirty="0"/>
          </a:p>
        </p:txBody>
      </p:sp>
      <p:sp>
        <p:nvSpPr>
          <p:cNvPr id="7175" name="Rectangle 7"/>
          <p:cNvSpPr>
            <a:spLocks noChangeArrowheads="1"/>
          </p:cNvSpPr>
          <p:nvPr/>
        </p:nvSpPr>
        <p:spPr bwMode="auto">
          <a:xfrm>
            <a:off x="228600" y="1273984"/>
            <a:ext cx="8686800" cy="1938992"/>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myDocuments</a:t>
            </a:r>
            <a:r>
              <a:rPr lang="en-US" sz="1200" dirty="0">
                <a:solidFill>
                  <a:prstClr val="black"/>
                </a:solidFill>
                <a:latin typeface="Consolas"/>
              </a:rPr>
              <a:t>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.MyDocuments</a:t>
            </a:r>
            <a:r>
              <a:rPr lang="en-US" sz="1200" dirty="0">
                <a:solidFill>
                  <a:prstClr val="black"/>
                </a:solidFill>
                <a:latin typeface="Consolas"/>
              </a:rPr>
              <a:t>);</a:t>
            </a:r>
          </a:p>
          <a:p>
            <a:endParaRPr lang="ru-RU" sz="1200" dirty="0" smtClean="0">
              <a:solidFill>
                <a:srgbClr val="0000FF"/>
              </a:solidFill>
              <a:latin typeface="Consolas"/>
            </a:endParaRPr>
          </a:p>
          <a:p>
            <a:r>
              <a:rPr lang="en-US" sz="1200" dirty="0" smtClean="0">
                <a:solidFill>
                  <a:srgbClr val="0000FF"/>
                </a:solidFill>
                <a:latin typeface="Consolas"/>
              </a:rPr>
              <a:t>string</a:t>
            </a:r>
            <a:r>
              <a:rPr lang="en-US" sz="1200" dirty="0" smtClean="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prstClr val="black"/>
                </a:solidFill>
                <a:latin typeface="Consolas"/>
              </a:rPr>
              <a:t>myDocuments</a:t>
            </a:r>
            <a:r>
              <a:rPr lang="en-US" sz="1200" dirty="0">
                <a:solidFill>
                  <a:prstClr val="black"/>
                </a:solidFill>
                <a:latin typeface="Consolas"/>
              </a:rPr>
              <a:t>, </a:t>
            </a:r>
            <a:r>
              <a:rPr lang="en-US" sz="1200" dirty="0">
                <a:solidFill>
                  <a:srgbClr val="A31515"/>
                </a:solidFill>
                <a:latin typeface="Consolas"/>
              </a:rPr>
              <a:t>"test.txt"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smtClean="0">
              <a:solidFill>
                <a:prstClr val="black"/>
              </a:solidFill>
              <a:latin typeface="Consolas"/>
            </a:endParaRPr>
          </a:p>
          <a:p>
            <a:endParaRPr lang="en-US"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.GetDirectoryName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.GetFullPath</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.GetPathRoot</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.GetFileNameWithoutExtension</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a:solidFill>
                <a:prstClr val="black"/>
              </a:solidFill>
              <a:latin typeface="Consolas"/>
            </a:endParaRPr>
          </a:p>
        </p:txBody>
      </p:sp>
      <p:sp>
        <p:nvSpPr>
          <p:cNvPr id="7176" name="TextBox 6"/>
          <p:cNvSpPr txBox="1">
            <a:spLocks noChangeArrowheads="1"/>
          </p:cNvSpPr>
          <p:nvPr/>
        </p:nvSpPr>
        <p:spPr bwMode="auto">
          <a:xfrm>
            <a:off x="152400" y="779220"/>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работы с </a:t>
            </a:r>
            <a:r>
              <a:rPr lang="ru-RU" sz="1600" dirty="0" smtClean="0"/>
              <a:t>путями</a:t>
            </a:r>
            <a:r>
              <a:rPr lang="en-US" sz="1600" dirty="0" smtClean="0"/>
              <a:t> </a:t>
            </a:r>
            <a:r>
              <a:rPr lang="ru-RU" sz="1600" dirty="0" smtClean="0"/>
              <a:t>файлов </a:t>
            </a:r>
            <a:r>
              <a:rPr lang="ru-RU" sz="1600" dirty="0"/>
              <a:t>и папок </a:t>
            </a:r>
            <a:r>
              <a:rPr lang="ru-RU" sz="1600" dirty="0" smtClean="0"/>
              <a:t>следует </a:t>
            </a:r>
            <a:r>
              <a:rPr lang="ru-RU" sz="1600" dirty="0"/>
              <a:t>применять </a:t>
            </a:r>
            <a:r>
              <a:rPr lang="ru-RU" sz="1600" dirty="0" smtClean="0"/>
              <a:t>клас</a:t>
            </a:r>
            <a:r>
              <a:rPr lang="en-US" sz="1600" dirty="0" smtClean="0"/>
              <a:t>c </a:t>
            </a:r>
            <a:r>
              <a:rPr lang="en-US" sz="1600" dirty="0" err="1" smtClean="0"/>
              <a:t>System.IO.Path</a:t>
            </a:r>
            <a:r>
              <a:rPr lang="ru-RU" sz="1600" dirty="0" smtClean="0"/>
              <a:t>.</a:t>
            </a:r>
            <a:endParaRPr lang="be-BY" sz="1600" dirty="0">
              <a:solidFill>
                <a:srgbClr val="008080"/>
              </a:solidFill>
              <a:latin typeface="Courier New" pitchFamily="49" charset="0"/>
              <a:cs typeface="Calibri" pitchFamily="34" charset="0"/>
            </a:endParaRPr>
          </a:p>
        </p:txBody>
      </p:sp>
    </p:spTree>
    <p:extLst>
      <p:ext uri="{BB962C8B-B14F-4D97-AF65-F5344CB8AC3E}">
        <p14:creationId xmlns:p14="http://schemas.microsoft.com/office/powerpoint/2010/main" val="5307080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Определение каталога где находится наш </a:t>
            </a:r>
            <a:r>
              <a:rPr lang="en-US" sz="2400" b="1" dirty="0" smtClean="0"/>
              <a:t>exe </a:t>
            </a:r>
            <a:r>
              <a:rPr lang="ru-RU" sz="2400" b="1" dirty="0" smtClean="0"/>
              <a:t>файл</a:t>
            </a:r>
            <a:endParaRPr lang="ru-RU" sz="2400" b="1" dirty="0"/>
          </a:p>
        </p:txBody>
      </p:sp>
      <p:sp>
        <p:nvSpPr>
          <p:cNvPr id="3" name="Прямоугольник 2"/>
          <p:cNvSpPr/>
          <p:nvPr/>
        </p:nvSpPr>
        <p:spPr>
          <a:xfrm>
            <a:off x="287524" y="1052736"/>
            <a:ext cx="8568952" cy="3539430"/>
          </a:xfrm>
          <a:prstGeom prst="rect">
            <a:avLst/>
          </a:prstGeom>
          <a:solidFill>
            <a:schemeClr val="bg1"/>
          </a:solidFill>
        </p:spPr>
        <p:txBody>
          <a:bodyPr wrap="square">
            <a:spAutoFit/>
          </a:bodyPr>
          <a:lstStyle/>
          <a:p>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GetExeDirectory</a:t>
            </a:r>
            <a:r>
              <a:rPr lang="en-US" sz="1400" dirty="0">
                <a:solidFill>
                  <a:prstClr val="black"/>
                </a:solidFill>
                <a:latin typeface="Consolas"/>
              </a:rPr>
              <a:t>()</a:t>
            </a:r>
          </a:p>
          <a:p>
            <a:r>
              <a:rPr lang="ru-RU" sz="1400" dirty="0">
                <a:solidFill>
                  <a:prstClr val="black"/>
                </a:solidFill>
                <a:latin typeface="Consolas"/>
              </a:rPr>
              <a:t>{</a:t>
            </a:r>
          </a:p>
          <a:p>
            <a:r>
              <a:rPr lang="en-US" sz="1400" dirty="0">
                <a:solidFill>
                  <a:prstClr val="black"/>
                </a:solidFill>
                <a:latin typeface="Consolas"/>
              </a:rPr>
              <a:t>    </a:t>
            </a:r>
            <a:r>
              <a:rPr lang="en-US" sz="1400" dirty="0">
                <a:solidFill>
                  <a:srgbClr val="2B91AF"/>
                </a:solidFill>
                <a:latin typeface="Consolas"/>
              </a:rPr>
              <a:t>Assembly</a:t>
            </a:r>
            <a:r>
              <a:rPr lang="en-US" sz="1400" dirty="0">
                <a:solidFill>
                  <a:prstClr val="black"/>
                </a:solidFill>
                <a:latin typeface="Consolas"/>
              </a:rPr>
              <a:t> </a:t>
            </a:r>
            <a:r>
              <a:rPr lang="en-US" sz="1400" dirty="0" err="1">
                <a:solidFill>
                  <a:prstClr val="black"/>
                </a:solidFill>
                <a:latin typeface="Consolas"/>
              </a:rPr>
              <a:t>asm</a:t>
            </a:r>
            <a:r>
              <a:rPr lang="en-US" sz="1400" dirty="0">
                <a:solidFill>
                  <a:prstClr val="black"/>
                </a:solidFill>
                <a:latin typeface="Consolas"/>
              </a:rPr>
              <a:t> = </a:t>
            </a:r>
            <a:r>
              <a:rPr lang="en-US" sz="1400" dirty="0" err="1">
                <a:solidFill>
                  <a:srgbClr val="2B91AF"/>
                </a:solidFill>
                <a:latin typeface="Consolas"/>
              </a:rPr>
              <a:t>Assembly</a:t>
            </a:r>
            <a:r>
              <a:rPr lang="en-US" sz="1400" dirty="0" err="1">
                <a:solidFill>
                  <a:prstClr val="black"/>
                </a:solidFill>
                <a:latin typeface="Consolas"/>
              </a:rPr>
              <a:t>.GetExecutingAssembly</a:t>
            </a:r>
            <a:r>
              <a:rPr lang="en-US" sz="1400" dirty="0">
                <a:solidFill>
                  <a:prstClr val="black"/>
                </a:solidFill>
                <a:latin typeface="Consolas"/>
              </a:rPr>
              <a:t>();</a:t>
            </a:r>
          </a:p>
          <a:p>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8000"/>
                </a:solidFill>
                <a:latin typeface="Consolas"/>
              </a:rPr>
              <a:t>// Assembly. </a:t>
            </a:r>
            <a:r>
              <a:rPr lang="en-US" sz="1400" dirty="0" err="1">
                <a:solidFill>
                  <a:srgbClr val="008000"/>
                </a:solidFill>
                <a:latin typeface="Consolas"/>
              </a:rPr>
              <a:t>EscapedCodeBase</a:t>
            </a:r>
            <a:r>
              <a:rPr lang="en-US" sz="1400" dirty="0">
                <a:solidFill>
                  <a:srgbClr val="008000"/>
                </a:solidFill>
                <a:latin typeface="Consolas"/>
              </a:rPr>
              <a:t> </a:t>
            </a:r>
            <a:r>
              <a:rPr lang="ru-RU" sz="1400" dirty="0">
                <a:solidFill>
                  <a:srgbClr val="008000"/>
                </a:solidFill>
                <a:latin typeface="Consolas"/>
              </a:rPr>
              <a:t>имеет вид </a:t>
            </a:r>
            <a:r>
              <a:rPr lang="en-US" sz="1400" dirty="0">
                <a:solidFill>
                  <a:srgbClr val="008000"/>
                </a:solidFill>
                <a:latin typeface="Consolas"/>
              </a:rPr>
              <a:t>file://c:\SomeFolder\Assembly.dll</a:t>
            </a:r>
            <a:endParaRPr lang="en-US"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Используем свойство </a:t>
            </a:r>
            <a:r>
              <a:rPr lang="ru-RU" sz="1400" dirty="0" err="1">
                <a:solidFill>
                  <a:srgbClr val="008000"/>
                </a:solidFill>
                <a:latin typeface="Consolas"/>
              </a:rPr>
              <a:t>EscapedCodeBase</a:t>
            </a:r>
            <a:r>
              <a:rPr lang="ru-RU" sz="1400" dirty="0">
                <a:solidFill>
                  <a:srgbClr val="008000"/>
                </a:solidFill>
                <a:latin typeface="Consolas"/>
              </a:rPr>
              <a:t> вместо свойства </a:t>
            </a:r>
            <a:r>
              <a:rPr lang="ru-RU" sz="1400" dirty="0" err="1">
                <a:solidFill>
                  <a:srgbClr val="008000"/>
                </a:solidFill>
                <a:latin typeface="Consolas"/>
              </a:rPr>
              <a:t>CodeBase</a:t>
            </a:r>
            <a:r>
              <a:rPr lang="ru-RU" sz="1400" dirty="0">
                <a:solidFill>
                  <a:srgbClr val="008000"/>
                </a:solidFill>
                <a:latin typeface="Consolas"/>
              </a:rPr>
              <a:t> чтобы</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символ # (и подобные ему) был бы представлен как %23 и не приводил</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 исключению в конструкторе </a:t>
            </a:r>
            <a:r>
              <a:rPr lang="ru-RU" sz="1400" dirty="0" err="1">
                <a:solidFill>
                  <a:srgbClr val="008000"/>
                </a:solidFill>
                <a:latin typeface="Consolas"/>
              </a:rPr>
              <a:t>Uri</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Класс </a:t>
            </a:r>
            <a:r>
              <a:rPr lang="ru-RU" sz="1400" dirty="0" err="1">
                <a:solidFill>
                  <a:srgbClr val="008000"/>
                </a:solidFill>
                <a:latin typeface="Consolas"/>
              </a:rPr>
              <a:t>Url</a:t>
            </a:r>
            <a:r>
              <a:rPr lang="ru-RU" sz="1400" dirty="0">
                <a:solidFill>
                  <a:srgbClr val="008000"/>
                </a:solidFill>
                <a:latin typeface="Consolas"/>
              </a:rPr>
              <a:t> позволяет преобразовывать file:// ссылки в локальный путь</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 помощью свойства </a:t>
            </a:r>
            <a:r>
              <a:rPr lang="en-US" sz="1400" dirty="0" err="1">
                <a:solidFill>
                  <a:srgbClr val="008000"/>
                </a:solidFill>
                <a:latin typeface="Consolas"/>
              </a:rPr>
              <a:t>LocalPath</a:t>
            </a:r>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assemblyPath</a:t>
            </a:r>
            <a:r>
              <a:rPr lang="en-US" sz="1400" dirty="0">
                <a:solidFill>
                  <a:prstClr val="black"/>
                </a:solidFill>
                <a:latin typeface="Consolas"/>
              </a:rPr>
              <a:t> = </a:t>
            </a:r>
            <a:r>
              <a:rPr lang="en-US" sz="1400" dirty="0">
                <a:solidFill>
                  <a:srgbClr val="0000FF"/>
                </a:solidFill>
                <a:latin typeface="Consolas"/>
              </a:rPr>
              <a:t>new</a:t>
            </a:r>
            <a:r>
              <a:rPr lang="en-US" sz="1400" dirty="0">
                <a:solidFill>
                  <a:prstClr val="black"/>
                </a:solidFill>
                <a:latin typeface="Consolas"/>
              </a:rPr>
              <a:t> </a:t>
            </a:r>
            <a:r>
              <a:rPr lang="en-US" sz="1400" dirty="0">
                <a:solidFill>
                  <a:srgbClr val="2B91AF"/>
                </a:solidFill>
                <a:latin typeface="Consolas"/>
              </a:rPr>
              <a:t>Uri</a:t>
            </a:r>
            <a:r>
              <a:rPr lang="en-US" sz="1400" dirty="0">
                <a:solidFill>
                  <a:prstClr val="black"/>
                </a:solidFill>
                <a:latin typeface="Consolas"/>
              </a:rPr>
              <a:t>(</a:t>
            </a:r>
            <a:r>
              <a:rPr lang="en-US" sz="1400" dirty="0" err="1">
                <a:solidFill>
                  <a:prstClr val="black"/>
                </a:solidFill>
                <a:latin typeface="Consolas"/>
              </a:rPr>
              <a:t>asm.EscapedCodeBase</a:t>
            </a:r>
            <a:r>
              <a:rPr lang="en-US" sz="1400" dirty="0">
                <a:solidFill>
                  <a:prstClr val="black"/>
                </a:solidFill>
                <a:latin typeface="Consolas"/>
              </a:rPr>
              <a:t>).</a:t>
            </a:r>
            <a:r>
              <a:rPr lang="en-US" sz="1400" dirty="0" err="1">
                <a:solidFill>
                  <a:prstClr val="black"/>
                </a:solidFill>
                <a:latin typeface="Consolas"/>
              </a:rPr>
              <a:t>LocalPath</a:t>
            </a:r>
            <a:r>
              <a:rPr lang="en-US" sz="1400" dirty="0">
                <a:solidFill>
                  <a:prstClr val="black"/>
                </a:solidFill>
                <a:latin typeface="Consolas"/>
              </a:rPr>
              <a:t>;</a:t>
            </a:r>
          </a:p>
          <a:p>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Переменная </a:t>
            </a:r>
            <a:r>
              <a:rPr lang="ru-RU" sz="1400" dirty="0" err="1">
                <a:solidFill>
                  <a:srgbClr val="008000"/>
                </a:solidFill>
                <a:latin typeface="Consolas"/>
              </a:rPr>
              <a:t>assemblyPath</a:t>
            </a:r>
            <a:r>
              <a:rPr lang="ru-RU" sz="1400" dirty="0">
                <a:solidFill>
                  <a:srgbClr val="008000"/>
                </a:solidFill>
                <a:latin typeface="Consolas"/>
              </a:rPr>
              <a:t> содержит полный путь к EXE файлу</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Получаем из него только имя каталога и возвращаем его</a:t>
            </a:r>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err="1">
                <a:solidFill>
                  <a:srgbClr val="2B91AF"/>
                </a:solidFill>
                <a:latin typeface="Consolas"/>
              </a:rPr>
              <a:t>Path</a:t>
            </a:r>
            <a:r>
              <a:rPr lang="en-US" sz="1400" dirty="0" err="1">
                <a:solidFill>
                  <a:prstClr val="black"/>
                </a:solidFill>
                <a:latin typeface="Consolas"/>
              </a:rPr>
              <a:t>.GetDirectoryName</a:t>
            </a:r>
            <a:r>
              <a:rPr lang="en-US" sz="1400" dirty="0">
                <a:solidFill>
                  <a:prstClr val="black"/>
                </a:solidFill>
                <a:latin typeface="Consolas"/>
              </a:rPr>
              <a:t>(</a:t>
            </a:r>
            <a:r>
              <a:rPr lang="en-US" sz="1400" dirty="0" err="1">
                <a:solidFill>
                  <a:prstClr val="black"/>
                </a:solidFill>
                <a:latin typeface="Consolas"/>
              </a:rPr>
              <a:t>assemblyPath</a:t>
            </a:r>
            <a:r>
              <a:rPr lang="en-US" sz="1400" dirty="0">
                <a:solidFill>
                  <a:prstClr val="black"/>
                </a:solidFill>
                <a:latin typeface="Consolas"/>
              </a:rPr>
              <a:t>);</a:t>
            </a:r>
          </a:p>
          <a:p>
            <a:r>
              <a:rPr lang="ru-RU" sz="1400" dirty="0" smtClean="0">
                <a:solidFill>
                  <a:prstClr val="black"/>
                </a:solidFill>
                <a:latin typeface="Consolas"/>
              </a:rPr>
              <a:t>}</a:t>
            </a:r>
            <a:endParaRPr lang="ru-RU" sz="1400" dirty="0">
              <a:solidFill>
                <a:prstClr val="black"/>
              </a:solidFill>
              <a:latin typeface="Consolas"/>
            </a:endParaRPr>
          </a:p>
        </p:txBody>
      </p:sp>
    </p:spTree>
    <p:extLst>
      <p:ext uri="{BB962C8B-B14F-4D97-AF65-F5344CB8AC3E}">
        <p14:creationId xmlns:p14="http://schemas.microsoft.com/office/powerpoint/2010/main" val="8752445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Временные файлы</a:t>
            </a:r>
            <a:endParaRPr lang="ru-RU" sz="2400" b="1" dirty="0"/>
          </a:p>
        </p:txBody>
      </p:sp>
      <p:sp>
        <p:nvSpPr>
          <p:cNvPr id="4" name="TextBox 6"/>
          <p:cNvSpPr txBox="1">
            <a:spLocks noChangeArrowheads="1"/>
          </p:cNvSpPr>
          <p:nvPr/>
        </p:nvSpPr>
        <p:spPr bwMode="auto">
          <a:xfrm>
            <a:off x="152400" y="838200"/>
            <a:ext cx="883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Используйте расширение </a:t>
            </a:r>
            <a:r>
              <a:rPr lang="en-US" sz="1600" dirty="0" err="1" smtClean="0">
                <a:solidFill>
                  <a:schemeClr val="bg1"/>
                </a:solidFill>
                <a:latin typeface="Arial" panose="020B0604020202020204" pitchFamily="34" charset="0"/>
                <a:cs typeface="Arial" panose="020B0604020202020204" pitchFamily="34" charset="0"/>
              </a:rPr>
              <a:t>tmp</a:t>
            </a:r>
            <a:r>
              <a:rPr lang="en-US" sz="1600" dirty="0" smtClean="0">
                <a:solidFill>
                  <a:schemeClr val="bg1"/>
                </a:solidFill>
                <a:latin typeface="Arial" panose="020B0604020202020204" pitchFamily="34" charset="0"/>
                <a:cs typeface="Arial" panose="020B0604020202020204" pitchFamily="34" charset="0"/>
              </a:rPr>
              <a:t>!</a:t>
            </a:r>
          </a:p>
          <a:p>
            <a:pPr eaLnBrk="1" hangingPunct="1"/>
            <a:endParaRPr lang="ru-RU"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Path.GetTempPath</a:t>
            </a:r>
            <a:r>
              <a:rPr lang="en-US" sz="1600" dirty="0" smtClean="0">
                <a:solidFill>
                  <a:schemeClr val="bg1"/>
                </a:solidFill>
                <a:latin typeface="Arial" panose="020B0604020202020204" pitchFamily="34" charset="0"/>
                <a:cs typeface="Arial" panose="020B0604020202020204" pitchFamily="34" charset="0"/>
              </a:rPr>
              <a:t>() – </a:t>
            </a:r>
            <a:r>
              <a:rPr lang="ru-RU" sz="1600" dirty="0" smtClean="0">
                <a:solidFill>
                  <a:schemeClr val="bg1"/>
                </a:solidFill>
                <a:latin typeface="Arial" panose="020B0604020202020204" pitchFamily="34" charset="0"/>
                <a:cs typeface="Arial" panose="020B0604020202020204" pitchFamily="34" charset="0"/>
              </a:rPr>
              <a:t>возвращает путь к временному каталогу текущего пользователя</a:t>
            </a:r>
          </a:p>
          <a:p>
            <a:pPr eaLnBrk="1" hangingPunct="1"/>
            <a:endParaRPr lang="en-US"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Path.GetTempFileName</a:t>
            </a:r>
            <a:r>
              <a:rPr lang="en-US" sz="1600" dirty="0" smtClean="0">
                <a:solidFill>
                  <a:schemeClr val="bg1"/>
                </a:solidFill>
                <a:latin typeface="Arial" panose="020B0604020202020204" pitchFamily="34" charset="0"/>
                <a:cs typeface="Arial" panose="020B0604020202020204" pitchFamily="34" charset="0"/>
              </a:rPr>
              <a:t>()</a:t>
            </a:r>
            <a:r>
              <a:rPr lang="ru-RU" sz="1600" dirty="0" smtClean="0">
                <a:solidFill>
                  <a:schemeClr val="bg1"/>
                </a:solidFill>
                <a:latin typeface="Arial" panose="020B0604020202020204" pitchFamily="34" charset="0"/>
                <a:cs typeface="Arial" panose="020B0604020202020204" pitchFamily="34" charset="0"/>
              </a:rPr>
              <a:t> – создает файл нулевой длины с уникальным именем внутри </a:t>
            </a:r>
            <a:r>
              <a:rPr lang="ru-RU" sz="1600" dirty="0">
                <a:solidFill>
                  <a:schemeClr val="bg1"/>
                </a:solidFill>
                <a:latin typeface="Arial" panose="020B0604020202020204" pitchFamily="34" charset="0"/>
                <a:cs typeface="Arial" panose="020B0604020202020204" pitchFamily="34" charset="0"/>
              </a:rPr>
              <a:t>временного каталога текущего </a:t>
            </a:r>
            <a:r>
              <a:rPr lang="ru-RU" sz="1600" dirty="0" smtClean="0">
                <a:solidFill>
                  <a:schemeClr val="bg1"/>
                </a:solidFill>
                <a:latin typeface="Arial" panose="020B0604020202020204" pitchFamily="34" charset="0"/>
                <a:cs typeface="Arial" panose="020B0604020202020204" pitchFamily="34" charset="0"/>
              </a:rPr>
              <a:t>пользователя и возвращает полный путь к нему</a:t>
            </a:r>
            <a:endParaRPr lang="be-BY" sz="1600" dirty="0">
              <a:solidFill>
                <a:schemeClr val="bg1"/>
              </a:solidFill>
              <a:latin typeface="Arial" panose="020B0604020202020204" pitchFamily="34" charset="0"/>
              <a:cs typeface="Arial" panose="020B0604020202020204" pitchFamily="34" charset="0"/>
            </a:endParaRPr>
          </a:p>
        </p:txBody>
      </p:sp>
      <p:sp>
        <p:nvSpPr>
          <p:cNvPr id="5" name="Прямоугольник 6"/>
          <p:cNvSpPr>
            <a:spLocks noChangeArrowheads="1"/>
          </p:cNvSpPr>
          <p:nvPr/>
        </p:nvSpPr>
        <p:spPr bwMode="auto">
          <a:xfrm>
            <a:off x="395536" y="2780928"/>
            <a:ext cx="8352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«Текущий» каталог.</a:t>
            </a:r>
            <a:endParaRPr lang="ru-RU" sz="2400" b="1" dirty="0"/>
          </a:p>
        </p:txBody>
      </p:sp>
      <p:sp>
        <p:nvSpPr>
          <p:cNvPr id="6" name="TextBox 6"/>
          <p:cNvSpPr txBox="1">
            <a:spLocks noChangeArrowheads="1"/>
          </p:cNvSpPr>
          <p:nvPr/>
        </p:nvSpPr>
        <p:spPr bwMode="auto">
          <a:xfrm>
            <a:off x="152400" y="3314899"/>
            <a:ext cx="883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Не полагайтесь на </a:t>
            </a:r>
            <a:r>
              <a:rPr lang="ru-RU" sz="1600" dirty="0">
                <a:solidFill>
                  <a:schemeClr val="bg1"/>
                </a:solidFill>
                <a:latin typeface="Arial" panose="020B0604020202020204" pitchFamily="34" charset="0"/>
                <a:cs typeface="Arial" panose="020B0604020202020204" pitchFamily="34" charset="0"/>
              </a:rPr>
              <a:t>свойство </a:t>
            </a:r>
            <a:r>
              <a:rPr lang="en-US" sz="1600" dirty="0" err="1" smtClean="0">
                <a:solidFill>
                  <a:schemeClr val="bg1"/>
                </a:solidFill>
                <a:latin typeface="Arial" panose="020B0604020202020204" pitchFamily="34" charset="0"/>
                <a:cs typeface="Arial" panose="020B0604020202020204" pitchFamily="34" charset="0"/>
              </a:rPr>
              <a:t>Environment.CurrentDirectory</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и метод </a:t>
            </a:r>
            <a:r>
              <a:rPr lang="en-US" sz="1600" dirty="0" err="1">
                <a:solidFill>
                  <a:schemeClr val="bg1"/>
                </a:solidFill>
                <a:latin typeface="Arial" panose="020B0604020202020204" pitchFamily="34" charset="0"/>
                <a:cs typeface="Arial" panose="020B0604020202020204" pitchFamily="34" charset="0"/>
              </a:rPr>
              <a:t>Directory.SetCurrentDirectory</a:t>
            </a:r>
            <a:r>
              <a:rPr lang="en-US"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т.к. </a:t>
            </a:r>
            <a:r>
              <a:rPr lang="ru-RU" sz="1600" dirty="0">
                <a:solidFill>
                  <a:schemeClr val="bg1"/>
                </a:solidFill>
                <a:latin typeface="Arial" panose="020B0604020202020204" pitchFamily="34" charset="0"/>
                <a:cs typeface="Arial" panose="020B0604020202020204" pitchFamily="34" charset="0"/>
              </a:rPr>
              <a:t>и</a:t>
            </a:r>
            <a:r>
              <a:rPr lang="ru-RU" sz="1600" dirty="0" smtClean="0">
                <a:solidFill>
                  <a:schemeClr val="bg1"/>
                </a:solidFill>
                <a:latin typeface="Arial" panose="020B0604020202020204" pitchFamily="34" charset="0"/>
                <a:cs typeface="Arial" panose="020B0604020202020204" pitchFamily="34" charset="0"/>
              </a:rPr>
              <a:t>х значение зависит от внешней среды откуда запущена программа.</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Например, «текущий каталог» может быть разным в следующих ситуациях:</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через ярлык с измененным «рабочим каталогом»</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использовании </a:t>
            </a:r>
            <a:r>
              <a:rPr lang="en-US" sz="1600" dirty="0" err="1" smtClean="0">
                <a:solidFill>
                  <a:schemeClr val="bg1"/>
                </a:solidFill>
                <a:latin typeface="Arial" panose="020B0604020202020204" pitchFamily="34" charset="0"/>
                <a:cs typeface="Arial" panose="020B0604020202020204" pitchFamily="34" charset="0"/>
              </a:rPr>
              <a:t>OpenFileDialog</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SaveFileDialog</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из под планировщика </a:t>
            </a:r>
            <a:r>
              <a:rPr lang="en-US" sz="1600" dirty="0" smtClean="0">
                <a:solidFill>
                  <a:schemeClr val="bg1"/>
                </a:solidFill>
                <a:latin typeface="Arial" panose="020B0604020202020204" pitchFamily="34" charset="0"/>
                <a:cs typeface="Arial" panose="020B0604020202020204" pitchFamily="34" charset="0"/>
              </a:rPr>
              <a:t>Windows </a:t>
            </a:r>
            <a:r>
              <a:rPr lang="ru-RU" sz="1600" dirty="0" smtClean="0">
                <a:solidFill>
                  <a:schemeClr val="bg1"/>
                </a:solidFill>
                <a:latin typeface="Arial" panose="020B0604020202020204" pitchFamily="34" charset="0"/>
                <a:cs typeface="Arial" panose="020B0604020202020204" pitchFamily="34" charset="0"/>
              </a:rPr>
              <a:t>(</a:t>
            </a:r>
            <a:r>
              <a:rPr lang="en-US" sz="1600" dirty="0" smtClean="0">
                <a:solidFill>
                  <a:schemeClr val="bg1"/>
                </a:solidFill>
                <a:latin typeface="Arial" panose="020B0604020202020204" pitchFamily="34" charset="0"/>
                <a:cs typeface="Arial" panose="020B0604020202020204" pitchFamily="34" charset="0"/>
              </a:rPr>
              <a:t>Windows Scheduler) </a:t>
            </a:r>
            <a:r>
              <a:rPr lang="ru-RU" sz="1600" dirty="0" smtClean="0">
                <a:solidFill>
                  <a:schemeClr val="bg1"/>
                </a:solidFill>
                <a:latin typeface="Arial" panose="020B0604020202020204" pitchFamily="34" charset="0"/>
                <a:cs typeface="Arial" panose="020B0604020202020204" pitchFamily="34" charset="0"/>
              </a:rPr>
              <a:t>или с помощью команды </a:t>
            </a:r>
            <a:r>
              <a:rPr lang="en-US" sz="1600" dirty="0" err="1" smtClean="0">
                <a:solidFill>
                  <a:schemeClr val="bg1"/>
                </a:solidFill>
                <a:latin typeface="Arial" panose="020B0604020202020204" pitchFamily="34" charset="0"/>
                <a:cs typeface="Arial" panose="020B0604020202020204" pitchFamily="34" charset="0"/>
              </a:rPr>
              <a:t>runas</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из другого приложения использующего </a:t>
            </a:r>
            <a:r>
              <a:rPr lang="en-US" sz="1600" dirty="0" err="1" smtClean="0">
                <a:solidFill>
                  <a:schemeClr val="bg1"/>
                </a:solidFill>
                <a:latin typeface="Arial" panose="020B0604020202020204" pitchFamily="34" charset="0"/>
                <a:cs typeface="Arial" panose="020B0604020202020204" pitchFamily="34" charset="0"/>
              </a:rPr>
              <a:t>ProcessStartInfo.WorkingDirectory</a:t>
            </a:r>
            <a:endParaRPr lang="ru-RU" sz="1600" dirty="0">
              <a:solidFill>
                <a:schemeClr val="bg1"/>
              </a:solidFill>
              <a:latin typeface="Arial" panose="020B0604020202020204" pitchFamily="34" charset="0"/>
              <a:cs typeface="Arial" panose="020B0604020202020204" pitchFamily="34" charset="0"/>
            </a:endParaRPr>
          </a:p>
          <a:p>
            <a:pPr eaLnBrk="1" hangingPunct="1"/>
            <a:endParaRPr lang="ru-RU"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Вместо этого используйте полные пути собранные с помощью методов из класса </a:t>
            </a:r>
            <a:r>
              <a:rPr lang="en-US" sz="1600" dirty="0" err="1" smtClean="0">
                <a:solidFill>
                  <a:schemeClr val="bg1"/>
                </a:solidFill>
                <a:latin typeface="Arial" panose="020B0604020202020204" pitchFamily="34" charset="0"/>
                <a:cs typeface="Arial" panose="020B0604020202020204" pitchFamily="34" charset="0"/>
              </a:rPr>
              <a:t>Systen.IO.Path</a:t>
            </a:r>
            <a:endParaRPr lang="be-BY"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0002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Удаление каталогов и файлов</a:t>
            </a:r>
            <a:endParaRPr lang="en-US" dirty="0">
              <a:solidFill>
                <a:schemeClr val="bg1"/>
              </a:solidFill>
            </a:endParaRPr>
          </a:p>
        </p:txBody>
      </p:sp>
      <p:sp>
        <p:nvSpPr>
          <p:cNvPr id="3" name="Content Placeholder 2"/>
          <p:cNvSpPr>
            <a:spLocks noGrp="1"/>
          </p:cNvSpPr>
          <p:nvPr>
            <p:ph idx="1"/>
          </p:nvPr>
        </p:nvSpPr>
        <p:spPr>
          <a:xfrm>
            <a:off x="457200" y="1312169"/>
            <a:ext cx="8229600" cy="748679"/>
          </a:xfrm>
        </p:spPr>
        <p:txBody>
          <a:bodyPr>
            <a:normAutofit fontScale="92500" lnSpcReduction="20000"/>
          </a:bodyPr>
          <a:lstStyle/>
          <a:p>
            <a:pPr marL="0" indent="0">
              <a:buNone/>
            </a:pPr>
            <a:r>
              <a:rPr lang="ru-RU" sz="1800" dirty="0" smtClean="0"/>
              <a:t>Для удаления каталогов используется метод </a:t>
            </a:r>
            <a:r>
              <a:rPr lang="en-US" sz="1800" dirty="0" smtClean="0"/>
              <a:t>Delete() </a:t>
            </a:r>
            <a:r>
              <a:rPr lang="ru-RU" sz="1800" dirty="0" smtClean="0"/>
              <a:t>класса </a:t>
            </a:r>
            <a:r>
              <a:rPr lang="en-US" sz="1800" dirty="0" smtClean="0"/>
              <a:t>Directory </a:t>
            </a:r>
            <a:r>
              <a:rPr lang="ru-RU" sz="1800" dirty="0" smtClean="0"/>
              <a:t>или </a:t>
            </a:r>
            <a:r>
              <a:rPr lang="en-US" sz="1800" dirty="0" err="1" smtClean="0"/>
              <a:t>DirectoryInfo</a:t>
            </a:r>
            <a:r>
              <a:rPr lang="en-US" sz="1800" dirty="0" smtClean="0"/>
              <a:t>. </a:t>
            </a:r>
            <a:r>
              <a:rPr lang="ru-RU" sz="1800" dirty="0" smtClean="0"/>
              <a:t>Оба метода могут удалить папку со всем содержимым</a:t>
            </a:r>
            <a:r>
              <a:rPr lang="ru-RU" sz="1800" dirty="0"/>
              <a:t>. </a:t>
            </a:r>
            <a:r>
              <a:rPr lang="ru-RU" sz="1800" dirty="0" smtClean="0">
                <a:solidFill>
                  <a:srgbClr val="FFFF00"/>
                </a:solidFill>
              </a:rPr>
              <a:t>Во </a:t>
            </a:r>
            <a:r>
              <a:rPr lang="ru-RU" sz="1800" dirty="0">
                <a:solidFill>
                  <a:srgbClr val="FFFF00"/>
                </a:solidFill>
              </a:rPr>
              <a:t>всех случаях </a:t>
            </a:r>
            <a:r>
              <a:rPr lang="ru-RU" sz="1800" dirty="0" smtClean="0">
                <a:solidFill>
                  <a:srgbClr val="FFFF00"/>
                </a:solidFill>
              </a:rPr>
              <a:t>удаление происходит навсегда и без подтверждения пользователем!</a:t>
            </a:r>
            <a:endParaRPr lang="en-US" sz="1800" dirty="0">
              <a:solidFill>
                <a:srgbClr val="FFFF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6743877"/>
              </p:ext>
            </p:extLst>
          </p:nvPr>
        </p:nvGraphicFramePr>
        <p:xfrm>
          <a:off x="457200" y="2132856"/>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пустого каталога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86910703"/>
              </p:ext>
            </p:extLst>
          </p:nvPr>
        </p:nvGraphicFramePr>
        <p:xfrm>
          <a:off x="457200" y="355344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со всем содержимым</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smtClean="0">
                          <a:solidFill>
                            <a:srgbClr val="0000FF"/>
                          </a:solidFill>
                          <a:latin typeface="Consolas"/>
                        </a:rPr>
                        <a:t>true</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r>
                        <a:rPr lang="en-US" sz="1400" dirty="0" smtClean="0">
                          <a:solidFill>
                            <a:srgbClr val="0000FF"/>
                          </a:solidFill>
                          <a:latin typeface="Consolas"/>
                        </a:rPr>
                        <a:t>true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9733594"/>
              </p:ext>
            </p:extLst>
          </p:nvPr>
        </p:nvGraphicFramePr>
        <p:xfrm>
          <a:off x="457200" y="499360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FileInfo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fileInfo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FileInfo</a:t>
                      </a:r>
                      <a:r>
                        <a:rPr lang="nn-NO" sz="1400" dirty="0" smtClean="0">
                          <a:solidFill>
                            <a:prstClr val="black"/>
                          </a:solidFill>
                          <a:latin typeface="Consolas"/>
                        </a:rPr>
                        <a:t>(</a:t>
                      </a:r>
                      <a:r>
                        <a:rPr lang="nn-NO" sz="1400" dirty="0" smtClean="0">
                          <a:solidFill>
                            <a:srgbClr val="A31515"/>
                          </a:solidFill>
                          <a:latin typeface="Consolas"/>
                        </a:rPr>
                        <a:t>@"c:\someFolder1\someFile.txt"</a:t>
                      </a:r>
                      <a:r>
                        <a:rPr lang="nn-NO" sz="1400" dirty="0" smtClean="0">
                          <a:solidFill>
                            <a:prstClr val="black"/>
                          </a:solidFill>
                          <a:latin typeface="Consolas"/>
                        </a:rPr>
                        <a:t>);</a:t>
                      </a:r>
                    </a:p>
                    <a:p>
                      <a:r>
                        <a:rPr lang="en-US" sz="1400" dirty="0" err="1" smtClean="0">
                          <a:solidFill>
                            <a:prstClr val="black"/>
                          </a:solidFill>
                          <a:latin typeface="Consolas"/>
                        </a:rPr>
                        <a:t>fileInfo.Delete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58432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Удаление каталогов и </a:t>
            </a:r>
            <a:r>
              <a:rPr lang="ru-RU" dirty="0" smtClean="0"/>
              <a:t>файлов</a:t>
            </a:r>
            <a:br>
              <a:rPr lang="ru-RU" dirty="0" smtClean="0"/>
            </a:br>
            <a:r>
              <a:rPr lang="ru-RU" dirty="0" smtClean="0"/>
              <a:t>в корзину</a:t>
            </a:r>
            <a:endParaRPr lang="en-US" dirty="0">
              <a:solidFill>
                <a:schemeClr val="bg1"/>
              </a:solidFill>
            </a:endParaRPr>
          </a:p>
        </p:txBody>
      </p:sp>
      <p:sp>
        <p:nvSpPr>
          <p:cNvPr id="3" name="Content Placeholder 2"/>
          <p:cNvSpPr>
            <a:spLocks noGrp="1"/>
          </p:cNvSpPr>
          <p:nvPr>
            <p:ph idx="1"/>
          </p:nvPr>
        </p:nvSpPr>
        <p:spPr>
          <a:xfrm>
            <a:off x="457200" y="1600201"/>
            <a:ext cx="8229600" cy="2044823"/>
          </a:xfrm>
        </p:spPr>
        <p:txBody>
          <a:bodyPr>
            <a:normAutofit/>
          </a:bodyPr>
          <a:lstStyle/>
          <a:p>
            <a:pPr marL="0" indent="0">
              <a:buNone/>
            </a:pPr>
            <a:r>
              <a:rPr lang="ru-RU" sz="1800" dirty="0" smtClean="0"/>
              <a:t>В пространстве имен </a:t>
            </a:r>
            <a:r>
              <a:rPr lang="en-US" sz="1800" dirty="0" smtClean="0"/>
              <a:t>System.IO </a:t>
            </a:r>
            <a:r>
              <a:rPr lang="ru-RU" sz="1800" dirty="0" smtClean="0"/>
              <a:t>нет классов которые бы позволили удалить каталог/файл в корзину. Для этого нам понадобится класс </a:t>
            </a:r>
            <a:r>
              <a:rPr lang="en-US" sz="1800" dirty="0" err="1" smtClean="0"/>
              <a:t>FileSystem</a:t>
            </a:r>
            <a:r>
              <a:rPr lang="en-US" sz="1800" dirty="0" smtClean="0"/>
              <a:t> </a:t>
            </a:r>
            <a:r>
              <a:rPr lang="ru-RU" sz="1800" dirty="0" smtClean="0"/>
              <a:t>из пространства имен </a:t>
            </a:r>
            <a:r>
              <a:rPr lang="en-US" sz="1800" dirty="0" err="1" smtClean="0"/>
              <a:t>Microsoft.VisualBasic.FileIO</a:t>
            </a:r>
            <a:r>
              <a:rPr lang="ru-RU" sz="1800" dirty="0" smtClean="0"/>
              <a:t>.</a:t>
            </a:r>
          </a:p>
          <a:p>
            <a:pPr>
              <a:buFont typeface="+mj-lt"/>
              <a:buAutoNum type="arabicPeriod"/>
            </a:pPr>
            <a:r>
              <a:rPr lang="ru-RU" sz="1800" dirty="0" smtClean="0">
                <a:solidFill>
                  <a:schemeClr val="bg1"/>
                </a:solidFill>
              </a:rPr>
              <a:t>Добавьте в проект ссылку на сборку </a:t>
            </a:r>
            <a:r>
              <a:rPr lang="en-US" sz="1800" dirty="0" err="1" smtClean="0">
                <a:solidFill>
                  <a:schemeClr val="bg1"/>
                </a:solidFill>
              </a:rPr>
              <a:t>Microsoft.VisualBasic</a:t>
            </a:r>
            <a:r>
              <a:rPr lang="en-US" sz="1800" dirty="0" smtClean="0">
                <a:solidFill>
                  <a:schemeClr val="bg1"/>
                </a:solidFill>
              </a:rPr>
              <a:t>. </a:t>
            </a:r>
            <a:r>
              <a:rPr lang="ru-RU" sz="1800" dirty="0" smtClean="0">
                <a:solidFill>
                  <a:schemeClr val="bg1"/>
                </a:solidFill>
              </a:rPr>
              <a:t>Она присутствует на любой машине с установленным </a:t>
            </a:r>
            <a:r>
              <a:rPr lang="en-US" sz="1800" dirty="0" smtClean="0">
                <a:solidFill>
                  <a:schemeClr val="bg1"/>
                </a:solidFill>
              </a:rPr>
              <a:t>.NET Framework.</a:t>
            </a:r>
            <a:endParaRPr lang="ru-RU" sz="1800" dirty="0" smtClean="0">
              <a:solidFill>
                <a:schemeClr val="bg1"/>
              </a:solidFill>
            </a:endParaRPr>
          </a:p>
          <a:p>
            <a:pPr>
              <a:buFont typeface="+mj-lt"/>
              <a:buAutoNum type="arabicPeriod"/>
            </a:pPr>
            <a:r>
              <a:rPr lang="ru-RU" sz="1800" dirty="0" smtClean="0">
                <a:solidFill>
                  <a:schemeClr val="bg1"/>
                </a:solidFill>
              </a:rPr>
              <a:t>Добавьте </a:t>
            </a:r>
            <a:r>
              <a:rPr lang="en-US" sz="1800" dirty="0" smtClean="0">
                <a:solidFill>
                  <a:schemeClr val="bg1"/>
                </a:solidFill>
              </a:rPr>
              <a:t>using </a:t>
            </a:r>
            <a:r>
              <a:rPr lang="en-US" sz="1800" dirty="0" err="1"/>
              <a:t>Microsoft.VisualBasic.FileIO</a:t>
            </a:r>
            <a:endParaRPr lang="en-US" sz="18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607626444"/>
              </p:ext>
            </p:extLst>
          </p:nvPr>
        </p:nvGraphicFramePr>
        <p:xfrm>
          <a:off x="457200" y="3625448"/>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.DeleteDirectory</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5658077"/>
              </p:ext>
            </p:extLst>
          </p:nvPr>
        </p:nvGraphicFramePr>
        <p:xfrm>
          <a:off x="457200" y="4653136"/>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.DeleteFile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7319426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2595563" y="0"/>
            <a:ext cx="336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smtClean="0"/>
              <a:t>Правила хорошего тона</a:t>
            </a:r>
            <a:endParaRPr lang="ru-RU" sz="2400" b="1" dirty="0"/>
          </a:p>
        </p:txBody>
      </p:sp>
      <p:sp>
        <p:nvSpPr>
          <p:cNvPr id="2" name="TextBox 1"/>
          <p:cNvSpPr txBox="1"/>
          <p:nvPr/>
        </p:nvSpPr>
        <p:spPr>
          <a:xfrm>
            <a:off x="323528" y="1124744"/>
            <a:ext cx="8496944" cy="2308324"/>
          </a:xfrm>
          <a:prstGeom prst="rect">
            <a:avLst/>
          </a:prstGeom>
          <a:noFill/>
        </p:spPr>
        <p:txBody>
          <a:bodyPr wrap="square" rtlCol="0">
            <a:spAutoFit/>
          </a:bodyPr>
          <a:lstStyle/>
          <a:p>
            <a:r>
              <a:rPr lang="en-US" dirty="0" smtClean="0"/>
              <a:t>Windows – </a:t>
            </a:r>
            <a:r>
              <a:rPr lang="ru-RU" dirty="0" smtClean="0"/>
              <a:t>многозадачная, многопользовательская, сетевая ОС и программы должны это учитывать.</a:t>
            </a:r>
          </a:p>
          <a:p>
            <a:endParaRPr lang="ru-RU" dirty="0"/>
          </a:p>
          <a:p>
            <a:r>
              <a:rPr lang="ru-RU" dirty="0" smtClean="0"/>
              <a:t>Реестр </a:t>
            </a:r>
            <a:r>
              <a:rPr lang="en-US" dirty="0" smtClean="0"/>
              <a:t>(registry) – HKLM, HKCU</a:t>
            </a:r>
          </a:p>
          <a:p>
            <a:endParaRPr lang="en-US" dirty="0"/>
          </a:p>
          <a:p>
            <a:r>
              <a:rPr lang="ru-RU" dirty="0" smtClean="0"/>
              <a:t>Профили пользователя. Роуминг </a:t>
            </a:r>
            <a:r>
              <a:rPr lang="en-US" dirty="0" smtClean="0"/>
              <a:t>(roaming) </a:t>
            </a:r>
            <a:r>
              <a:rPr lang="ru-RU" dirty="0" smtClean="0"/>
              <a:t>профиля</a:t>
            </a:r>
          </a:p>
          <a:p>
            <a:endParaRPr lang="ru-RU" dirty="0"/>
          </a:p>
          <a:p>
            <a:r>
              <a:rPr lang="en-US" dirty="0" smtClean="0"/>
              <a:t>%Program Files% </a:t>
            </a:r>
            <a:r>
              <a:rPr lang="ru-RU" dirty="0" smtClean="0"/>
              <a:t>- только для чтения!</a:t>
            </a:r>
            <a:endParaRPr lang="en-US" dirty="0"/>
          </a:p>
        </p:txBody>
      </p:sp>
    </p:spTree>
    <p:extLst>
      <p:ext uri="{BB962C8B-B14F-4D97-AF65-F5344CB8AC3E}">
        <p14:creationId xmlns:p14="http://schemas.microsoft.com/office/powerpoint/2010/main" val="24349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8195" name="TextBox 6"/>
          <p:cNvSpPr txBox="1">
            <a:spLocks noChangeArrowheads="1"/>
          </p:cNvSpPr>
          <p:nvPr/>
        </p:nvSpPr>
        <p:spPr bwMode="auto">
          <a:xfrm>
            <a:off x="152400" y="457200"/>
            <a:ext cx="883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ea typeface="Calibri" pitchFamily="34" charset="0"/>
                <a:cs typeface="Courier New" pitchFamily="49" charset="0"/>
              </a:rPr>
              <a:t>File</a:t>
            </a:r>
            <a:r>
              <a:rPr lang="be-BY" sz="1600" dirty="0">
                <a:solidFill>
                  <a:schemeClr val="bg1"/>
                </a:solidFill>
                <a:latin typeface="Courier New" pitchFamily="49" charset="0"/>
                <a:ea typeface="Calibri" pitchFamily="34" charset="0"/>
                <a:cs typeface="Courier New" pitchFamily="49" charset="0"/>
              </a:rPr>
              <a:t>Info</a:t>
            </a:r>
            <a:r>
              <a:rPr lang="ru-RU" sz="1600" dirty="0">
                <a:solidFill>
                  <a:schemeClr val="bg1"/>
                </a:solidFill>
              </a:rPr>
              <a:t>.</a:t>
            </a:r>
            <a:endParaRPr lang="be-BY" sz="1600" dirty="0">
              <a:solidFill>
                <a:schemeClr val="bg1"/>
              </a:solidFill>
              <a:latin typeface="Courier New" pitchFamily="49" charset="0"/>
              <a:cs typeface="Calibri" pitchFamily="34" charset="0"/>
            </a:endParaRPr>
          </a:p>
        </p:txBody>
      </p:sp>
      <p:sp>
        <p:nvSpPr>
          <p:cNvPr id="8196" name="TextBox 6"/>
          <p:cNvSpPr txBox="1">
            <a:spLocks noChangeArrowheads="1"/>
          </p:cNvSpPr>
          <p:nvPr/>
        </p:nvSpPr>
        <p:spPr bwMode="auto">
          <a:xfrm>
            <a:off x="152400" y="838200"/>
            <a:ext cx="899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файлами. Класс </a:t>
            </a:r>
            <a:r>
              <a:rPr lang="en-US" sz="1600" dirty="0"/>
              <a:t>File </a:t>
            </a:r>
            <a:r>
              <a:rPr lang="ru-RU" sz="1600" dirty="0"/>
              <a:t>- </a:t>
            </a:r>
            <a:r>
              <a:rPr lang="ru-RU" sz="1600" dirty="0" smtClean="0"/>
              <a:t>статический. </a:t>
            </a:r>
            <a:r>
              <a:rPr lang="ru-RU" sz="1600" dirty="0"/>
              <a:t>Помимо просмотра информации о файле и операций с удалением \ перемещением, в данных классах предусмотрены различные методы для открытия файлов.</a:t>
            </a:r>
          </a:p>
          <a:p>
            <a:pPr eaLnBrk="1" hangingPunct="1"/>
            <a:endParaRPr lang="ru-RU" sz="1600" dirty="0">
              <a:solidFill>
                <a:srgbClr val="008080"/>
              </a:solidFill>
              <a:latin typeface="Courier New" pitchFamily="49" charset="0"/>
              <a:ea typeface="Calibri" pitchFamily="34" charset="0"/>
              <a:cs typeface="Courier New" pitchFamily="49" charset="0"/>
            </a:endParaRPr>
          </a:p>
          <a:p>
            <a:pPr eaLnBrk="1" hangingPunct="1"/>
            <a:r>
              <a:rPr lang="ru-RU" sz="1600" dirty="0">
                <a:solidFill>
                  <a:srgbClr val="008080"/>
                </a:solidFill>
                <a:latin typeface="Courier New" pitchFamily="49" charset="0"/>
                <a:ea typeface="Calibri" pitchFamily="34" charset="0"/>
                <a:cs typeface="Courier New" pitchFamily="49" charset="0"/>
              </a:rPr>
              <a:t>	</a:t>
            </a:r>
            <a:r>
              <a:rPr lang="ru-RU" sz="1600" dirty="0">
                <a:ea typeface="Calibri" pitchFamily="34" charset="0"/>
                <a:cs typeface="Arial" charset="0"/>
              </a:rPr>
              <a:t>Основные методы и свойства класса </a:t>
            </a:r>
            <a:r>
              <a:rPr lang="en-US" sz="1600" dirty="0" err="1">
                <a:solidFill>
                  <a:srgbClr val="008080"/>
                </a:solidFill>
                <a:latin typeface="Courier New" pitchFamily="49" charset="0"/>
                <a:ea typeface="Calibri" pitchFamily="34" charset="0"/>
                <a:cs typeface="Courier New" pitchFamily="49" charset="0"/>
              </a:rPr>
              <a:t>FileInfo</a:t>
            </a:r>
            <a:r>
              <a:rPr lang="ru-RU" sz="1600" dirty="0"/>
              <a:t>.</a:t>
            </a:r>
            <a:endParaRPr lang="be-BY" sz="1600" dirty="0">
              <a:solidFill>
                <a:srgbClr val="008080"/>
              </a:solidFill>
              <a:latin typeface="Courier New" pitchFamily="49" charset="0"/>
              <a:cs typeface="Calibri"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3590279382"/>
              </p:ext>
            </p:extLst>
          </p:nvPr>
        </p:nvGraphicFramePr>
        <p:xfrm>
          <a:off x="304800" y="2179638"/>
          <a:ext cx="8686800" cy="4221168"/>
        </p:xfrm>
        <a:graphic>
          <a:graphicData uri="http://schemas.openxmlformats.org/drawingml/2006/table">
            <a:tbl>
              <a:tblPr firstRow="1" bandRow="1">
                <a:tableStyleId>{6E25E649-3F16-4E02-A733-19D2CDBF48F0}</a:tableStyleId>
              </a:tblPr>
              <a:tblGrid>
                <a:gridCol w="1600200"/>
                <a:gridCol w="7086600"/>
              </a:tblGrid>
              <a:tr h="248304">
                <a:tc>
                  <a:txBody>
                    <a:bodyPr/>
                    <a:lstStyle/>
                    <a:p>
                      <a:pPr algn="l">
                        <a:spcAft>
                          <a:spcPts val="0"/>
                        </a:spcAft>
                      </a:pPr>
                      <a:r>
                        <a:rPr lang="ru-RU" sz="1400" dirty="0">
                          <a:solidFill>
                            <a:schemeClr val="accent1">
                              <a:lumMod val="75000"/>
                            </a:schemeClr>
                          </a:solidFill>
                        </a:rPr>
                        <a:t>Имя элемента</a:t>
                      </a:r>
                      <a:endParaRPr lang="be-BY" sz="1400" b="1" dirty="0">
                        <a:solidFill>
                          <a:schemeClr val="accent1">
                            <a:lumMod val="75000"/>
                          </a:schemeClr>
                        </a:solidFill>
                        <a:latin typeface="Times New Roman"/>
                        <a:ea typeface="Times New Roman"/>
                      </a:endParaRPr>
                    </a:p>
                  </a:txBody>
                  <a:tcPr marL="68580" marR="68580" marT="0" marB="0" anchor="ctr"/>
                </a:tc>
                <a:tc>
                  <a:txBody>
                    <a:bodyPr/>
                    <a:lstStyle/>
                    <a:p>
                      <a:pPr algn="ctr">
                        <a:spcAft>
                          <a:spcPts val="0"/>
                        </a:spcAft>
                      </a:pPr>
                      <a:r>
                        <a:rPr lang="ru-RU" sz="1400" dirty="0">
                          <a:solidFill>
                            <a:schemeClr val="accent1">
                              <a:lumMod val="75000"/>
                            </a:schemeClr>
                          </a:solidFill>
                        </a:rPr>
                        <a:t>Описание</a:t>
                      </a:r>
                      <a:endParaRPr lang="be-BY" sz="1400" b="1" dirty="0">
                        <a:solidFill>
                          <a:schemeClr val="accent1">
                            <a:lumMod val="75000"/>
                          </a:schemeClr>
                        </a:solidFill>
                        <a:latin typeface="Times New Roman"/>
                        <a:ea typeface="Times New Roman"/>
                      </a:endParaRPr>
                    </a:p>
                  </a:txBody>
                  <a:tcPr marL="68580" marR="68580" marT="0" marB="0" anchor="ctr"/>
                </a:tc>
              </a:tr>
              <a:tr h="248304">
                <a:tc>
                  <a:txBody>
                    <a:bodyPr/>
                    <a:lstStyle/>
                    <a:p>
                      <a:pPr algn="just">
                        <a:spcAft>
                          <a:spcPts val="0"/>
                        </a:spcAft>
                      </a:pPr>
                      <a:r>
                        <a:rPr lang="en-US" sz="1400" dirty="0" err="1">
                          <a:solidFill>
                            <a:schemeClr val="accent1">
                              <a:lumMod val="75000"/>
                            </a:schemeClr>
                          </a:solidFill>
                        </a:rPr>
                        <a:t>AppendText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StreamWriter</a:t>
                      </a:r>
                      <a:r>
                        <a:rPr lang="ru-RU" sz="1400" dirty="0">
                          <a:solidFill>
                            <a:schemeClr val="accent1">
                              <a:lumMod val="75000"/>
                            </a:schemeClr>
                          </a:solidFill>
                        </a:rPr>
                        <a:t> для добавления текста к файлу</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CopyTo</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Копирует существующий файл в новый файл</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Create()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файл и возвращает объект FileStream для работы</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CreateText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StreamWriter для записи текста в новый файл</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Decrypt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Дешифрует файл зашифрованный методом </a:t>
                      </a:r>
                      <a:r>
                        <a:rPr lang="en-US" sz="1400" dirty="0">
                          <a:solidFill>
                            <a:schemeClr val="accent1">
                              <a:lumMod val="75000"/>
                            </a:schemeClr>
                          </a:solidFill>
                        </a:rPr>
                        <a:t>Encrypt</a:t>
                      </a:r>
                      <a:r>
                        <a:rPr lang="ru-RU"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каталог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DirectoryName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полный путь к файлу</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Encrypt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Шифрует файл с учётом данных текущего пользователя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IsReadOnly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Булево свойство; является ли файл файлом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ru-RU" sz="1400">
                          <a:solidFill>
                            <a:schemeClr val="accent1">
                              <a:lumMod val="75000"/>
                            </a:schemeClr>
                          </a:solidFill>
                        </a:rPr>
                        <a:t>L</a:t>
                      </a:r>
                      <a:r>
                        <a:rPr lang="en-US" sz="1400">
                          <a:solidFill>
                            <a:schemeClr val="accent1">
                              <a:lumMod val="75000"/>
                            </a:schemeClr>
                          </a:solidFill>
                        </a:rPr>
                        <a:t>ength</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размер файла в байтах</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MoveTo()</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Перемещает файл (возможно, с переименованием)</a:t>
                      </a:r>
                      <a:endParaRPr lang="be-BY" sz="1400">
                        <a:solidFill>
                          <a:schemeClr val="accent1">
                            <a:lumMod val="75000"/>
                          </a:schemeClr>
                        </a:solidFill>
                        <a:latin typeface="Times New Roman"/>
                        <a:ea typeface="Times New Roman"/>
                      </a:endParaRPr>
                    </a:p>
                  </a:txBody>
                  <a:tcPr marL="68580" marR="68580" marT="0" marB="0"/>
                </a:tc>
              </a:tr>
              <a:tr h="496608">
                <a:tc>
                  <a:txBody>
                    <a:bodyPr/>
                    <a:lstStyle/>
                    <a:p>
                      <a:pPr algn="just">
                        <a:spcAft>
                          <a:spcPts val="0"/>
                        </a:spcAft>
                      </a:pPr>
                      <a:r>
                        <a:rPr lang="en-US" sz="1400">
                          <a:solidFill>
                            <a:schemeClr val="accent1">
                              <a:lumMod val="75000"/>
                            </a:schemeClr>
                          </a:solidFill>
                        </a:rPr>
                        <a:t>Open()</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Открывает файл с указанными правами доступа на чтение, запись или совместное использование</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OpenRead()</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FileStream, доступный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OpenText()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StreamReader для чтения информации из существующего текстового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OpenWrite()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FileStream</a:t>
                      </a:r>
                      <a:r>
                        <a:rPr lang="ru-RU" sz="1400" dirty="0">
                          <a:solidFill>
                            <a:schemeClr val="accent1">
                              <a:lumMod val="75000"/>
                            </a:schemeClr>
                          </a:solidFill>
                        </a:rPr>
                        <a:t>, доступный для чтения и записи</a:t>
                      </a:r>
                      <a:endParaRPr lang="be-BY" sz="1400" dirty="0">
                        <a:solidFill>
                          <a:schemeClr val="accent1">
                            <a:lumMod val="75000"/>
                          </a:schemeClr>
                        </a:solidFill>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104544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Чтение/запись файлов (потоков)</a:t>
            </a:r>
          </a:p>
        </p:txBody>
      </p:sp>
      <p:sp>
        <p:nvSpPr>
          <p:cNvPr id="3" name="Content Placeholder 2"/>
          <p:cNvSpPr>
            <a:spLocks noGrp="1"/>
          </p:cNvSpPr>
          <p:nvPr>
            <p:ph idx="1"/>
          </p:nvPr>
        </p:nvSpPr>
        <p:spPr/>
        <p:txBody>
          <a:bodyPr>
            <a:normAutofit/>
          </a:bodyPr>
          <a:lstStyle/>
          <a:p>
            <a:r>
              <a:rPr lang="ru-RU" dirty="0" smtClean="0"/>
              <a:t>Чтение/запись бинарных данных/файлов</a:t>
            </a:r>
          </a:p>
          <a:p>
            <a:r>
              <a:rPr lang="ru-RU" dirty="0" smtClean="0"/>
              <a:t>Чтение/запись текстовых данных/файлов</a:t>
            </a:r>
          </a:p>
          <a:p>
            <a:r>
              <a:rPr lang="ru-RU" dirty="0" smtClean="0"/>
              <a:t>Чтение </a:t>
            </a:r>
            <a:r>
              <a:rPr lang="en-US" dirty="0" smtClean="0"/>
              <a:t>CSV </a:t>
            </a:r>
            <a:r>
              <a:rPr lang="ru-RU" dirty="0" smtClean="0"/>
              <a:t>файлов с помощью класса</a:t>
            </a:r>
            <a:r>
              <a:rPr lang="en-US" dirty="0" smtClean="0"/>
              <a:t> </a:t>
            </a:r>
            <a:r>
              <a:rPr lang="en-US" dirty="0" err="1" smtClean="0"/>
              <a:t>TextFieldParser</a:t>
            </a:r>
            <a:endParaRPr lang="ru-RU" dirty="0" smtClean="0"/>
          </a:p>
        </p:txBody>
      </p:sp>
    </p:spTree>
    <p:extLst>
      <p:ext uri="{BB962C8B-B14F-4D97-AF65-F5344CB8AC3E}">
        <p14:creationId xmlns:p14="http://schemas.microsoft.com/office/powerpoint/2010/main" val="34308037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ru-RU" sz="2800" dirty="0" smtClean="0"/>
              <a:t>Класс </a:t>
            </a:r>
            <a:r>
              <a:rPr lang="en-US" sz="2800" dirty="0" smtClean="0"/>
              <a:t>File. </a:t>
            </a:r>
            <a:r>
              <a:rPr lang="ru-RU" sz="2800" dirty="0" smtClean="0"/>
              <a:t>Быстрое чтение/запись файлов.</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878610965"/>
              </p:ext>
            </p:extLst>
          </p:nvPr>
        </p:nvGraphicFramePr>
        <p:xfrm>
          <a:off x="492224" y="1940807"/>
          <a:ext cx="8184232" cy="4297680"/>
        </p:xfrm>
        <a:graphic>
          <a:graphicData uri="http://schemas.openxmlformats.org/drawingml/2006/table">
            <a:tbl>
              <a:tblPr firstRow="1" bandRow="1">
                <a:tableStyleId>{073A0DAA-6AF3-43AB-8588-CEC1D06C72B9}</a:tableStyleId>
              </a:tblPr>
              <a:tblGrid>
                <a:gridCol w="4367808"/>
                <a:gridCol w="3816424"/>
              </a:tblGrid>
              <a:tr h="259433">
                <a:tc gridSpan="2">
                  <a:txBody>
                    <a:bodyPr/>
                    <a:lstStyle/>
                    <a:p>
                      <a:r>
                        <a:rPr lang="ru-RU" sz="1200" dirty="0" smtClean="0">
                          <a:solidFill>
                            <a:schemeClr val="bg1"/>
                          </a:solidFill>
                        </a:rPr>
                        <a:t>Бинарные</a:t>
                      </a:r>
                      <a:r>
                        <a:rPr lang="ru-RU" sz="1200" baseline="0" dirty="0" smtClean="0">
                          <a:solidFill>
                            <a:schemeClr val="bg1"/>
                          </a:solidFill>
                        </a:rPr>
                        <a:t> данные</a:t>
                      </a:r>
                      <a:endParaRPr lang="en-US" sz="12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143332">
                <a:tc>
                  <a:txBody>
                    <a:bodyPr/>
                    <a:lstStyle/>
                    <a:p>
                      <a:r>
                        <a:rPr lang="en-US" sz="1200" dirty="0" smtClean="0">
                          <a:solidFill>
                            <a:schemeClr val="accent1"/>
                          </a:solidFill>
                        </a:rPr>
                        <a:t>byte[] </a:t>
                      </a:r>
                      <a:r>
                        <a:rPr lang="en-US" sz="1200" dirty="0" err="1" smtClean="0">
                          <a:solidFill>
                            <a:schemeClr val="accent1"/>
                          </a:solidFill>
                        </a:rPr>
                        <a:t>ReadAllBytes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байтов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148660">
                <a:tc>
                  <a:txBody>
                    <a:bodyPr/>
                    <a:lstStyle/>
                    <a:p>
                      <a:r>
                        <a:rPr lang="en-US" sz="1200" dirty="0" smtClean="0">
                          <a:solidFill>
                            <a:schemeClr val="accent1"/>
                          </a:solidFill>
                        </a:rPr>
                        <a:t>void </a:t>
                      </a:r>
                      <a:r>
                        <a:rPr lang="en-US" sz="1200" dirty="0" err="1" smtClean="0">
                          <a:solidFill>
                            <a:schemeClr val="accent1"/>
                          </a:solidFill>
                        </a:rPr>
                        <a:t>WriteAllBytes</a:t>
                      </a:r>
                      <a:r>
                        <a:rPr lang="en-US" sz="1200" dirty="0" smtClean="0">
                          <a:solidFill>
                            <a:schemeClr val="accent1"/>
                          </a:solidFill>
                        </a:rPr>
                        <a:t>(string path, byte[] bytes)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массив в него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0">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строк и закрывает файл. Если кодировка не указана, то используется </a:t>
                      </a:r>
                      <a:r>
                        <a:rPr lang="en-US" sz="1200" baseline="0" dirty="0" smtClean="0">
                          <a:solidFill>
                            <a:schemeClr val="accent1"/>
                          </a:solidFill>
                        </a:rPr>
                        <a:t>UTF-8. </a:t>
                      </a:r>
                      <a:r>
                        <a:rPr lang="ru-RU" sz="1200" baseline="0" dirty="0" smtClean="0">
                          <a:solidFill>
                            <a:schemeClr val="accent1"/>
                          </a:solidFill>
                        </a:rPr>
                        <a:t>Строки в массиве не содержат переводы строк.</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11892">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46856">
                <a:tc>
                  <a:txBody>
                    <a:bodyPr/>
                    <a:lstStyle/>
                    <a:p>
                      <a:r>
                        <a:rPr lang="en-US" sz="1200" dirty="0" smtClean="0">
                          <a:solidFill>
                            <a:schemeClr val="accent1"/>
                          </a:solidFill>
                        </a:rPr>
                        <a:t>string ReadAllText(string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строку и закрывает файл.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r>
                        <a:rPr lang="en-US" sz="1200" dirty="0" smtClean="0">
                          <a:solidFill>
                            <a:schemeClr val="accent1"/>
                          </a:solidFill>
                        </a:rPr>
                        <a:t>string ReadAllText(string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151224">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переданные строки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95692">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переданную строку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329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92285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0000"/>
                </a:solidFill>
                <a:latin typeface="Consolas" pitchFamily="49" charset="0"/>
                <a:ea typeface="Times New Roman" pitchFamily="18" charset="0"/>
                <a:cs typeface="Consolas" pitchFamily="49" charset="0"/>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00400"/>
            <a:ext cx="8763000" cy="34623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static int divide(int a, int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(b ==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throw new Exception("Divide by 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a /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b = int.Parse(Console.ReadLine());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try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 = divide(a, b);</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catch (Exception 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Console.WriteLine(e.Message);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ru-RU" sz="2800" dirty="0" smtClean="0"/>
              <a:t>Класс </a:t>
            </a:r>
            <a:r>
              <a:rPr lang="en-US" sz="2800" dirty="0" smtClean="0"/>
              <a:t>File. </a:t>
            </a:r>
            <a:r>
              <a:rPr lang="ru-RU" sz="2800" dirty="0" smtClean="0"/>
              <a:t>Быстрое чтение/запись файлов.</a:t>
            </a:r>
            <a:br>
              <a:rPr lang="ru-RU" sz="2800" dirty="0" smtClean="0"/>
            </a:br>
            <a:r>
              <a:rPr lang="ru-RU" sz="2800" dirty="0" smtClean="0"/>
              <a:t>Окончание.</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75332885"/>
              </p:ext>
            </p:extLst>
          </p:nvPr>
        </p:nvGraphicFramePr>
        <p:xfrm>
          <a:off x="492224" y="1932424"/>
          <a:ext cx="8184232" cy="2377440"/>
        </p:xfrm>
        <a:graphic>
          <a:graphicData uri="http://schemas.openxmlformats.org/drawingml/2006/table">
            <a:tbl>
              <a:tblPr firstRow="1" bandRow="1">
                <a:tableStyleId>{073A0DAA-6AF3-43AB-8588-CEC1D06C72B9}</a:tableStyleId>
              </a:tblPr>
              <a:tblGrid>
                <a:gridCol w="4367808"/>
                <a:gridCol w="3816424"/>
              </a:tblGrid>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переданные строки в файл и закрывает его. Если кодировка не указана, то используется </a:t>
                      </a:r>
                      <a:r>
                        <a:rPr lang="en-US" sz="1200" baseline="0" dirty="0" smtClean="0">
                          <a:solidFill>
                            <a:schemeClr val="accent1"/>
                          </a:solidFill>
                        </a:rPr>
                        <a:t>UTF-8.</a:t>
                      </a:r>
                      <a:r>
                        <a:rPr lang="ru-RU" sz="1200" baseline="0" dirty="0" smtClean="0">
                          <a:solidFill>
                            <a:schemeClr val="accent1"/>
                          </a:solidFill>
                        </a:rPr>
                        <a:t> Переводы строк будут добавлены автоматически.</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a:t>
                      </a:r>
                      <a:r>
                        <a:rPr lang="ru-RU" sz="1200" dirty="0" smtClean="0">
                          <a:solidFill>
                            <a:schemeClr val="accent1"/>
                          </a:solidFill>
                        </a:rPr>
                        <a:t> </a:t>
                      </a:r>
                      <a:r>
                        <a:rPr lang="en-US" sz="1200" dirty="0" smtClean="0">
                          <a:solidFill>
                            <a:schemeClr val="accent1"/>
                          </a:solidFill>
                        </a:rPr>
                        <a:t>string[]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118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переданную строку в файл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479381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9219" name="TextBox 6"/>
          <p:cNvSpPr txBox="1">
            <a:spLocks noChangeArrowheads="1"/>
          </p:cNvSpPr>
          <p:nvPr/>
        </p:nvSpPr>
        <p:spPr bwMode="auto">
          <a:xfrm>
            <a:off x="152400" y="457200"/>
            <a:ext cx="899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Рассмотрим метод</a:t>
            </a:r>
            <a:r>
              <a:rPr lang="en-US" sz="1600"/>
              <a:t> Open() </a:t>
            </a:r>
            <a:r>
              <a:rPr lang="ru-RU" sz="1600"/>
              <a:t>класса </a:t>
            </a:r>
            <a:r>
              <a:rPr lang="en-US" sz="1600"/>
              <a:t>FileInfo.</a:t>
            </a:r>
            <a:endParaRPr lang="be-BY" sz="1600">
              <a:solidFill>
                <a:srgbClr val="008080"/>
              </a:solidFill>
              <a:latin typeface="Courier New" pitchFamily="49" charset="0"/>
              <a:ea typeface="Calibri" pitchFamily="34" charset="0"/>
              <a:cs typeface="Courier New" pitchFamily="49" charset="0"/>
            </a:endParaRPr>
          </a:p>
        </p:txBody>
      </p:sp>
      <p:sp>
        <p:nvSpPr>
          <p:cNvPr id="9220" name="Rectangle 4"/>
          <p:cNvSpPr>
            <a:spLocks noChangeArrowheads="1"/>
          </p:cNvSpPr>
          <p:nvPr/>
        </p:nvSpPr>
        <p:spPr bwMode="auto">
          <a:xfrm>
            <a:off x="0" y="8382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sz="1600" dirty="0">
                <a:solidFill>
                  <a:schemeClr val="bg1"/>
                </a:solidFill>
                <a:latin typeface="Segoe UI" pitchFamily="34" charset="0"/>
                <a:ea typeface="Calibri" pitchFamily="34" charset="0"/>
                <a:cs typeface="Segoe UI" pitchFamily="34" charset="0"/>
              </a:rPr>
              <a:t>public FileStream Open(FileMode </a:t>
            </a:r>
            <a:r>
              <a:rPr lang="be-BY" sz="1600" i="1" dirty="0">
                <a:solidFill>
                  <a:schemeClr val="bg1"/>
                </a:solidFill>
                <a:latin typeface="Segoe UI" pitchFamily="34" charset="0"/>
                <a:ea typeface="Calibri" pitchFamily="34" charset="0"/>
                <a:cs typeface="Segoe UI" pitchFamily="34" charset="0"/>
              </a:rPr>
              <a:t>mode</a:t>
            </a:r>
            <a:r>
              <a:rPr lang="be-BY" sz="1600" dirty="0">
                <a:solidFill>
                  <a:schemeClr val="bg1"/>
                </a:solidFill>
                <a:latin typeface="Segoe UI" pitchFamily="34" charset="0"/>
                <a:ea typeface="Calibri" pitchFamily="34" charset="0"/>
                <a:cs typeface="Segoe UI" pitchFamily="34" charset="0"/>
              </a:rPr>
              <a:t>, FileAccess </a:t>
            </a:r>
            <a:r>
              <a:rPr lang="be-BY" sz="1600" i="1" dirty="0">
                <a:solidFill>
                  <a:schemeClr val="bg1"/>
                </a:solidFill>
                <a:latin typeface="Segoe UI" pitchFamily="34" charset="0"/>
                <a:ea typeface="Calibri" pitchFamily="34" charset="0"/>
                <a:cs typeface="Segoe UI" pitchFamily="34" charset="0"/>
              </a:rPr>
              <a:t>access</a:t>
            </a:r>
            <a:r>
              <a:rPr lang="be-BY" sz="1600" dirty="0">
                <a:solidFill>
                  <a:schemeClr val="bg1"/>
                </a:solidFill>
                <a:latin typeface="Segoe UI" pitchFamily="34" charset="0"/>
                <a:ea typeface="Calibri" pitchFamily="34" charset="0"/>
                <a:cs typeface="Segoe UI" pitchFamily="34" charset="0"/>
              </a:rPr>
              <a:t>, FileShare </a:t>
            </a:r>
            <a:r>
              <a:rPr lang="be-BY" sz="1600" i="1" dirty="0">
                <a:solidFill>
                  <a:schemeClr val="bg1"/>
                </a:solidFill>
                <a:latin typeface="Segoe UI" pitchFamily="34" charset="0"/>
                <a:ea typeface="Calibri" pitchFamily="34" charset="0"/>
                <a:cs typeface="Segoe UI" pitchFamily="34" charset="0"/>
              </a:rPr>
              <a:t>share</a:t>
            </a:r>
            <a:r>
              <a:rPr lang="be-BY" sz="1600" dirty="0">
                <a:solidFill>
                  <a:schemeClr val="bg1"/>
                </a:solidFill>
                <a:latin typeface="Segoe UI" pitchFamily="34" charset="0"/>
                <a:ea typeface="Calibri" pitchFamily="34" charset="0"/>
                <a:cs typeface="Segoe UI" pitchFamily="34" charset="0"/>
              </a:rPr>
              <a:t>)</a:t>
            </a:r>
            <a:endParaRPr lang="be-BY" sz="1600" dirty="0">
              <a:solidFill>
                <a:schemeClr val="bg1"/>
              </a:solidFill>
              <a:ea typeface="Calibri" pitchFamily="34" charset="0"/>
              <a:cs typeface="Segoe UI" pitchFamily="34" charset="0"/>
            </a:endParaRPr>
          </a:p>
        </p:txBody>
      </p:sp>
      <p:sp>
        <p:nvSpPr>
          <p:cNvPr id="9221" name="TextBox 6"/>
          <p:cNvSpPr txBox="1">
            <a:spLocks noChangeArrowheads="1"/>
          </p:cNvSpPr>
          <p:nvPr/>
        </p:nvSpPr>
        <p:spPr bwMode="auto">
          <a:xfrm>
            <a:off x="0" y="1219200"/>
            <a:ext cx="9144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Перечисление </a:t>
            </a:r>
            <a:r>
              <a:rPr lang="be-BY" sz="1600" dirty="0">
                <a:solidFill>
                  <a:schemeClr val="bg1"/>
                </a:solidFill>
                <a:latin typeface="Segoe UI" pitchFamily="34" charset="0"/>
                <a:ea typeface="Calibri" pitchFamily="34" charset="0"/>
                <a:cs typeface="Segoe UI" pitchFamily="34" charset="0"/>
              </a:rPr>
              <a:t>FileMode</a:t>
            </a:r>
            <a:r>
              <a:rPr lang="en-US" sz="1600" dirty="0">
                <a:solidFill>
                  <a:schemeClr val="bg1"/>
                </a:solidFill>
              </a:rPr>
              <a:t>:</a:t>
            </a:r>
          </a:p>
          <a:p>
            <a:pPr lvl="1" eaLnBrk="1" hangingPunct="1">
              <a:buFont typeface="Arial" charset="0"/>
              <a:buChar char="•"/>
            </a:pPr>
            <a:r>
              <a:rPr lang="en-US" sz="1600" dirty="0">
                <a:solidFill>
                  <a:schemeClr val="bg1"/>
                </a:solidFill>
              </a:rPr>
              <a:t>Append	</a:t>
            </a:r>
            <a:r>
              <a:rPr lang="ru-RU" sz="1600" dirty="0">
                <a:solidFill>
                  <a:schemeClr val="bg1"/>
                </a:solidFill>
              </a:rPr>
              <a:t>Открывает файл для записи в конец, либо создает новый файл.</a:t>
            </a:r>
            <a:endParaRPr lang="en-US" sz="1600" dirty="0">
              <a:solidFill>
                <a:schemeClr val="bg1"/>
              </a:solidFill>
            </a:endParaRPr>
          </a:p>
          <a:p>
            <a:pPr lvl="1" eaLnBrk="1" hangingPunct="1">
              <a:buFont typeface="Arial" charset="0"/>
              <a:buChar char="•"/>
            </a:pPr>
            <a:r>
              <a:rPr lang="en-US" sz="1600" dirty="0">
                <a:solidFill>
                  <a:schemeClr val="bg1"/>
                </a:solidFill>
              </a:rPr>
              <a:t>Create</a:t>
            </a:r>
            <a:r>
              <a:rPr lang="ru-RU" sz="1600" dirty="0">
                <a:solidFill>
                  <a:schemeClr val="bg1"/>
                </a:solidFill>
              </a:rPr>
              <a:t>	Создает новый файл либо перезаписывает существующий</a:t>
            </a:r>
            <a:endParaRPr lang="en-US" sz="1600" dirty="0">
              <a:solidFill>
                <a:schemeClr val="bg1"/>
              </a:solidFill>
            </a:endParaRPr>
          </a:p>
          <a:p>
            <a:pPr lvl="1" eaLnBrk="1" hangingPunct="1">
              <a:buFont typeface="Arial" charset="0"/>
              <a:buChar char="•"/>
            </a:pPr>
            <a:r>
              <a:rPr lang="en-US" sz="1600" dirty="0" err="1">
                <a:solidFill>
                  <a:schemeClr val="bg1"/>
                </a:solidFill>
              </a:rPr>
              <a:t>CreateNew</a:t>
            </a:r>
            <a:r>
              <a:rPr lang="ru-RU" sz="1600" dirty="0">
                <a:solidFill>
                  <a:schemeClr val="bg1"/>
                </a:solidFill>
              </a:rPr>
              <a:t>	Создает новый файл. Если файл существует, генерируется </a:t>
            </a:r>
            <a:r>
              <a:rPr lang="en-US" sz="1600" dirty="0" err="1">
                <a:solidFill>
                  <a:schemeClr val="bg1"/>
                </a:solidFill>
              </a:rPr>
              <a:t>IOException</a:t>
            </a:r>
            <a:endParaRPr lang="en-US" sz="1600" dirty="0">
              <a:solidFill>
                <a:schemeClr val="bg1"/>
              </a:solidFill>
            </a:endParaRPr>
          </a:p>
          <a:p>
            <a:pPr lvl="1" eaLnBrk="1" hangingPunct="1">
              <a:buFont typeface="Arial" charset="0"/>
              <a:buChar char="•"/>
            </a:pPr>
            <a:r>
              <a:rPr lang="en-US" sz="1600" dirty="0">
                <a:solidFill>
                  <a:schemeClr val="bg1"/>
                </a:solidFill>
              </a:rPr>
              <a:t>Open		</a:t>
            </a:r>
            <a:r>
              <a:rPr lang="ru-RU" sz="1600" dirty="0">
                <a:solidFill>
                  <a:schemeClr val="bg1"/>
                </a:solidFill>
              </a:rPr>
              <a:t>Открывает файл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OpenOrCreate</a:t>
            </a:r>
            <a:r>
              <a:rPr lang="ru-RU" sz="1600" dirty="0">
                <a:solidFill>
                  <a:schemeClr val="bg1"/>
                </a:solidFill>
              </a:rPr>
              <a:t>	Открывает файл для чтения или создает новый, если файла не существует.</a:t>
            </a:r>
            <a:endParaRPr lang="en-US" sz="1600" dirty="0">
              <a:solidFill>
                <a:schemeClr val="bg1"/>
              </a:solidFill>
            </a:endParaRPr>
          </a:p>
          <a:p>
            <a:pPr lvl="1" eaLnBrk="1" hangingPunct="1">
              <a:buFont typeface="Arial" charset="0"/>
              <a:buChar char="•"/>
            </a:pPr>
            <a:r>
              <a:rPr lang="en-US" sz="1600" dirty="0">
                <a:solidFill>
                  <a:schemeClr val="bg1"/>
                </a:solidFill>
              </a:rPr>
              <a:t>Truncate</a:t>
            </a:r>
            <a:r>
              <a:rPr lang="ru-RU" sz="1600" dirty="0">
                <a:solidFill>
                  <a:schemeClr val="bg1"/>
                </a:solidFill>
              </a:rPr>
              <a:t>	Открывает существующий файл и очищает его.</a:t>
            </a:r>
          </a:p>
        </p:txBody>
      </p:sp>
      <p:sp>
        <p:nvSpPr>
          <p:cNvPr id="9222" name="TextBox 6"/>
          <p:cNvSpPr txBox="1">
            <a:spLocks noChangeArrowheads="1"/>
          </p:cNvSpPr>
          <p:nvPr/>
        </p:nvSpPr>
        <p:spPr bwMode="auto">
          <a:xfrm>
            <a:off x="0" y="3348038"/>
            <a:ext cx="9144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FileAccess </a:t>
            </a:r>
            <a:r>
              <a:rPr lang="en-US" sz="1600" dirty="0">
                <a:solidFill>
                  <a:schemeClr val="bg1"/>
                </a:solidFill>
              </a:rPr>
              <a:t>:</a:t>
            </a:r>
          </a:p>
          <a:p>
            <a:pPr lvl="1" eaLnBrk="1" hangingPunct="1">
              <a:buFont typeface="Arial" charset="0"/>
              <a:buChar char="•"/>
            </a:pPr>
            <a:r>
              <a:rPr lang="en-US" sz="1600" dirty="0">
                <a:solidFill>
                  <a:schemeClr val="bg1"/>
                </a:solidFill>
              </a:rPr>
              <a:t>Read	</a:t>
            </a:r>
            <a:r>
              <a:rPr lang="ru-RU" sz="1600" dirty="0">
                <a:solidFill>
                  <a:schemeClr val="bg1"/>
                </a:solidFill>
              </a:rPr>
              <a:t>Файл открыт только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Файл открыт как для чтения, так и для записи.</a:t>
            </a:r>
            <a:endParaRPr lang="en-US"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Файл открыт для записи, т.е. добавления данных.</a:t>
            </a:r>
          </a:p>
        </p:txBody>
      </p:sp>
      <p:sp>
        <p:nvSpPr>
          <p:cNvPr id="9223" name="TextBox 6"/>
          <p:cNvSpPr txBox="1">
            <a:spLocks noChangeArrowheads="1"/>
          </p:cNvSpPr>
          <p:nvPr/>
        </p:nvSpPr>
        <p:spPr bwMode="auto">
          <a:xfrm>
            <a:off x="0" y="4484688"/>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FileShare </a:t>
            </a:r>
            <a:r>
              <a:rPr lang="en-US" sz="1600" dirty="0">
                <a:solidFill>
                  <a:schemeClr val="bg1"/>
                </a:solidFill>
              </a:rPr>
              <a:t>:</a:t>
            </a:r>
          </a:p>
          <a:p>
            <a:pPr lvl="1" eaLnBrk="1" hangingPunct="1">
              <a:buFont typeface="Arial" charset="0"/>
              <a:buChar char="•"/>
            </a:pPr>
            <a:r>
              <a:rPr lang="en-US" sz="1600" dirty="0">
                <a:solidFill>
                  <a:schemeClr val="bg1"/>
                </a:solidFill>
              </a:rPr>
              <a:t>None</a:t>
            </a:r>
            <a:r>
              <a:rPr lang="ru-RU" sz="1600" dirty="0">
                <a:solidFill>
                  <a:schemeClr val="bg1"/>
                </a:solidFill>
              </a:rPr>
              <a:t> – совместное использование файла запрещено.</a:t>
            </a:r>
            <a:endParaRPr lang="be-BY" sz="1600" dirty="0">
              <a:solidFill>
                <a:schemeClr val="bg1"/>
              </a:solidFill>
            </a:endParaRPr>
          </a:p>
          <a:p>
            <a:pPr lvl="1" eaLnBrk="1" hangingPunct="1">
              <a:buFont typeface="Arial" charset="0"/>
              <a:buChar char="•"/>
            </a:pPr>
            <a:r>
              <a:rPr lang="en-US" sz="1600" dirty="0">
                <a:solidFill>
                  <a:schemeClr val="bg1"/>
                </a:solidFill>
              </a:rPr>
              <a:t>Read</a:t>
            </a:r>
            <a:r>
              <a:rPr lang="ru-RU" sz="1600" dirty="0">
                <a:solidFill>
                  <a:schemeClr val="bg1"/>
                </a:solidFill>
              </a:rPr>
              <a:t> – файл может быть открыт только для чтения другими пользователями.</a:t>
            </a:r>
            <a:endParaRPr lang="be-BY"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 Другие пользователи могут открыть файл для чтения и для записи.</a:t>
            </a:r>
            <a:endParaRPr lang="be-BY"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 Файл может быть открыт для записи.</a:t>
            </a:r>
            <a:endParaRPr lang="be-BY" sz="1600" dirty="0">
              <a:solidFill>
                <a:schemeClr val="bg1"/>
              </a:solidFill>
            </a:endParaRPr>
          </a:p>
        </p:txBody>
      </p:sp>
      <p:sp>
        <p:nvSpPr>
          <p:cNvPr id="9224" name="TextBox 6"/>
          <p:cNvSpPr txBox="1">
            <a:spLocks noChangeArrowheads="1"/>
          </p:cNvSpPr>
          <p:nvPr/>
        </p:nvSpPr>
        <p:spPr bwMode="auto">
          <a:xfrm>
            <a:off x="152400" y="6062663"/>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Данная функция возвращает объект потока </a:t>
            </a:r>
            <a:r>
              <a:rPr lang="en-US" sz="1600"/>
              <a:t>FileStream, </a:t>
            </a:r>
            <a:r>
              <a:rPr lang="ru-RU" sz="1600"/>
              <a:t>позволяющая работать с файлом как с потоком данных.</a:t>
            </a:r>
            <a:endParaRPr lang="be-BY" sz="1600"/>
          </a:p>
        </p:txBody>
      </p:sp>
    </p:spTree>
    <p:extLst>
      <p:ext uri="{BB962C8B-B14F-4D97-AF65-F5344CB8AC3E}">
        <p14:creationId xmlns:p14="http://schemas.microsoft.com/office/powerpoint/2010/main" val="32572462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потока</a:t>
            </a:r>
            <a:r>
              <a:rPr lang="en-US" dirty="0" smtClean="0"/>
              <a:t> (Stream)</a:t>
            </a:r>
            <a:endParaRPr lang="ru-RU" dirty="0"/>
          </a:p>
        </p:txBody>
      </p:sp>
      <p:sp>
        <p:nvSpPr>
          <p:cNvPr id="3" name="Content Placeholder 2"/>
          <p:cNvSpPr>
            <a:spLocks noGrp="1"/>
          </p:cNvSpPr>
          <p:nvPr>
            <p:ph idx="1"/>
          </p:nvPr>
        </p:nvSpPr>
        <p:spPr>
          <a:solidFill>
            <a:schemeClr val="bg1"/>
          </a:solidFill>
        </p:spPr>
        <p:txBody>
          <a:bodyPr/>
          <a:lstStyle/>
          <a:p>
            <a:pPr marL="0" indent="0">
              <a:buNone/>
            </a:pP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864965"/>
            <a:ext cx="60483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6275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152400" y="0"/>
            <a:ext cx="8668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Иерархия потоков</a:t>
            </a:r>
            <a:endParaRPr lang="ru-RU"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31" y="2348046"/>
            <a:ext cx="7611538" cy="2953162"/>
          </a:xfrm>
          <a:prstGeom prst="rect">
            <a:avLst/>
          </a:prstGeom>
        </p:spPr>
      </p:pic>
      <p:sp>
        <p:nvSpPr>
          <p:cNvPr id="3" name="TextBox 2"/>
          <p:cNvSpPr txBox="1"/>
          <p:nvPr/>
        </p:nvSpPr>
        <p:spPr>
          <a:xfrm>
            <a:off x="400233" y="1038672"/>
            <a:ext cx="8343535" cy="646331"/>
          </a:xfrm>
          <a:prstGeom prst="rect">
            <a:avLst/>
          </a:prstGeom>
          <a:noFill/>
        </p:spPr>
        <p:txBody>
          <a:bodyPr wrap="square" rtlCol="0">
            <a:spAutoFit/>
          </a:bodyPr>
          <a:lstStyle/>
          <a:p>
            <a:r>
              <a:rPr lang="ru-RU" dirty="0" smtClean="0"/>
              <a:t>Все потоки в </a:t>
            </a:r>
            <a:r>
              <a:rPr lang="en-US" dirty="0" smtClean="0"/>
              <a:t>.NET </a:t>
            </a:r>
            <a:r>
              <a:rPr lang="ru-RU" dirty="0" smtClean="0"/>
              <a:t>являются наследниками абстрактного класса </a:t>
            </a:r>
            <a:r>
              <a:rPr lang="en-US" dirty="0" err="1" smtClean="0"/>
              <a:t>System.IO.Stream</a:t>
            </a:r>
            <a:r>
              <a:rPr lang="en-US" dirty="0" smtClean="0"/>
              <a:t>. </a:t>
            </a:r>
            <a:r>
              <a:rPr lang="ru-RU" dirty="0" smtClean="0"/>
              <a:t> Перед вами иерархия некоторых потоков из базовой библиотеки.</a:t>
            </a:r>
            <a:endParaRPr lang="ru-RU" dirty="0"/>
          </a:p>
        </p:txBody>
      </p:sp>
    </p:spTree>
    <p:extLst>
      <p:ext uri="{BB962C8B-B14F-4D97-AF65-F5344CB8AC3E}">
        <p14:creationId xmlns:p14="http://schemas.microsoft.com/office/powerpoint/2010/main" val="32063479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Прямоугольник 2"/>
          <p:cNvSpPr>
            <a:spLocks noChangeArrowheads="1"/>
          </p:cNvSpPr>
          <p:nvPr/>
        </p:nvSpPr>
        <p:spPr bwMode="auto">
          <a:xfrm>
            <a:off x="287524" y="0"/>
            <a:ext cx="8568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Члены класса </a:t>
            </a:r>
            <a:r>
              <a:rPr lang="en-US" sz="2400" b="1" dirty="0" smtClean="0"/>
              <a:t>Stream</a:t>
            </a:r>
            <a:endParaRPr lang="ru-RU" sz="2400" b="1" dirty="0"/>
          </a:p>
        </p:txBody>
      </p:sp>
      <p:sp>
        <p:nvSpPr>
          <p:cNvPr id="10243" name="TextBox 6"/>
          <p:cNvSpPr txBox="1">
            <a:spLocks noChangeArrowheads="1"/>
          </p:cNvSpPr>
          <p:nvPr/>
        </p:nvSpPr>
        <p:spPr bwMode="auto">
          <a:xfrm>
            <a:off x="76200" y="683985"/>
            <a:ext cx="8991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1600" dirty="0"/>
              <a:t>	Все классы </a:t>
            </a:r>
            <a:r>
              <a:rPr lang="ru-RU" sz="1600" dirty="0" smtClean="0"/>
              <a:t>потоков </a:t>
            </a:r>
            <a:r>
              <a:rPr lang="ru-RU" sz="1600" dirty="0"/>
              <a:t>унаследованы от абстрактного класса </a:t>
            </a:r>
            <a:r>
              <a:rPr lang="en-US" sz="1600" dirty="0" smtClean="0"/>
              <a:t>Stream</a:t>
            </a:r>
            <a:r>
              <a:rPr lang="en-US" sz="1600" dirty="0"/>
              <a:t> </a:t>
            </a:r>
            <a:r>
              <a:rPr lang="ru-RU" sz="1600" dirty="0" smtClean="0"/>
              <a:t>и поэтому обладают одинаковой функциональностью.</a:t>
            </a:r>
            <a:endParaRPr lang="be-BY" sz="1600" dirty="0">
              <a:solidFill>
                <a:srgbClr val="008080"/>
              </a:solidFill>
              <a:latin typeface="Courier New" pitchFamily="49" charset="0"/>
              <a:ea typeface="Calibri" pitchFamily="34" charset="0"/>
              <a:cs typeface="Courier New" pitchFamily="49"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928235977"/>
              </p:ext>
            </p:extLst>
          </p:nvPr>
        </p:nvGraphicFramePr>
        <p:xfrm>
          <a:off x="152400" y="1412776"/>
          <a:ext cx="8839200" cy="4068908"/>
        </p:xfrm>
        <a:graphic>
          <a:graphicData uri="http://schemas.openxmlformats.org/drawingml/2006/table">
            <a:tbl>
              <a:tblPr firstRow="1" bandRow="1">
                <a:tableStyleId>{5C22544A-7EE6-4342-B048-85BDC9FD1C3A}</a:tableStyleId>
              </a:tblPr>
              <a:tblGrid>
                <a:gridCol w="1486237"/>
                <a:gridCol w="7352963"/>
              </a:tblGrid>
              <a:tr h="304783">
                <a:tc>
                  <a:txBody>
                    <a:bodyPr/>
                    <a:lstStyle/>
                    <a:p>
                      <a:pPr algn="ctr"/>
                      <a:r>
                        <a:rPr lang="ru-RU" sz="1400" dirty="0" smtClean="0"/>
                        <a:t>Название</a:t>
                      </a:r>
                      <a:endParaRPr lang="be-BY" sz="1400" dirty="0"/>
                    </a:p>
                  </a:txBody>
                  <a:tcPr marT="45717" marB="45717"/>
                </a:tc>
                <a:tc>
                  <a:txBody>
                    <a:bodyPr/>
                    <a:lstStyle/>
                    <a:p>
                      <a:pPr algn="ctr"/>
                      <a:r>
                        <a:rPr lang="ru-RU" sz="1400" dirty="0" smtClean="0"/>
                        <a:t>Описание</a:t>
                      </a:r>
                      <a:endParaRPr lang="be-BY" sz="1400" dirty="0"/>
                    </a:p>
                  </a:txBody>
                  <a:tcPr marT="45717" marB="45717"/>
                </a:tc>
              </a:tr>
              <a:tr h="731480">
                <a:tc>
                  <a:txBody>
                    <a:bodyPr/>
                    <a:lstStyle/>
                    <a:p>
                      <a:r>
                        <a:rPr lang="en-US" sz="1400" dirty="0" err="1" smtClean="0">
                          <a:solidFill>
                            <a:schemeClr val="accent1">
                              <a:lumMod val="75000"/>
                            </a:schemeClr>
                          </a:solidFill>
                        </a:rPr>
                        <a:t>CanRead</a:t>
                      </a:r>
                      <a:endParaRPr lang="en-US" sz="1400" dirty="0" smtClean="0">
                        <a:solidFill>
                          <a:schemeClr val="accent1">
                            <a:lumMod val="75000"/>
                          </a:schemeClr>
                        </a:solidFill>
                      </a:endParaRPr>
                    </a:p>
                    <a:p>
                      <a:r>
                        <a:rPr lang="en-US" sz="1400" dirty="0" smtClean="0">
                          <a:solidFill>
                            <a:schemeClr val="accent1">
                              <a:lumMod val="75000"/>
                            </a:schemeClr>
                          </a:solidFill>
                        </a:rPr>
                        <a:t>Can Seek</a:t>
                      </a:r>
                    </a:p>
                    <a:p>
                      <a:r>
                        <a:rPr lang="en-US" sz="1400" dirty="0" err="1" smtClean="0">
                          <a:solidFill>
                            <a:schemeClr val="accent1">
                              <a:lumMod val="75000"/>
                            </a:schemeClr>
                          </a:solidFill>
                        </a:rPr>
                        <a:t>CanWrite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Поток поддерживает чтение, запись, поиск</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Close()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Закрывает поток и освобождает ресурсы</a:t>
                      </a:r>
                      <a:endParaRPr lang="be-BY" sz="1400" dirty="0">
                        <a:solidFill>
                          <a:schemeClr val="accent1">
                            <a:lumMod val="75000"/>
                          </a:schemeClr>
                        </a:solidFill>
                      </a:endParaRPr>
                    </a:p>
                  </a:txBody>
                  <a:tcPr marT="45717" marB="45717"/>
                </a:tc>
              </a:tr>
              <a:tr h="472322">
                <a:tc>
                  <a:txBody>
                    <a:bodyPr/>
                    <a:lstStyle/>
                    <a:p>
                      <a:r>
                        <a:rPr lang="en-US" sz="1400" dirty="0" smtClean="0">
                          <a:solidFill>
                            <a:schemeClr val="accent1">
                              <a:lumMod val="75000"/>
                            </a:schemeClr>
                          </a:solidFill>
                        </a:rPr>
                        <a:t>Flush()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Очищает</a:t>
                      </a:r>
                      <a:r>
                        <a:rPr lang="ru-RU" sz="1400" baseline="0" dirty="0" smtClean="0">
                          <a:solidFill>
                            <a:schemeClr val="accent1">
                              <a:lumMod val="75000"/>
                            </a:schemeClr>
                          </a:solidFill>
                        </a:rPr>
                        <a:t> буфер потока и записывает содержимое в связанное с потоком хранилище данных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Возвращает длину</a:t>
                      </a:r>
                      <a:r>
                        <a:rPr lang="ru-RU" sz="1400" baseline="0" dirty="0" smtClean="0">
                          <a:solidFill>
                            <a:schemeClr val="accent1">
                              <a:lumMod val="75000"/>
                            </a:schemeClr>
                          </a:solidFill>
                        </a:rPr>
                        <a:t> потока в байтах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Position</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Позиция</a:t>
                      </a:r>
                      <a:r>
                        <a:rPr lang="ru-RU" sz="1400" baseline="0" dirty="0" smtClean="0">
                          <a:solidFill>
                            <a:schemeClr val="accent1">
                              <a:lumMod val="75000"/>
                            </a:schemeClr>
                          </a:solidFill>
                        </a:rPr>
                        <a:t> указателя в потоке</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Read()</a:t>
                      </a:r>
                    </a:p>
                    <a:p>
                      <a:r>
                        <a:rPr lang="en-US" sz="1400" dirty="0" err="1" smtClean="0">
                          <a:solidFill>
                            <a:schemeClr val="accent1">
                              <a:lumMod val="75000"/>
                            </a:schemeClr>
                          </a:solidFill>
                        </a:rPr>
                        <a:t>ReadByte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Считывает</a:t>
                      </a:r>
                      <a:r>
                        <a:rPr lang="ru-RU" sz="1400" baseline="0" dirty="0" smtClean="0">
                          <a:solidFill>
                            <a:schemeClr val="accent1">
                              <a:lumMod val="75000"/>
                            </a:schemeClr>
                          </a:solidFill>
                        </a:rPr>
                        <a:t> из потока последовательность байтов или один байт</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Seek</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Перемещает указатель на новую позицию</a:t>
                      </a:r>
                      <a:endParaRPr lang="be-BY" sz="1400" dirty="0">
                        <a:solidFill>
                          <a:schemeClr val="accent1">
                            <a:lumMod val="75000"/>
                          </a:schemeClr>
                        </a:solidFill>
                      </a:endParaRPr>
                    </a:p>
                  </a:txBody>
                  <a:tcPr marT="45717" marB="45717"/>
                </a:tc>
              </a:tr>
              <a:tr h="304783">
                <a:tc>
                  <a:txBody>
                    <a:bodyPr/>
                    <a:lstStyle/>
                    <a:p>
                      <a:r>
                        <a:rPr lang="en-US" sz="1400" dirty="0" err="1" smtClean="0">
                          <a:solidFill>
                            <a:schemeClr val="accent1">
                              <a:lumMod val="75000"/>
                            </a:schemeClr>
                          </a:solidFill>
                        </a:rPr>
                        <a:t>SetLength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Устанавливает длину текущего потока</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Write()</a:t>
                      </a:r>
                    </a:p>
                    <a:p>
                      <a:r>
                        <a:rPr lang="en-US" sz="1400" dirty="0" err="1" smtClean="0">
                          <a:solidFill>
                            <a:schemeClr val="accent1">
                              <a:lumMod val="75000"/>
                            </a:schemeClr>
                          </a:solidFill>
                        </a:rPr>
                        <a:t>WriteByte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Записывает</a:t>
                      </a:r>
                      <a:r>
                        <a:rPr lang="ru-RU" sz="1400" baseline="0" dirty="0" smtClean="0">
                          <a:solidFill>
                            <a:schemeClr val="accent1">
                              <a:lumMod val="75000"/>
                            </a:schemeClr>
                          </a:solidFill>
                        </a:rPr>
                        <a:t> байты(байт) в поток.</a:t>
                      </a:r>
                      <a:endParaRPr lang="be-BY" sz="1400" dirty="0">
                        <a:solidFill>
                          <a:schemeClr val="accent1">
                            <a:lumMod val="75000"/>
                          </a:schemeClr>
                        </a:solidFill>
                      </a:endParaRPr>
                    </a:p>
                  </a:txBody>
                  <a:tcPr marT="45717" marB="45717"/>
                </a:tc>
              </a:tr>
            </a:tbl>
          </a:graphicData>
        </a:graphic>
      </p:graphicFrame>
    </p:spTree>
    <p:extLst>
      <p:ext uri="{BB962C8B-B14F-4D97-AF65-F5344CB8AC3E}">
        <p14:creationId xmlns:p14="http://schemas.microsoft.com/office/powerpoint/2010/main" val="12147172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1267" name="TextBox 6"/>
          <p:cNvSpPr txBox="1">
            <a:spLocks noChangeArrowheads="1"/>
          </p:cNvSpPr>
          <p:nvPr/>
        </p:nvSpPr>
        <p:spPr bwMode="auto">
          <a:xfrm>
            <a:off x="76200" y="347663"/>
            <a:ext cx="899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t>FileStream.</a:t>
            </a:r>
            <a:endParaRPr lang="be-BY" sz="1600">
              <a:solidFill>
                <a:srgbClr val="008080"/>
              </a:solidFill>
              <a:latin typeface="Courier New" pitchFamily="49" charset="0"/>
              <a:ea typeface="Calibri" pitchFamily="34" charset="0"/>
              <a:cs typeface="Courier New" pitchFamily="49" charset="0"/>
            </a:endParaRPr>
          </a:p>
        </p:txBody>
      </p:sp>
      <p:sp>
        <p:nvSpPr>
          <p:cNvPr id="40961" name="Rectangle 1"/>
          <p:cNvSpPr>
            <a:spLocks noChangeArrowheads="1"/>
          </p:cNvSpPr>
          <p:nvPr/>
        </p:nvSpPr>
        <p:spPr bwMode="auto">
          <a:xfrm>
            <a:off x="152400" y="685800"/>
            <a:ext cx="8839200" cy="24003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FileStream fs = File.Open(@"d:\temp.dat", FileMode.Create);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//FileStream fs = new FileStream(@"d:\temp.dat", FileMode.Create, FileAccess.Write, FileShare.None);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new byte[256];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arr[i] = (byte)i;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fs.Write(arr, 128, 128);</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Console.WriteLine("Press any key to close file");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Console.ReadKey();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fs.Close();</a:t>
            </a:r>
            <a:endParaRPr lang="be-BY" dirty="0">
              <a:solidFill>
                <a:schemeClr val="bg1"/>
              </a:solidFill>
              <a:latin typeface="Arial" pitchFamily="34" charset="0"/>
            </a:endParaRPr>
          </a:p>
        </p:txBody>
      </p:sp>
      <p:sp>
        <p:nvSpPr>
          <p:cNvPr id="11269" name="TextBox 6"/>
          <p:cNvSpPr txBox="1">
            <a:spLocks noChangeArrowheads="1"/>
          </p:cNvSpPr>
          <p:nvPr/>
        </p:nvSpPr>
        <p:spPr bwMode="auto">
          <a:xfrm>
            <a:off x="76200" y="3124200"/>
            <a:ext cx="8991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MemoryStream.</a:t>
            </a:r>
          </a:p>
          <a:p>
            <a:pPr algn="ctr" eaLnBrk="1" hangingPunct="1"/>
            <a:r>
              <a:rPr lang="ru-RU" sz="1400">
                <a:ea typeface="Calibri" pitchFamily="34" charset="0"/>
                <a:cs typeface="Arial" charset="0"/>
              </a:rPr>
              <a:t>Позволяет работать с памятью как с потоком.</a:t>
            </a:r>
            <a:endParaRPr lang="be-BY" sz="1400">
              <a:ea typeface="Calibri" pitchFamily="34" charset="0"/>
              <a:cs typeface="Arial" charset="0"/>
            </a:endParaRPr>
          </a:p>
        </p:txBody>
      </p:sp>
      <p:sp>
        <p:nvSpPr>
          <p:cNvPr id="40962" name="Rectangle 2"/>
          <p:cNvSpPr>
            <a:spLocks noChangeArrowheads="1"/>
          </p:cNvSpPr>
          <p:nvPr/>
        </p:nvSpPr>
        <p:spPr bwMode="auto">
          <a:xfrm>
            <a:off x="152400" y="3733800"/>
            <a:ext cx="8839200" cy="10160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MemoryStream ms = new MemoryStream(256);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ms.ToArray();</a:t>
            </a:r>
            <a:endParaRPr lang="be-BY" dirty="0">
              <a:solidFill>
                <a:schemeClr val="bg1"/>
              </a:solidFill>
              <a:latin typeface="Arial" pitchFamily="34" charset="0"/>
            </a:endParaRPr>
          </a:p>
        </p:txBody>
      </p:sp>
    </p:spTree>
    <p:extLst>
      <p:ext uri="{BB962C8B-B14F-4D97-AF65-F5344CB8AC3E}">
        <p14:creationId xmlns:p14="http://schemas.microsoft.com/office/powerpoint/2010/main" val="40110629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2291" name="TextBox 6"/>
          <p:cNvSpPr txBox="1">
            <a:spLocks noChangeArrowheads="1"/>
          </p:cNvSpPr>
          <p:nvPr/>
        </p:nvSpPr>
        <p:spPr bwMode="auto">
          <a:xfrm>
            <a:off x="76200" y="457200"/>
            <a:ext cx="899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BufferedStream.</a:t>
            </a:r>
          </a:p>
          <a:p>
            <a:pPr algn="ctr" eaLnBrk="1" hangingPunct="1"/>
            <a:r>
              <a:rPr lang="ru-RU" sz="1400">
                <a:ea typeface="Calibri" pitchFamily="34" charset="0"/>
                <a:cs typeface="Arial" charset="0"/>
              </a:rPr>
              <a:t>Записывает данные в буфер. Когда буфер заполняется, либо вызывается операция </a:t>
            </a:r>
            <a:r>
              <a:rPr lang="en-US" sz="1400">
                <a:ea typeface="Calibri" pitchFamily="34" charset="0"/>
                <a:cs typeface="Arial" charset="0"/>
              </a:rPr>
              <a:t>Flush() </a:t>
            </a:r>
            <a:r>
              <a:rPr lang="ru-RU" sz="1400">
                <a:ea typeface="Calibri" pitchFamily="34" charset="0"/>
                <a:cs typeface="Arial" charset="0"/>
              </a:rPr>
              <a:t>или </a:t>
            </a:r>
            <a:r>
              <a:rPr lang="en-US" sz="1400">
                <a:ea typeface="Calibri" pitchFamily="34" charset="0"/>
                <a:cs typeface="Arial" charset="0"/>
              </a:rPr>
              <a:t>Close(), </a:t>
            </a:r>
            <a:r>
              <a:rPr lang="ru-RU" sz="1400">
                <a:ea typeface="Calibri" pitchFamily="34" charset="0"/>
                <a:cs typeface="Arial" charset="0"/>
              </a:rPr>
              <a:t>данные записываются в поток.</a:t>
            </a:r>
            <a:endParaRPr lang="be-BY" sz="1400">
              <a:ea typeface="Calibri" pitchFamily="34" charset="0"/>
              <a:cs typeface="Arial" charset="0"/>
            </a:endParaRPr>
          </a:p>
        </p:txBody>
      </p:sp>
      <p:sp>
        <p:nvSpPr>
          <p:cNvPr id="43009" name="Rectangle 1"/>
          <p:cNvSpPr>
            <a:spLocks noChangeArrowheads="1"/>
          </p:cNvSpPr>
          <p:nvPr/>
        </p:nvSpPr>
        <p:spPr bwMode="auto">
          <a:xfrm>
            <a:off x="152400" y="1295400"/>
            <a:ext cx="8839200" cy="1784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BufferedStream bs = new BufferedStream(File.Open(@"d:\temp.dat",FileMode.Create));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bs.Flush();</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bs.Close();</a:t>
            </a:r>
            <a:endParaRPr lang="be-BY" dirty="0">
              <a:solidFill>
                <a:schemeClr val="bg1"/>
              </a:solidFill>
              <a:latin typeface="Arial" pitchFamily="34" charset="0"/>
            </a:endParaRPr>
          </a:p>
        </p:txBody>
      </p:sp>
      <p:sp>
        <p:nvSpPr>
          <p:cNvPr id="12293" name="TextBox 8"/>
          <p:cNvSpPr txBox="1">
            <a:spLocks noChangeArrowheads="1"/>
          </p:cNvSpPr>
          <p:nvPr/>
        </p:nvSpPr>
        <p:spPr bwMode="auto">
          <a:xfrm>
            <a:off x="76200" y="3429000"/>
            <a:ext cx="8991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2000" b="1" dirty="0">
                <a:solidFill>
                  <a:schemeClr val="bg1"/>
                </a:solidFill>
                <a:ea typeface="Calibri" pitchFamily="34" charset="0"/>
                <a:cs typeface="Arial" charset="0"/>
              </a:rPr>
              <a:t>Адаптеры потоков.</a:t>
            </a:r>
          </a:p>
          <a:p>
            <a:pPr algn="ctr" eaLnBrk="1" hangingPunct="1"/>
            <a:endParaRPr lang="ru-RU" sz="2000" b="1"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Адаптеры расширяют функциональность стандартных классов потока.</a:t>
            </a:r>
          </a:p>
          <a:p>
            <a:pPr eaLnBrk="1" hangingPunct="1"/>
            <a:r>
              <a:rPr lang="ru-RU" sz="1600" dirty="0">
                <a:solidFill>
                  <a:schemeClr val="bg1"/>
                </a:solidFill>
                <a:ea typeface="Calibri" pitchFamily="34" charset="0"/>
                <a:cs typeface="Arial" charset="0"/>
              </a:rPr>
              <a:t>Текстовые</a:t>
            </a:r>
            <a:r>
              <a:rPr lang="en-US" sz="1600" dirty="0">
                <a:solidFill>
                  <a:schemeClr val="bg1"/>
                </a:solidFill>
                <a:ea typeface="Calibri" pitchFamily="34" charset="0"/>
                <a:cs typeface="Arial" charset="0"/>
              </a:rPr>
              <a:t>:</a:t>
            </a: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Reader </a:t>
            </a:r>
            <a:endParaRPr lang="en-US" sz="1600" dirty="0">
              <a:solidFill>
                <a:schemeClr val="bg1"/>
              </a:solidFill>
              <a:latin typeface="Courier New" pitchFamily="49" charset="0"/>
              <a:ea typeface="Calibri" pitchFamily="34" charset="0"/>
              <a:cs typeface="Courier New" pitchFamily="49" charset="0"/>
            </a:endParaRPr>
          </a:p>
          <a:p>
            <a:pPr eaLnBrk="1" hangingPunct="1"/>
            <a:r>
              <a:rPr lang="en-US" sz="1600" dirty="0">
                <a:solidFill>
                  <a:schemeClr val="bg1"/>
                </a:solidFill>
                <a:ea typeface="Calibri" pitchFamily="34" charset="0"/>
                <a:cs typeface="Arial" charset="0"/>
              </a:rPr>
              <a:t>	</a:t>
            </a:r>
            <a:r>
              <a:rPr lang="be-BY" sz="1600" dirty="0">
                <a:solidFill>
                  <a:schemeClr val="bg1"/>
                </a:solidFill>
                <a:latin typeface="Courier New" pitchFamily="49" charset="0"/>
                <a:ea typeface="Calibri" pitchFamily="34" charset="0"/>
                <a:cs typeface="Courier New" pitchFamily="49" charset="0"/>
              </a:rPr>
              <a:t>StreamWriter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StreamReader </a:t>
            </a:r>
            <a:endParaRPr lang="en-US" sz="1600" dirty="0">
              <a:solidFill>
                <a:schemeClr val="bg1"/>
              </a:solidFill>
              <a:ea typeface="Calibri" pitchFamily="34" charset="0"/>
              <a:cs typeface="Arial" charset="0"/>
            </a:endParaRP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Reader </a:t>
            </a:r>
            <a:endParaRPr lang="ru-RU" sz="1600"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Данные классы позволяют работать с текстовыми потоками. По умолчанию они работают и кодировкой </a:t>
            </a:r>
            <a:r>
              <a:rPr lang="en-US" sz="1600" dirty="0" err="1">
                <a:solidFill>
                  <a:schemeClr val="bg1"/>
                </a:solidFill>
                <a:ea typeface="Calibri" pitchFamily="34" charset="0"/>
                <a:cs typeface="Arial" charset="0"/>
              </a:rPr>
              <a:t>unicode</a:t>
            </a:r>
            <a:r>
              <a:rPr lang="ru-RU" sz="1600" dirty="0">
                <a:solidFill>
                  <a:schemeClr val="bg1"/>
                </a:solidFill>
                <a:ea typeface="Calibri" pitchFamily="34" charset="0"/>
                <a:cs typeface="Arial" charset="0"/>
              </a:rPr>
              <a:t>, однако, используя свойство </a:t>
            </a:r>
            <a:r>
              <a:rPr lang="en-US" sz="1600" dirty="0">
                <a:solidFill>
                  <a:schemeClr val="bg1"/>
                </a:solidFill>
                <a:ea typeface="Calibri" pitchFamily="34" charset="0"/>
                <a:cs typeface="Arial" charset="0"/>
              </a:rPr>
              <a:t>Encoding </a:t>
            </a:r>
            <a:r>
              <a:rPr lang="ru-RU" sz="1600" dirty="0">
                <a:solidFill>
                  <a:schemeClr val="bg1"/>
                </a:solidFill>
                <a:ea typeface="Calibri" pitchFamily="34" charset="0"/>
                <a:cs typeface="Arial" charset="0"/>
              </a:rPr>
              <a:t>можно изменить кодировку.</a:t>
            </a:r>
          </a:p>
          <a:p>
            <a:pPr eaLnBrk="1" hangingPunct="1"/>
            <a:r>
              <a:rPr lang="ru-RU" sz="1600" dirty="0">
                <a:solidFill>
                  <a:schemeClr val="bg1"/>
                </a:solidFill>
                <a:ea typeface="Calibri" pitchFamily="34" charset="0"/>
                <a:cs typeface="Arial" charset="0"/>
              </a:rPr>
              <a:t>	</a:t>
            </a:r>
          </a:p>
          <a:p>
            <a:pPr eaLnBrk="1" hangingPunct="1"/>
            <a:r>
              <a:rPr lang="ru-RU" sz="1600" dirty="0">
                <a:solidFill>
                  <a:schemeClr val="bg1"/>
                </a:solidFill>
                <a:ea typeface="Calibri" pitchFamily="34" charset="0"/>
                <a:cs typeface="Arial" charset="0"/>
              </a:rPr>
              <a:t>Бинарные</a:t>
            </a:r>
            <a:r>
              <a:rPr lang="en-US" sz="1600" dirty="0">
                <a:solidFill>
                  <a:schemeClr val="bg1"/>
                </a:solidFill>
                <a:ea typeface="Calibri" pitchFamily="34" charset="0"/>
                <a:cs typeface="Arial" charset="0"/>
              </a:rPr>
              <a:t> </a:t>
            </a:r>
            <a:r>
              <a:rPr lang="ru-RU" sz="1600" dirty="0">
                <a:solidFill>
                  <a:schemeClr val="bg1"/>
                </a:solidFill>
                <a:ea typeface="Calibri" pitchFamily="34" charset="0"/>
                <a:cs typeface="Arial" charset="0"/>
              </a:rPr>
              <a:t>классы </a:t>
            </a:r>
            <a:r>
              <a:rPr lang="be-BY" sz="1600" dirty="0">
                <a:solidFill>
                  <a:schemeClr val="bg1"/>
                </a:solidFill>
                <a:latin typeface="Courier New" pitchFamily="49" charset="0"/>
                <a:ea typeface="Calibri" pitchFamily="34" charset="0"/>
                <a:cs typeface="Courier New" pitchFamily="49" charset="0"/>
              </a:rPr>
              <a:t>BinaryReader</a:t>
            </a:r>
            <a:r>
              <a:rPr lang="en-US" sz="1600" dirty="0">
                <a:solidFill>
                  <a:schemeClr val="bg1"/>
                </a:solidFill>
                <a:latin typeface="Courier New" pitchFamily="49" charset="0"/>
                <a:ea typeface="Calibri" pitchFamily="34" charset="0"/>
                <a:cs typeface="Courier New" pitchFamily="49" charset="0"/>
              </a:rPr>
              <a:t> </a:t>
            </a:r>
            <a:r>
              <a:rPr lang="ru-RU" sz="1600" dirty="0">
                <a:solidFill>
                  <a:schemeClr val="bg1"/>
                </a:solidFill>
                <a:ea typeface="Calibri" pitchFamily="34" charset="0"/>
                <a:cs typeface="Arial" charset="0"/>
              </a:rPr>
              <a:t>и</a:t>
            </a:r>
            <a:r>
              <a:rPr lang="be-BY" sz="1600" dirty="0">
                <a:solidFill>
                  <a:schemeClr val="bg1"/>
                </a:solidFill>
                <a:latin typeface="Courier New" pitchFamily="49" charset="0"/>
                <a:ea typeface="Calibri" pitchFamily="34" charset="0"/>
                <a:cs typeface="Courier New" pitchFamily="49" charset="0"/>
              </a:rPr>
              <a:t> BinaryWriter</a:t>
            </a:r>
            <a:r>
              <a:rPr lang="en-US" sz="1600" dirty="0">
                <a:solidFill>
                  <a:schemeClr val="bg1"/>
                </a:solidFill>
                <a:latin typeface="Courier New" pitchFamily="49" charset="0"/>
                <a:ea typeface="Calibri" pitchFamily="34" charset="0"/>
                <a:cs typeface="Courier New" pitchFamily="49" charset="0"/>
              </a:rPr>
              <a:t>.</a:t>
            </a:r>
            <a:r>
              <a:rPr lang="ru-RU" sz="1600" dirty="0">
                <a:solidFill>
                  <a:schemeClr val="bg1"/>
                </a:solidFill>
                <a:ea typeface="Calibri" pitchFamily="34" charset="0"/>
                <a:cs typeface="Arial" charset="0"/>
              </a:rPr>
              <a:t> </a:t>
            </a:r>
            <a:endParaRPr lang="be-BY" sz="1600" dirty="0">
              <a:solidFill>
                <a:schemeClr val="bg1"/>
              </a:solidFill>
              <a:ea typeface="Calibri" pitchFamily="34" charset="0"/>
              <a:cs typeface="Arial" charset="0"/>
            </a:endParaRPr>
          </a:p>
        </p:txBody>
      </p:sp>
    </p:spTree>
    <p:extLst>
      <p:ext uri="{BB962C8B-B14F-4D97-AF65-F5344CB8AC3E}">
        <p14:creationId xmlns:p14="http://schemas.microsoft.com/office/powerpoint/2010/main" val="41904904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Чтение </a:t>
            </a:r>
            <a:r>
              <a:rPr lang="en-US" dirty="0"/>
              <a:t>CSV </a:t>
            </a:r>
            <a:r>
              <a:rPr lang="ru-RU" dirty="0"/>
              <a:t>файлов с помощью класса</a:t>
            </a:r>
            <a:r>
              <a:rPr lang="en-US" dirty="0"/>
              <a:t> </a:t>
            </a:r>
            <a:r>
              <a:rPr lang="en-US" dirty="0" err="1"/>
              <a:t>TextFieldParser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be-BY" dirty="0" smtClean="0"/>
              <a:t>К</a:t>
            </a:r>
            <a:r>
              <a:rPr lang="ru-RU" dirty="0" smtClean="0"/>
              <a:t>ласс </a:t>
            </a:r>
            <a:r>
              <a:rPr lang="en-US" dirty="0" err="1"/>
              <a:t>TextFieldParser</a:t>
            </a:r>
            <a:r>
              <a:rPr lang="en-US" dirty="0"/>
              <a:t> </a:t>
            </a:r>
            <a:r>
              <a:rPr lang="ru-RU" dirty="0" smtClean="0"/>
              <a:t>позволяет </a:t>
            </a:r>
            <a:r>
              <a:rPr lang="ru-RU" dirty="0"/>
              <a:t>обрабатывать текстовые файлы с равномерной </a:t>
            </a:r>
            <a:r>
              <a:rPr lang="ru-RU" dirty="0" smtClean="0"/>
              <a:t>структурой </a:t>
            </a:r>
            <a:r>
              <a:rPr lang="ru-RU" dirty="0"/>
              <a:t>где значения отделены разделителями (запятая, </a:t>
            </a:r>
            <a:r>
              <a:rPr lang="ru-RU" dirty="0" smtClean="0"/>
              <a:t>символ </a:t>
            </a:r>
            <a:r>
              <a:rPr lang="ru-RU" dirty="0"/>
              <a:t>табуляции и т.п.) или где они выровнены по </a:t>
            </a:r>
            <a:r>
              <a:rPr lang="ru-RU" dirty="0" smtClean="0"/>
              <a:t>фиксированным позициям.</a:t>
            </a:r>
          </a:p>
          <a:p>
            <a:pPr marL="0" indent="0">
              <a:buNone/>
            </a:pPr>
            <a:endParaRPr lang="be-BY" dirty="0"/>
          </a:p>
          <a:p>
            <a:pPr marL="0" indent="0">
              <a:buNone/>
            </a:pPr>
            <a:r>
              <a:rPr lang="be-BY" dirty="0" smtClean="0"/>
              <a:t>Данный класс объявлен в пространстве имен </a:t>
            </a:r>
            <a:r>
              <a:rPr lang="en-US" dirty="0" err="1" smtClean="0"/>
              <a:t>Microsoft.VisualBasic.FileIO</a:t>
            </a:r>
            <a:r>
              <a:rPr lang="be-BY" dirty="0" smtClean="0"/>
              <a:t> из сборки </a:t>
            </a:r>
            <a:r>
              <a:rPr lang="en-US" dirty="0" err="1"/>
              <a:t>Microsoft.VisualBasic</a:t>
            </a:r>
            <a:r>
              <a:rPr lang="be-BY" dirty="0" smtClean="0"/>
              <a:t>.</a:t>
            </a:r>
          </a:p>
          <a:p>
            <a:pPr marL="0" indent="0">
              <a:buNone/>
            </a:pPr>
            <a:endParaRPr lang="be-BY" sz="4000" dirty="0">
              <a:solidFill>
                <a:srgbClr val="FFC000"/>
              </a:solidFill>
              <a:sym typeface="Wingdings"/>
            </a:endParaRPr>
          </a:p>
          <a:p>
            <a:pPr marL="0" indent="0">
              <a:buNone/>
            </a:pPr>
            <a:r>
              <a:rPr lang="ru-RU" sz="4000" dirty="0" smtClean="0">
                <a:solidFill>
                  <a:srgbClr val="FFC000"/>
                </a:solidFill>
                <a:sym typeface="Wingdings"/>
              </a:rPr>
              <a:t></a:t>
            </a:r>
            <a:r>
              <a:rPr lang="ru-RU" dirty="0" smtClean="0">
                <a:sym typeface="Wingdings"/>
              </a:rPr>
              <a:t> </a:t>
            </a:r>
            <a:r>
              <a:rPr lang="ru-RU" dirty="0"/>
              <a:t>См. пример </a:t>
            </a:r>
            <a:r>
              <a:rPr lang="en-US" dirty="0"/>
              <a:t>L04-S03-IO</a:t>
            </a:r>
            <a:r>
              <a:rPr lang="ru-RU" dirty="0" smtClean="0"/>
              <a:t>\</a:t>
            </a:r>
            <a:r>
              <a:rPr lang="en-US" dirty="0" err="1" smtClean="0"/>
              <a:t>CsvReader</a:t>
            </a:r>
            <a:endParaRPr lang="en-US" dirty="0"/>
          </a:p>
        </p:txBody>
      </p:sp>
    </p:spTree>
    <p:extLst>
      <p:ext uri="{BB962C8B-B14F-4D97-AF65-F5344CB8AC3E}">
        <p14:creationId xmlns:p14="http://schemas.microsoft.com/office/powerpoint/2010/main" val="13220736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Архивация</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ru-RU" dirty="0" smtClean="0"/>
              <a:t>Пространство имен </a:t>
            </a:r>
            <a:r>
              <a:rPr lang="en-US" dirty="0" err="1" smtClean="0"/>
              <a:t>System.IO.Compression</a:t>
            </a:r>
            <a:endParaRPr lang="ru-RU" dirty="0" smtClean="0"/>
          </a:p>
          <a:p>
            <a:pPr marL="0" indent="0">
              <a:buNone/>
            </a:pPr>
            <a:endParaRPr lang="ru-RU" dirty="0"/>
          </a:p>
          <a:p>
            <a:pPr marL="0" indent="0">
              <a:buNone/>
            </a:pPr>
            <a:r>
              <a:rPr lang="ru-RU" dirty="0" smtClean="0"/>
              <a:t>В </a:t>
            </a:r>
            <a:r>
              <a:rPr lang="en-US" dirty="0" smtClean="0"/>
              <a:t>.NET 2+ </a:t>
            </a:r>
            <a:r>
              <a:rPr lang="ru-RU" dirty="0" smtClean="0"/>
              <a:t>есть классы </a:t>
            </a:r>
            <a:r>
              <a:rPr lang="en-US" dirty="0" err="1"/>
              <a:t>DeflateStream</a:t>
            </a:r>
            <a:r>
              <a:rPr lang="en-US" dirty="0"/>
              <a:t> </a:t>
            </a:r>
            <a:r>
              <a:rPr lang="ru-RU" dirty="0" smtClean="0"/>
              <a:t>и </a:t>
            </a:r>
            <a:r>
              <a:rPr lang="en-US" dirty="0" err="1" smtClean="0"/>
              <a:t>GZipStream</a:t>
            </a:r>
            <a:r>
              <a:rPr lang="ru-RU" dirty="0" smtClean="0"/>
              <a:t> для сжатия массива байтов.</a:t>
            </a:r>
            <a:endParaRPr lang="en-US" dirty="0" smtClean="0"/>
          </a:p>
          <a:p>
            <a:pPr marL="0" indent="0">
              <a:buNone/>
            </a:pPr>
            <a:endParaRPr lang="en-US"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smtClean="0"/>
              <a:t>Compression</a:t>
            </a:r>
            <a:endParaRPr lang="ru-RU" dirty="0" smtClean="0"/>
          </a:p>
          <a:p>
            <a:pPr marL="0" indent="0">
              <a:buNone/>
            </a:pPr>
            <a:endParaRPr lang="ru-RU" dirty="0"/>
          </a:p>
          <a:p>
            <a:pPr marL="0" indent="0">
              <a:buNone/>
            </a:pPr>
            <a:r>
              <a:rPr lang="ru-RU" dirty="0" smtClean="0"/>
              <a:t>В .</a:t>
            </a:r>
            <a:r>
              <a:rPr lang="en-US" dirty="0" smtClean="0"/>
              <a:t>NET 4.5 </a:t>
            </a:r>
            <a:r>
              <a:rPr lang="ru-RU" dirty="0" smtClean="0"/>
              <a:t>добавлены классы </a:t>
            </a:r>
            <a:r>
              <a:rPr lang="en-US" dirty="0" err="1"/>
              <a:t>ZipArchive</a:t>
            </a:r>
            <a:r>
              <a:rPr lang="en-US" dirty="0"/>
              <a:t> </a:t>
            </a:r>
            <a:r>
              <a:rPr lang="ru-RU" dirty="0" smtClean="0"/>
              <a:t>и </a:t>
            </a:r>
            <a:r>
              <a:rPr lang="en-US" dirty="0" err="1" smtClean="0"/>
              <a:t>ZipFile</a:t>
            </a:r>
            <a:r>
              <a:rPr lang="en-US" dirty="0" smtClean="0"/>
              <a:t> </a:t>
            </a:r>
            <a:r>
              <a:rPr lang="ru-RU" dirty="0" smtClean="0"/>
              <a:t>для работы с архивами в формате </a:t>
            </a:r>
            <a:r>
              <a:rPr lang="en-US" dirty="0" smtClean="0"/>
              <a:t>zip.</a:t>
            </a:r>
            <a:endParaRPr lang="en-US" dirty="0"/>
          </a:p>
        </p:txBody>
      </p:sp>
    </p:spTree>
    <p:extLst>
      <p:ext uri="{BB962C8B-B14F-4D97-AF65-F5344CB8AC3E}">
        <p14:creationId xmlns:p14="http://schemas.microsoft.com/office/powerpoint/2010/main" val="18532936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Сериализация (</a:t>
            </a:r>
            <a:r>
              <a:rPr lang="en-US" dirty="0" smtClean="0"/>
              <a:t>Serialization</a:t>
            </a:r>
            <a:r>
              <a:rPr lang="ru-RU"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Сериализация – механизм сохранения значения переменной типа в поток с возможностью последующего востановления точной копии (десериализация).</a:t>
            </a:r>
            <a:endParaRPr lang="en-US" dirty="0" smtClean="0"/>
          </a:p>
          <a:p>
            <a:pPr marL="0" indent="0">
              <a:buNone/>
            </a:pPr>
            <a:endParaRPr lang="en-US" dirty="0"/>
          </a:p>
          <a:p>
            <a:pPr marL="0" indent="0">
              <a:buNone/>
            </a:pPr>
            <a:r>
              <a:rPr lang="en-US" dirty="0" smtClean="0"/>
              <a:t>.NET</a:t>
            </a:r>
            <a:r>
              <a:rPr lang="ru-RU" dirty="0" smtClean="0"/>
              <a:t> поддерживает бинарную и текстовую</a:t>
            </a:r>
            <a:r>
              <a:rPr lang="en-US" dirty="0" smtClean="0"/>
              <a:t> </a:t>
            </a:r>
            <a:r>
              <a:rPr lang="ru-RU" dirty="0" smtClean="0"/>
              <a:t>(</a:t>
            </a:r>
            <a:r>
              <a:rPr lang="en-US" dirty="0" smtClean="0"/>
              <a:t>XML/JSON</a:t>
            </a:r>
            <a:r>
              <a:rPr lang="ru-RU" dirty="0" smtClean="0"/>
              <a:t>)</a:t>
            </a:r>
            <a:r>
              <a:rPr lang="en-US" dirty="0" smtClean="0"/>
              <a:t> </a:t>
            </a:r>
            <a:r>
              <a:rPr lang="ru-RU" dirty="0" smtClean="0"/>
              <a:t>сериализацию. При необходимости можно реализовать собственный механизм.</a:t>
            </a:r>
            <a:endParaRPr lang="en-US" dirty="0" smtClean="0"/>
          </a:p>
          <a:p>
            <a:pPr marL="0" indent="0">
              <a:buNone/>
            </a:pPr>
            <a:endParaRPr lang="en-US" dirty="0" smtClean="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smtClean="0"/>
              <a:t>\</a:t>
            </a:r>
            <a:r>
              <a:rPr lang="en-US" dirty="0" smtClean="0"/>
              <a:t>Serialization</a:t>
            </a:r>
            <a:endParaRPr lang="en-US" dirty="0"/>
          </a:p>
        </p:txBody>
      </p:sp>
    </p:spTree>
    <p:extLst>
      <p:ext uri="{BB962C8B-B14F-4D97-AF65-F5344CB8AC3E}">
        <p14:creationId xmlns:p14="http://schemas.microsoft.com/office/powerpoint/2010/main" val="1542700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Метаданные файлов</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Windows </a:t>
            </a:r>
            <a:r>
              <a:rPr lang="ru-RU" dirty="0" smtClean="0"/>
              <a:t>позволяет читать метаданные из различных файлов. Например</a:t>
            </a:r>
            <a:r>
              <a:rPr lang="en-US" dirty="0" smtClean="0"/>
              <a:t>, ID </a:t>
            </a:r>
            <a:r>
              <a:rPr lang="ru-RU" dirty="0" smtClean="0"/>
              <a:t>теги из </a:t>
            </a:r>
            <a:r>
              <a:rPr lang="en-US" dirty="0" smtClean="0"/>
              <a:t>mp3 </a:t>
            </a:r>
            <a:r>
              <a:rPr lang="ru-RU" dirty="0" smtClean="0"/>
              <a:t>файлов</a:t>
            </a:r>
            <a:r>
              <a:rPr lang="en-US" dirty="0" smtClean="0"/>
              <a:t>, EXIF</a:t>
            </a:r>
            <a:r>
              <a:rPr lang="ru-RU" dirty="0"/>
              <a:t> </a:t>
            </a:r>
            <a:r>
              <a:rPr lang="ru-RU" dirty="0" smtClean="0"/>
              <a:t>из фотографий и т.д. В самом </a:t>
            </a:r>
            <a:r>
              <a:rPr lang="en-US" dirty="0" smtClean="0"/>
              <a:t>.NET </a:t>
            </a:r>
            <a:r>
              <a:rPr lang="ru-RU" dirty="0" smtClean="0"/>
              <a:t>нет встроенных классов для работы с метаданными файлов и понадобится установить </a:t>
            </a:r>
            <a:r>
              <a:rPr lang="en-US" dirty="0" smtClean="0"/>
              <a:t>NuGet </a:t>
            </a:r>
            <a:r>
              <a:rPr lang="ru-RU" dirty="0" smtClean="0"/>
              <a:t>пакет </a:t>
            </a:r>
            <a:r>
              <a:rPr lang="en-US" dirty="0" err="1" smtClean="0"/>
              <a:t>Microsoft.WindowsAPICodePack.Shell</a:t>
            </a:r>
            <a:r>
              <a:rPr lang="ru-RU" dirty="0" smtClean="0"/>
              <a:t>.</a:t>
            </a:r>
          </a:p>
          <a:p>
            <a:pPr marL="0" indent="0">
              <a:buNone/>
            </a:pPr>
            <a:endParaRPr lang="ru-RU"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err="1" smtClean="0"/>
              <a:t>FileMetadataViewer</a:t>
            </a:r>
            <a:endParaRPr lang="ru-RU" dirty="0"/>
          </a:p>
        </p:txBody>
      </p:sp>
    </p:spTree>
    <p:extLst>
      <p:ext uri="{BB962C8B-B14F-4D97-AF65-F5344CB8AC3E}">
        <p14:creationId xmlns:p14="http://schemas.microsoft.com/office/powerpoint/2010/main" val="640264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Ограничения на длину пути</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ОС </a:t>
            </a:r>
            <a:r>
              <a:rPr lang="en-US" dirty="0" smtClean="0"/>
              <a:t>Windows </a:t>
            </a:r>
            <a:r>
              <a:rPr lang="ru-RU" dirty="0" smtClean="0"/>
              <a:t>поддерживает пути длиной до 32 Кб, однако в </a:t>
            </a:r>
            <a:r>
              <a:rPr lang="en-US" dirty="0" smtClean="0"/>
              <a:t>.NET </a:t>
            </a:r>
            <a:r>
              <a:rPr lang="ru-RU" dirty="0" smtClean="0"/>
              <a:t>мы ограничены следующими значениями:</a:t>
            </a:r>
          </a:p>
          <a:p>
            <a:pPr marL="0" indent="0">
              <a:buNone/>
            </a:pPr>
            <a:endParaRPr lang="ru-RU" dirty="0" smtClean="0"/>
          </a:p>
          <a:p>
            <a:r>
              <a:rPr lang="ru-RU" dirty="0" smtClean="0"/>
              <a:t>Максимальная длина полного имени каталога</a:t>
            </a:r>
            <a:r>
              <a:rPr lang="en-US" dirty="0"/>
              <a:t>  </a:t>
            </a:r>
            <a:r>
              <a:rPr lang="ru-RU" dirty="0" smtClean="0"/>
              <a:t>– 247 символов</a:t>
            </a:r>
          </a:p>
          <a:p>
            <a:r>
              <a:rPr lang="ru-RU" dirty="0"/>
              <a:t>Максимальная длина </a:t>
            </a:r>
            <a:r>
              <a:rPr lang="ru-RU" dirty="0" smtClean="0"/>
              <a:t>полного имени файла</a:t>
            </a:r>
            <a:r>
              <a:rPr lang="en-US" dirty="0"/>
              <a:t>  </a:t>
            </a:r>
            <a:r>
              <a:rPr lang="ru-RU" dirty="0" smtClean="0"/>
              <a:t>– 259 символов.</a:t>
            </a:r>
          </a:p>
          <a:p>
            <a:pPr marL="0" indent="0">
              <a:buNone/>
            </a:pPr>
            <a:endParaRPr lang="ru-RU" dirty="0" smtClean="0"/>
          </a:p>
          <a:p>
            <a:pPr marL="0" indent="0">
              <a:buNone/>
            </a:pPr>
            <a:r>
              <a:rPr lang="ru-RU" dirty="0" smtClean="0"/>
              <a:t>Это не так страшно как может показаться т.к. Проводник </a:t>
            </a:r>
            <a:r>
              <a:rPr lang="en-US" dirty="0" smtClean="0"/>
              <a:t>Windows </a:t>
            </a:r>
            <a:r>
              <a:rPr lang="ru-RU" dirty="0" smtClean="0"/>
              <a:t>тоже не умеет работать с длинными путями.</a:t>
            </a:r>
          </a:p>
          <a:p>
            <a:pPr marL="0" indent="0">
              <a:buNone/>
            </a:pPr>
            <a:endParaRPr lang="ru-RU" dirty="0" smtClean="0"/>
          </a:p>
          <a:p>
            <a:pPr marL="0" indent="0">
              <a:buNone/>
            </a:pPr>
            <a:r>
              <a:rPr lang="ru-RU" dirty="0" smtClean="0"/>
              <a:t>Рекомендую избегать создания слишком длинных путей.</a:t>
            </a:r>
          </a:p>
          <a:p>
            <a:pPr marL="0" indent="0">
              <a:buNone/>
            </a:pPr>
            <a:endParaRPr lang="ru-RU" dirty="0"/>
          </a:p>
          <a:p>
            <a:pPr marL="0" indent="0">
              <a:buNone/>
            </a:pPr>
            <a:r>
              <a:rPr lang="ru-RU" sz="4000" dirty="0" smtClean="0">
                <a:solidFill>
                  <a:srgbClr val="FFC000"/>
                </a:solidFill>
                <a:sym typeface="Wingdings"/>
              </a:rPr>
              <a:t></a:t>
            </a:r>
            <a:r>
              <a:rPr lang="ru-RU" dirty="0" smtClean="0">
                <a:sym typeface="Wingdings"/>
              </a:rPr>
              <a:t> </a:t>
            </a:r>
            <a:r>
              <a:rPr lang="ru-RU" dirty="0" smtClean="0"/>
              <a:t>См. также пример </a:t>
            </a:r>
            <a:r>
              <a:rPr lang="en-US" dirty="0" smtClean="0"/>
              <a:t>L04-S03-IO</a:t>
            </a:r>
            <a:r>
              <a:rPr lang="ru-RU" dirty="0" smtClean="0"/>
              <a:t>\</a:t>
            </a:r>
            <a:r>
              <a:rPr lang="en-US" dirty="0" err="1" smtClean="0"/>
              <a:t>PathLimits</a:t>
            </a:r>
            <a:endParaRPr lang="en-US" dirty="0"/>
          </a:p>
        </p:txBody>
      </p:sp>
    </p:spTree>
    <p:extLst>
      <p:ext uri="{BB962C8B-B14F-4D97-AF65-F5344CB8AC3E}">
        <p14:creationId xmlns:p14="http://schemas.microsoft.com/office/powerpoint/2010/main" val="32955034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Советы</a:t>
            </a:r>
            <a:endParaRPr lang="ru-RU" dirty="0"/>
          </a:p>
        </p:txBody>
      </p:sp>
      <p:sp>
        <p:nvSpPr>
          <p:cNvPr id="3" name="Content Placeholder 2"/>
          <p:cNvSpPr>
            <a:spLocks noGrp="1"/>
          </p:cNvSpPr>
          <p:nvPr>
            <p:ph idx="1"/>
          </p:nvPr>
        </p:nvSpPr>
        <p:spPr/>
        <p:txBody>
          <a:bodyPr>
            <a:normAutofit lnSpcReduction="10000"/>
          </a:bodyPr>
          <a:lstStyle/>
          <a:p>
            <a:r>
              <a:rPr lang="ru-RU" dirty="0" smtClean="0"/>
              <a:t>При работе с текстовым файлом требуется знать его кодировку. Без этого вы рискуете прочитать мусор. Особенно если читать файл с многобайтовой кодировке как файл в однобайтовой.</a:t>
            </a:r>
          </a:p>
          <a:p>
            <a:r>
              <a:rPr lang="ru-RU" dirty="0" smtClean="0"/>
              <a:t>Тестируйте свою программу с пустыми файлами и ОЧЕНЬ большими файлами.</a:t>
            </a:r>
          </a:p>
          <a:p>
            <a:r>
              <a:rPr lang="ru-RU" dirty="0" smtClean="0"/>
              <a:t>Для манипуляциями путями используйте методы класса </a:t>
            </a:r>
            <a:r>
              <a:rPr lang="en-US" dirty="0" err="1" smtClean="0"/>
              <a:t>System.IO.Path</a:t>
            </a:r>
            <a:endParaRPr lang="ru-RU" dirty="0"/>
          </a:p>
        </p:txBody>
      </p:sp>
    </p:spTree>
    <p:extLst>
      <p:ext uri="{BB962C8B-B14F-4D97-AF65-F5344CB8AC3E}">
        <p14:creationId xmlns:p14="http://schemas.microsoft.com/office/powerpoint/2010/main" val="3964293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09600" y="3051453"/>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smtClean="0">
                <a:cs typeface="Times New Roman" pitchFamily="18" charset="0"/>
              </a:rPr>
              <a:t>Задания</a:t>
            </a:r>
            <a:endParaRPr lang="ru-RU" sz="2400" dirty="0"/>
          </a:p>
        </p:txBody>
      </p:sp>
      <p:sp>
        <p:nvSpPr>
          <p:cNvPr id="15363" name="TextBox 6"/>
          <p:cNvSpPr txBox="1">
            <a:spLocks noChangeArrowheads="1"/>
          </p:cNvSpPr>
          <p:nvPr/>
        </p:nvSpPr>
        <p:spPr bwMode="auto">
          <a:xfrm>
            <a:off x="152400" y="3437215"/>
            <a:ext cx="883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dirty="0" smtClean="0">
                <a:ea typeface="Calibri" pitchFamily="34" charset="0"/>
                <a:cs typeface="Arial" charset="0"/>
              </a:rPr>
              <a:t>Смотрите задания в файле </a:t>
            </a:r>
            <a:r>
              <a:rPr lang="en-US" i="1" dirty="0" smtClean="0">
                <a:ea typeface="Calibri" pitchFamily="34" charset="0"/>
                <a:cs typeface="Arial" charset="0"/>
              </a:rPr>
              <a:t>lesson-04.docx</a:t>
            </a:r>
            <a:r>
              <a:rPr lang="ru-RU" i="1" dirty="0" smtClean="0">
                <a:ea typeface="Calibri" pitchFamily="34" charset="0"/>
                <a:cs typeface="Arial" charset="0"/>
              </a:rPr>
              <a:t> в разделе «</a:t>
            </a:r>
            <a:r>
              <a:rPr lang="ru-RU" dirty="0"/>
              <a:t>Задания по </a:t>
            </a:r>
            <a:r>
              <a:rPr lang="en-US" dirty="0"/>
              <a:t>System.IO</a:t>
            </a:r>
            <a:r>
              <a:rPr lang="ru-RU" i="1" dirty="0" smtClean="0">
                <a:ea typeface="Calibri" pitchFamily="34" charset="0"/>
                <a:cs typeface="Arial" charset="0"/>
              </a:rPr>
              <a:t>»</a:t>
            </a:r>
            <a:endParaRPr lang="ru-RU" i="1" dirty="0">
              <a:ea typeface="Calibri" pitchFamily="34" charset="0"/>
              <a:cs typeface="Arial" charset="0"/>
            </a:endParaRPr>
          </a:p>
        </p:txBody>
      </p:sp>
    </p:spTree>
    <p:extLst>
      <p:ext uri="{BB962C8B-B14F-4D97-AF65-F5344CB8AC3E}">
        <p14:creationId xmlns:p14="http://schemas.microsoft.com/office/powerpoint/2010/main" val="19254010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strike="sngStrike" dirty="0">
                <a:cs typeface="Times New Roman" pitchFamily="18" charset="0"/>
              </a:rPr>
              <a:t>Задание</a:t>
            </a:r>
            <a:endParaRPr lang="ru-RU" sz="2400" strike="sngStrike" dirty="0"/>
          </a:p>
        </p:txBody>
      </p:sp>
      <p:sp>
        <p:nvSpPr>
          <p:cNvPr id="15363" name="TextBox 6"/>
          <p:cNvSpPr txBox="1">
            <a:spLocks noChangeArrowheads="1"/>
          </p:cNvSpPr>
          <p:nvPr/>
        </p:nvSpPr>
        <p:spPr bwMode="auto">
          <a:xfrm>
            <a:off x="152400" y="457200"/>
            <a:ext cx="8839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strike="sngStrike" dirty="0">
                <a:cs typeface="Arial" charset="0"/>
              </a:rPr>
              <a:t>	Написать программу, позволяющую пользователю просматривать файлы на компьютере с интерфейсом, реализованным в виде командной строки. Реализовать</a:t>
            </a:r>
            <a:r>
              <a:rPr lang="en-US" i="1" strike="sngStrike" dirty="0">
                <a:cs typeface="Arial" charset="0"/>
              </a:rPr>
              <a:t>:</a:t>
            </a:r>
          </a:p>
          <a:p>
            <a:pPr lvl="1" eaLnBrk="1" hangingPunct="1">
              <a:buFont typeface="Arial" charset="0"/>
              <a:buChar char="•"/>
            </a:pPr>
            <a:r>
              <a:rPr lang="ru-RU" i="1" strike="sngStrike" dirty="0">
                <a:ea typeface="Calibri" pitchFamily="34" charset="0"/>
                <a:cs typeface="Arial" charset="0"/>
              </a:rPr>
              <a:t>Свободное перемещение по каталогам.</a:t>
            </a:r>
          </a:p>
          <a:p>
            <a:pPr lvl="1" eaLnBrk="1" hangingPunct="1">
              <a:buFont typeface="Arial" charset="0"/>
              <a:buChar char="•"/>
            </a:pPr>
            <a:r>
              <a:rPr lang="ru-RU" i="1" strike="sngStrike" dirty="0">
                <a:ea typeface="Calibri" pitchFamily="34" charset="0"/>
                <a:cs typeface="Arial" charset="0"/>
              </a:rPr>
              <a:t>Просмотр содержимого текущего каталога.</a:t>
            </a:r>
          </a:p>
          <a:p>
            <a:pPr lvl="1" eaLnBrk="1" hangingPunct="1">
              <a:buFont typeface="Arial" charset="0"/>
              <a:buChar char="•"/>
            </a:pPr>
            <a:r>
              <a:rPr lang="ru-RU" i="1" strike="sngStrike" dirty="0">
                <a:ea typeface="Calibri" pitchFamily="34" charset="0"/>
                <a:cs typeface="Arial" charset="0"/>
              </a:rPr>
              <a:t>Просмотр информации о файле \ каталоге.</a:t>
            </a:r>
          </a:p>
          <a:p>
            <a:pPr lvl="1" eaLnBrk="1" hangingPunct="1">
              <a:buFont typeface="Arial" charset="0"/>
              <a:buChar char="•"/>
            </a:pPr>
            <a:r>
              <a:rPr lang="ru-RU" i="1" strike="sngStrike" dirty="0">
                <a:ea typeface="Calibri" pitchFamily="34" charset="0"/>
                <a:cs typeface="Arial" charset="0"/>
              </a:rPr>
              <a:t>Просмотр текстовых и бинарных файлов.</a:t>
            </a:r>
          </a:p>
          <a:p>
            <a:pPr lvl="1" eaLnBrk="1" hangingPunct="1">
              <a:buFont typeface="Arial" charset="0"/>
              <a:buChar char="•"/>
            </a:pPr>
            <a:r>
              <a:rPr lang="ru-RU" i="1" strike="sngStrike" dirty="0">
                <a:ea typeface="Calibri" pitchFamily="34" charset="0"/>
                <a:cs typeface="Arial" charset="0"/>
              </a:rPr>
              <a:t>Удаление (перемещение) файлов и каталогов.</a:t>
            </a:r>
          </a:p>
          <a:p>
            <a:pPr lvl="1" eaLnBrk="1" hangingPunct="1">
              <a:buFont typeface="Arial" charset="0"/>
              <a:buChar char="•"/>
            </a:pPr>
            <a:r>
              <a:rPr lang="ru-RU" i="1" strike="sngStrike" dirty="0">
                <a:ea typeface="Calibri" pitchFamily="34" charset="0"/>
                <a:cs typeface="Arial" charset="0"/>
              </a:rPr>
              <a:t>Дополнить программу пользовательскими исключениями и реализовать их обработку.</a:t>
            </a:r>
          </a:p>
          <a:p>
            <a:pPr lvl="1" eaLnBrk="1" hangingPunct="1">
              <a:buFont typeface="Arial" charset="0"/>
              <a:buChar char="•"/>
            </a:pPr>
            <a:r>
              <a:rPr lang="ru-RU" i="1" strike="sngStrike" dirty="0">
                <a:ea typeface="Calibri" pitchFamily="34" charset="0"/>
                <a:cs typeface="Arial" charset="0"/>
              </a:rPr>
              <a:t>Реализовать выгрузку дерева папок, начиная с указанной, в файл.</a:t>
            </a:r>
          </a:p>
        </p:txBody>
      </p:sp>
    </p:spTree>
    <p:extLst>
      <p:ext uri="{BB962C8B-B14F-4D97-AF65-F5344CB8AC3E}">
        <p14:creationId xmlns:p14="http://schemas.microsoft.com/office/powerpoint/2010/main" val="2750873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err="1">
                <a:solidFill>
                  <a:srgbClr val="A31515"/>
                </a:solidFill>
                <a:highlight>
                  <a:srgbClr val="FFFFFF"/>
                </a:highlight>
                <a:latin typeface="Courier New" panose="02070309020205020404" pitchFamily="49" charset="0"/>
                <a:cs typeface="Courier New" panose="02070309020205020404" pitchFamily="49" charset="0"/>
              </a:rPr>
              <a:t>Someting</a:t>
            </a:r>
            <a:r>
              <a:rPr lang="en-US" sz="1000" dirty="0">
                <a:solidFill>
                  <a:srgbClr val="A31515"/>
                </a:solidFill>
                <a:highlight>
                  <a:srgbClr val="FFFFFF"/>
                </a:highlight>
                <a:latin typeface="Courier New" panose="02070309020205020404" pitchFamily="49" charset="0"/>
                <a:cs typeface="Courier New" panose="02070309020205020404" pitchFamily="49" charset="0"/>
              </a:rPr>
              <a:t> 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dirty="0"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3732</TotalTime>
  <Words>4216</Words>
  <Application>Microsoft Office PowerPoint</Application>
  <PresentationFormat>On-screen Show (4:3)</PresentationFormat>
  <Paragraphs>767</Paragraphs>
  <Slides>54</Slides>
  <Notes>0</Notes>
  <HiddenSlides>2</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Office Theme</vt:lpstr>
      <vt:lpstr>1_Office Theme</vt:lpstr>
      <vt:lpstr>PowerPoint Presentation</vt:lpstr>
      <vt:lpstr>Материалы для обучения</vt:lpstr>
      <vt:lpstr>PowerPoint Presentation</vt:lpstr>
      <vt:lpstr>PowerPoint Presentation</vt:lpstr>
      <vt:lpstr>PowerPoint Presentation</vt:lpstr>
      <vt:lpstr>PowerPoint Presentation</vt:lpstr>
      <vt:lpstr>C# 6. Ключевое слово nameof</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Окно Debug -&gt; Exceptions ...</vt:lpstr>
      <vt:lpstr>Средства ввода/вывода</vt:lpstr>
      <vt:lpstr>Средства ввода/вывода: Термины</vt:lpstr>
      <vt:lpstr>Работа с файловой системой</vt:lpstr>
      <vt:lpstr>PowerPoint Presentation</vt:lpstr>
      <vt:lpstr>PowerPoint Presentation</vt:lpstr>
      <vt:lpstr>PowerPoint Presentation</vt:lpstr>
      <vt:lpstr>PowerPoint Presentation</vt:lpstr>
      <vt:lpstr>PowerPoint Presentation</vt:lpstr>
      <vt:lpstr>PowerPoint Presentation</vt:lpstr>
      <vt:lpstr>Шаблон поиска (search pattern)</vt:lpstr>
      <vt:lpstr>Список каталогов/файлов (класс Directory)</vt:lpstr>
      <vt:lpstr>Список каталогов/файлов (класс DirectoryInfo)</vt:lpstr>
      <vt:lpstr>Список каталогов/файлов. Методы EnumerateXYZ()</vt:lpstr>
      <vt:lpstr>Список каталогов/файлов по нескольким шаблонам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Удаление каталогов и файлов</vt:lpstr>
      <vt:lpstr>Удаление каталогов и файлов в корзину</vt:lpstr>
      <vt:lpstr>PowerPoint Presentation</vt:lpstr>
      <vt:lpstr>PowerPoint Presentation</vt:lpstr>
      <vt:lpstr>Чтение/запись файлов (потоков)</vt:lpstr>
      <vt:lpstr>Класс File. Быстрое чтение/запись файлов.</vt:lpstr>
      <vt:lpstr>Класс File. Быстрое чтение/запись файлов. Окончание.</vt:lpstr>
      <vt:lpstr>PowerPoint Presentation</vt:lpstr>
      <vt:lpstr>Понятие потока (Stream)</vt:lpstr>
      <vt:lpstr>PowerPoint Presentation</vt:lpstr>
      <vt:lpstr>PowerPoint Presentation</vt:lpstr>
      <vt:lpstr>PowerPoint Presentation</vt:lpstr>
      <vt:lpstr>PowerPoint Presentation</vt:lpstr>
      <vt:lpstr>Чтение CSV файлов с помощью класса TextFieldParser</vt:lpstr>
      <vt:lpstr>Архивация</vt:lpstr>
      <vt:lpstr>Сериализация (Serialization)</vt:lpstr>
      <vt:lpstr>Метаданные файлов</vt:lpstr>
      <vt:lpstr>Ограничения на длину пути</vt:lpstr>
      <vt:lpstr>Советы</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178</cp:revision>
  <dcterms:created xsi:type="dcterms:W3CDTF">2012-08-15T13:44:54Z</dcterms:created>
  <dcterms:modified xsi:type="dcterms:W3CDTF">2014-10-02T14:10:19Z</dcterms:modified>
</cp:coreProperties>
</file>