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8" r:id="rId2"/>
    <p:sldId id="269" r:id="rId3"/>
    <p:sldId id="259" r:id="rId4"/>
    <p:sldId id="260" r:id="rId5"/>
    <p:sldId id="261" r:id="rId6"/>
    <p:sldId id="262" r:id="rId7"/>
    <p:sldId id="263" r:id="rId8"/>
    <p:sldId id="264" r:id="rId9"/>
    <p:sldId id="265" r:id="rId10"/>
    <p:sldId id="266" r:id="rId11"/>
    <p:sldId id="267" r:id="rId12"/>
    <p:sldId id="268" r:id="rId13"/>
    <p:sldId id="271" r:id="rId14"/>
    <p:sldId id="272" r:id="rId15"/>
    <p:sldId id="270" r:id="rId16"/>
    <p:sldId id="273" r:id="rId17"/>
    <p:sldId id="274" r:id="rId18"/>
    <p:sldId id="275" r:id="rId19"/>
    <p:sldId id="27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22.12.2012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22.12.2012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22.12.2012</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amazon.com/Art-Unit-Testing-Examples-Net/dp/193398827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joelonsoftware.com/articles/fog000000004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4"/>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Don’t </a:t>
            </a:r>
            <a:r>
              <a:rPr lang="en-US" b="1" dirty="0"/>
              <a:t>repeat yourself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lstStyle/>
          <a:p>
            <a:r>
              <a:rPr lang="en-US" dirty="0" smtClean="0"/>
              <a:t>Test Driven Development (</a:t>
            </a:r>
            <a:r>
              <a:rPr lang="ru-RU" dirty="0" smtClean="0"/>
              <a:t>управляемое тестами</a:t>
            </a:r>
            <a:r>
              <a:rPr lang="ru-RU" dirty="0" smtClean="0"/>
              <a:t>)</a:t>
            </a:r>
            <a:endParaRPr lang="en-US" dirty="0" smtClean="0"/>
          </a:p>
          <a:p>
            <a:pPr lvl="1"/>
            <a:r>
              <a:rPr lang="ru-RU" dirty="0" smtClean="0"/>
              <a:t>Книга: </a:t>
            </a:r>
            <a:r>
              <a:rPr lang="en-US" dirty="0">
                <a:hlinkClick r:id="rId2"/>
              </a:rPr>
              <a:t>The Art of Unit Testing: With Examples in </a:t>
            </a:r>
            <a:r>
              <a:rPr lang="en-US" dirty="0" err="1">
                <a:hlinkClick r:id="rId2"/>
              </a:rPr>
              <a:t>.Net</a:t>
            </a:r>
            <a:endParaRPr lang="ru-RU" dirty="0" smtClean="0"/>
          </a:p>
          <a:p>
            <a:r>
              <a:rPr lang="en-US" dirty="0" smtClean="0"/>
              <a:t>Continuous </a:t>
            </a:r>
            <a:r>
              <a:rPr lang="en-US" dirty="0" smtClean="0"/>
              <a:t>Integration (CI)</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Do you use source control? </a:t>
            </a:r>
          </a:p>
          <a:p>
            <a:pPr marL="514350" indent="-514350">
              <a:buFont typeface="+mj-lt"/>
              <a:buAutoNum type="arabicPeriod"/>
            </a:pPr>
            <a:r>
              <a:rPr lang="en-US" dirty="0"/>
              <a:t>Can you make a build in one step? </a:t>
            </a:r>
          </a:p>
          <a:p>
            <a:pPr marL="514350" indent="-514350">
              <a:buFont typeface="+mj-lt"/>
              <a:buAutoNum type="arabicPeriod"/>
            </a:pPr>
            <a:r>
              <a:rPr lang="en-US" dirty="0"/>
              <a:t>Do you make daily builds? </a:t>
            </a:r>
          </a:p>
          <a:p>
            <a:pPr marL="514350" indent="-514350">
              <a:buFont typeface="+mj-lt"/>
              <a:buAutoNum type="arabicPeriod"/>
            </a:pPr>
            <a:r>
              <a:rPr lang="en-US" dirty="0"/>
              <a:t>Do you have a bug database? </a:t>
            </a:r>
          </a:p>
          <a:p>
            <a:pPr marL="514350" indent="-514350">
              <a:buFont typeface="+mj-lt"/>
              <a:buAutoNum type="arabicPeriod"/>
            </a:pPr>
            <a:r>
              <a:rPr lang="en-US" dirty="0"/>
              <a:t>Do you fix bugs before writing new code? </a:t>
            </a:r>
          </a:p>
          <a:p>
            <a:pPr marL="514350" indent="-514350">
              <a:buFont typeface="+mj-lt"/>
              <a:buAutoNum type="arabicPeriod"/>
            </a:pPr>
            <a:r>
              <a:rPr lang="en-US" dirty="0"/>
              <a:t>Do you have an up-to-date schedule? </a:t>
            </a:r>
          </a:p>
          <a:p>
            <a:pPr marL="514350" indent="-514350">
              <a:buFont typeface="+mj-lt"/>
              <a:buAutoNum type="arabicPeriod"/>
            </a:pPr>
            <a:r>
              <a:rPr lang="en-US" dirty="0"/>
              <a:t>Do you have a spec? </a:t>
            </a:r>
          </a:p>
          <a:p>
            <a:pPr marL="514350" indent="-514350">
              <a:buFont typeface="+mj-lt"/>
              <a:buAutoNum type="arabicPeriod"/>
            </a:pPr>
            <a:r>
              <a:rPr lang="en-US" dirty="0"/>
              <a:t>Do programmers have quiet working conditions? </a:t>
            </a:r>
          </a:p>
          <a:p>
            <a:pPr marL="514350" indent="-514350">
              <a:buFont typeface="+mj-lt"/>
              <a:buAutoNum type="arabicPeriod"/>
            </a:pPr>
            <a:r>
              <a:rPr lang="en-US" dirty="0"/>
              <a:t>Do you use the best tools money can buy? </a:t>
            </a:r>
          </a:p>
          <a:p>
            <a:pPr marL="514350" indent="-514350">
              <a:buFont typeface="+mj-lt"/>
              <a:buAutoNum type="arabicPeriod"/>
            </a:pPr>
            <a:r>
              <a:rPr lang="en-US" dirty="0"/>
              <a:t>Do you have testers? </a:t>
            </a:r>
          </a:p>
          <a:p>
            <a:pPr marL="514350" indent="-514350">
              <a:buFont typeface="+mj-lt"/>
              <a:buAutoNum type="arabicPeriod"/>
            </a:pPr>
            <a:r>
              <a:rPr lang="en-US" dirty="0"/>
              <a:t>Do new candidates write code during their interview? </a:t>
            </a:r>
          </a:p>
          <a:p>
            <a:pPr marL="514350" indent="-514350">
              <a:buFont typeface="+mj-lt"/>
              <a:buAutoNum type="arabicPeriod"/>
            </a:pPr>
            <a:r>
              <a:rPr lang="en-US" dirty="0"/>
              <a:t>Do you do hallway usability testing</a:t>
            </a:r>
            <a:r>
              <a:rPr lang="en-US" dirty="0" smtClean="0"/>
              <a:t>?</a:t>
            </a:r>
            <a:endParaRPr lang="ru-RU" dirty="0" smtClean="0"/>
          </a:p>
          <a:p>
            <a:pPr marL="0" indent="0">
              <a:buNone/>
            </a:pPr>
            <a:endParaRPr lang="ru-RU" dirty="0"/>
          </a:p>
          <a:p>
            <a:pPr marL="0" indent="0">
              <a:buNone/>
            </a:pPr>
            <a:r>
              <a:rPr lang="en-US" dirty="0">
                <a:hlinkClick r:id="rId2"/>
              </a:rPr>
              <a:t>http://</a:t>
            </a:r>
            <a:r>
              <a:rPr lang="en-US" dirty="0" smtClean="0">
                <a:hlinkClick r:id="rId2"/>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397949"/>
            <a:ext cx="8640960" cy="2062103"/>
          </a:xfrm>
          <a:prstGeom prst="rect">
            <a:avLst/>
          </a:prstGeom>
        </p:spPr>
        <p:txBody>
          <a:bodyPr wrap="square">
            <a:spAutoFit/>
          </a:bodyPr>
          <a:lstStyle/>
          <a:p>
            <a:pPr lvl="0" algn="ctr"/>
            <a:r>
              <a:rPr lang="en-US" sz="3200" dirty="0">
                <a:solidFill>
                  <a:schemeClr val="bg1"/>
                </a:solidFill>
                <a:hlinkClick r:id="rId2"/>
              </a:rPr>
              <a:t>https://</a:t>
            </a:r>
            <a:r>
              <a:rPr lang="en-US" sz="3200" dirty="0" smtClean="0">
                <a:solidFill>
                  <a:schemeClr val="bg1"/>
                </a:solidFill>
                <a:hlinkClick r:id="rId2"/>
              </a:rPr>
              <a:t>github.com/bazile/Training</a:t>
            </a:r>
            <a:endParaRPr lang="en-US" sz="3200" dirty="0" smtClean="0">
              <a:solidFill>
                <a:schemeClr val="bg1"/>
              </a:solidFill>
            </a:endParaRPr>
          </a:p>
          <a:p>
            <a:pPr lvl="0" algn="ctr"/>
            <a:endParaRPr lang="en-US" sz="3200" dirty="0">
              <a:solidFill>
                <a:schemeClr val="bg1"/>
              </a:solidFill>
            </a:endParaRPr>
          </a:p>
          <a:p>
            <a:pPr lvl="0" algn="ctr"/>
            <a:endParaRPr lang="en-US" sz="3200" dirty="0" smtClean="0">
              <a:solidFill>
                <a:schemeClr val="bg1"/>
              </a:solidFill>
            </a:endParaRPr>
          </a:p>
          <a:p>
            <a:pPr lvl="0" algn="ctr"/>
            <a:r>
              <a:rPr lang="en-US" sz="3200" dirty="0">
                <a:solidFill>
                  <a:schemeClr val="bg1"/>
                </a:solidFill>
                <a:hlinkClick r:id="rId3"/>
              </a:rPr>
              <a:t>http://belhard.nullptr.ru</a:t>
            </a:r>
            <a:r>
              <a:rPr lang="en-US" sz="3200" dirty="0" smtClean="0">
                <a:solidFill>
                  <a:schemeClr val="bg1"/>
                </a:solidFill>
                <a:hlinkClick r:id="rId3"/>
              </a:rPr>
              <a:t>/</a:t>
            </a:r>
            <a:endParaRPr lang="en-US" sz="3200" dirty="0" smtClean="0">
              <a:solidFill>
                <a:schemeClr val="bg1"/>
              </a:solidFill>
            </a:endParaRPr>
          </a:p>
        </p:txBody>
      </p:sp>
    </p:spTree>
    <p:extLst>
      <p:ext uri="{BB962C8B-B14F-4D97-AF65-F5344CB8AC3E}">
        <p14:creationId xmlns:p14="http://schemas.microsoft.com/office/powerpoint/2010/main" val="1259076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ru-RU" dirty="0" smtClean="0"/>
              <a:t>Основополагающие принципы </a:t>
            </a:r>
            <a:endParaRPr lang="en-US" dirty="0"/>
          </a:p>
        </p:txBody>
      </p:sp>
      <p:sp>
        <p:nvSpPr>
          <p:cNvPr id="3" name="Content Placeholder 2"/>
          <p:cNvSpPr>
            <a:spLocks noGrp="1"/>
          </p:cNvSpPr>
          <p:nvPr>
            <p:ph idx="1"/>
          </p:nvPr>
        </p:nvSpPr>
        <p:spPr/>
        <p:txBody>
          <a:bodyPr>
            <a:normAutofit lnSpcReduction="10000"/>
          </a:bodyPr>
          <a:lstStyle/>
          <a:p>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r>
              <a:rPr lang="en-US" dirty="0" smtClean="0"/>
              <a:t>.</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Single </a:t>
            </a:r>
            <a:r>
              <a:rPr lang="en-US" b="1" dirty="0"/>
              <a:t>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542</Words>
  <Application>Microsoft Office PowerPoint</Application>
  <PresentationFormat>On-screen Show (4:3)</PresentationFormat>
  <Paragraphs>58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bel-hard-training</vt:lpstr>
      <vt:lpstr>PowerPoint Presentation</vt:lpstr>
      <vt:lpstr>Ссылки</vt:lpstr>
      <vt:lpstr>PowerPoint Presentation</vt:lpstr>
      <vt:lpstr>Архитектура ПО</vt:lpstr>
      <vt:lpstr>PowerPoint Presentation</vt:lpstr>
      <vt:lpstr>Важность архитектуры</vt:lpstr>
      <vt:lpstr>Основополагающие принципы </vt:lpstr>
      <vt:lpstr>Типичная архитектура</vt:lpstr>
      <vt:lpstr>Основополагающие принципы</vt:lpstr>
      <vt:lpstr>Основополагающие принципы</vt:lpstr>
      <vt:lpstr>Основополагающие принципы</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2012-12-22T08:13:44Z</dcterms:modified>
</cp:coreProperties>
</file>