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 id="2147483672" r:id="rId3"/>
    <p:sldMasterId id="2147483686" r:id="rId4"/>
    <p:sldMasterId id="2147483698" r:id="rId5"/>
  </p:sldMasterIdLst>
  <p:sldIdLst>
    <p:sldId id="256" r:id="rId6"/>
    <p:sldId id="257" r:id="rId7"/>
    <p:sldId id="284" r:id="rId8"/>
    <p:sldId id="304" r:id="rId9"/>
    <p:sldId id="288" r:id="rId10"/>
    <p:sldId id="259" r:id="rId11"/>
    <p:sldId id="316" r:id="rId12"/>
    <p:sldId id="261" r:id="rId13"/>
    <p:sldId id="302" r:id="rId14"/>
    <p:sldId id="337" r:id="rId15"/>
    <p:sldId id="297" r:id="rId16"/>
    <p:sldId id="331" r:id="rId17"/>
    <p:sldId id="263" r:id="rId18"/>
    <p:sldId id="301" r:id="rId19"/>
    <p:sldId id="307" r:id="rId20"/>
    <p:sldId id="306" r:id="rId21"/>
    <p:sldId id="308" r:id="rId22"/>
    <p:sldId id="309" r:id="rId23"/>
    <p:sldId id="310" r:id="rId24"/>
    <p:sldId id="322" r:id="rId25"/>
    <p:sldId id="262" r:id="rId26"/>
    <p:sldId id="291" r:id="rId27"/>
    <p:sldId id="293" r:id="rId28"/>
    <p:sldId id="333" r:id="rId29"/>
    <p:sldId id="265" r:id="rId30"/>
    <p:sldId id="296" r:id="rId31"/>
    <p:sldId id="323" r:id="rId32"/>
    <p:sldId id="313" r:id="rId33"/>
    <p:sldId id="324" r:id="rId34"/>
    <p:sldId id="314" r:id="rId35"/>
    <p:sldId id="266" r:id="rId36"/>
    <p:sldId id="290" r:id="rId37"/>
    <p:sldId id="292" r:id="rId38"/>
    <p:sldId id="267" r:id="rId39"/>
    <p:sldId id="289" r:id="rId40"/>
    <p:sldId id="340" r:id="rId41"/>
    <p:sldId id="339" r:id="rId42"/>
    <p:sldId id="338" r:id="rId43"/>
    <p:sldId id="319" r:id="rId44"/>
    <p:sldId id="332" r:id="rId45"/>
    <p:sldId id="268" r:id="rId46"/>
    <p:sldId id="326" r:id="rId47"/>
    <p:sldId id="327" r:id="rId48"/>
    <p:sldId id="283" r:id="rId49"/>
    <p:sldId id="335" r:id="rId50"/>
    <p:sldId id="269" r:id="rId51"/>
    <p:sldId id="270" r:id="rId52"/>
    <p:sldId id="328" r:id="rId53"/>
    <p:sldId id="334" r:id="rId54"/>
    <p:sldId id="329" r:id="rId55"/>
    <p:sldId id="330" r:id="rId56"/>
    <p:sldId id="325" r:id="rId57"/>
    <p:sldId id="305" r:id="rId58"/>
    <p:sldId id="271" r:id="rId59"/>
    <p:sldId id="311" r:id="rId60"/>
    <p:sldId id="272" r:id="rId61"/>
    <p:sldId id="336" r:id="rId62"/>
    <p:sldId id="317" r:id="rId63"/>
    <p:sldId id="299" r:id="rId64"/>
    <p:sldId id="298" r:id="rId65"/>
    <p:sldId id="273" r:id="rId66"/>
    <p:sldId id="274" r:id="rId67"/>
    <p:sldId id="320" r:id="rId68"/>
    <p:sldId id="341" r:id="rId69"/>
    <p:sldId id="342" r:id="rId70"/>
    <p:sldId id="276" r:id="rId71"/>
    <p:sldId id="286" r:id="rId72"/>
    <p:sldId id="277" r:id="rId73"/>
    <p:sldId id="321" r:id="rId74"/>
    <p:sldId id="315" r:id="rId75"/>
    <p:sldId id="278" r:id="rId76"/>
    <p:sldId id="282" r:id="rId77"/>
    <p:sldId id="285" r:id="rId78"/>
    <p:sldId id="281" r:id="rId79"/>
    <p:sldId id="300" r:id="rId80"/>
    <p:sldId id="287" r:id="rId81"/>
    <p:sldId id="279" r:id="rId8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6A2CE3-56E0-456C-BE8D-D62528073733}">
          <p14:sldIdLst>
            <p14:sldId id="256"/>
            <p14:sldId id="257"/>
            <p14:sldId id="284"/>
            <p14:sldId id="304"/>
            <p14:sldId id="288"/>
            <p14:sldId id="259"/>
            <p14:sldId id="316"/>
            <p14:sldId id="261"/>
            <p14:sldId id="302"/>
            <p14:sldId id="337"/>
            <p14:sldId id="297"/>
            <p14:sldId id="331"/>
          </p14:sldIdLst>
        </p14:section>
        <p14:section name="Методы" id="{DC2BC956-082E-4AB6-BB38-899A42676D18}">
          <p14:sldIdLst>
            <p14:sldId id="263"/>
            <p14:sldId id="301"/>
            <p14:sldId id="307"/>
            <p14:sldId id="306"/>
            <p14:sldId id="308"/>
            <p14:sldId id="309"/>
            <p14:sldId id="310"/>
            <p14:sldId id="322"/>
          </p14:sldIdLst>
        </p14:section>
        <p14:section name="Конструкторы" id="{E391C0FA-12D1-4A20-B027-6D8F01DCFA01}">
          <p14:sldIdLst>
            <p14:sldId id="262"/>
            <p14:sldId id="291"/>
            <p14:sldId id="293"/>
            <p14:sldId id="333"/>
          </p14:sldIdLst>
        </p14:section>
        <p14:section name="Свойства" id="{456DB8EE-A44A-4E73-BAAE-B0403440D53F}">
          <p14:sldIdLst>
            <p14:sldId id="265"/>
            <p14:sldId id="296"/>
            <p14:sldId id="323"/>
            <p14:sldId id="313"/>
            <p14:sldId id="324"/>
            <p14:sldId id="314"/>
            <p14:sldId id="266"/>
          </p14:sldIdLst>
        </p14:section>
        <p14:section name="Наследование" id="{EBC671F2-8346-48B4-98CF-77EC7362373B}">
          <p14:sldIdLst>
            <p14:sldId id="290"/>
            <p14:sldId id="292"/>
            <p14:sldId id="267"/>
            <p14:sldId id="289"/>
            <p14:sldId id="340"/>
            <p14:sldId id="339"/>
            <p14:sldId id="338"/>
            <p14:sldId id="319"/>
            <p14:sldId id="332"/>
          </p14:sldIdLst>
        </p14:section>
        <p14:section name="Полиморфизм" id="{E4D7AC61-7DC0-4C49-A557-F0C52B715C96}">
          <p14:sldIdLst>
            <p14:sldId id="268"/>
            <p14:sldId id="326"/>
            <p14:sldId id="327"/>
            <p14:sldId id="283"/>
            <p14:sldId id="335"/>
          </p14:sldIdLst>
        </p14:section>
        <p14:section name="Класс Object" id="{45839CC1-E6B5-48DC-AFF5-6D698801DF6E}">
          <p14:sldIdLst>
            <p14:sldId id="269"/>
            <p14:sldId id="270"/>
            <p14:sldId id="328"/>
            <p14:sldId id="334"/>
            <p14:sldId id="329"/>
            <p14:sldId id="330"/>
          </p14:sldIdLst>
        </p14:section>
        <p14:section name="class vs struct" id="{880CB192-F7BD-45B6-B09F-4A2BE0F2DE32}">
          <p14:sldIdLst>
            <p14:sldId id="325"/>
            <p14:sldId id="305"/>
          </p14:sldIdLst>
        </p14:section>
        <p14:section name="Интерфейсы" id="{197C209B-3324-4704-B26A-5D615C0F2BCD}">
          <p14:sldIdLst>
            <p14:sldId id="271"/>
            <p14:sldId id="311"/>
            <p14:sldId id="272"/>
            <p14:sldId id="336"/>
            <p14:sldId id="317"/>
            <p14:sldId id="299"/>
            <p14:sldId id="298"/>
            <p14:sldId id="273"/>
            <p14:sldId id="274"/>
            <p14:sldId id="320"/>
            <p14:sldId id="341"/>
            <p14:sldId id="342"/>
          </p14:sldIdLst>
        </p14:section>
        <p14:section name="Перегрузка операторов" id="{1BE393A8-1D8A-449D-963F-80BF8B6102AC}">
          <p14:sldIdLst>
            <p14:sldId id="276"/>
            <p14:sldId id="286"/>
            <p14:sldId id="277"/>
            <p14:sldId id="321"/>
            <p14:sldId id="315"/>
          </p14:sldIdLst>
        </p14:section>
        <p14:section name="Другое" id="{505477FA-7013-4C05-A48E-9C8EB14FC6CE}">
          <p14:sldIdLst>
            <p14:sldId id="278"/>
            <p14:sldId id="282"/>
            <p14:sldId id="285"/>
            <p14:sldId id="281"/>
            <p14:sldId id="300"/>
          </p14:sldIdLst>
        </p14:section>
        <p14:section name="Задания" id="{9E0FB24C-E347-4A1E-9D03-AB7EE19C869E}">
          <p14:sldIdLst>
            <p14:sldId id="287"/>
            <p14:sldId id="27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65" autoAdjust="0"/>
    <p:restoredTop sz="94660"/>
  </p:normalViewPr>
  <p:slideViewPr>
    <p:cSldViewPr>
      <p:cViewPr varScale="1">
        <p:scale>
          <a:sx n="86" d="100"/>
          <a:sy n="86" d="100"/>
        </p:scale>
        <p:origin x="1284" y="132"/>
      </p:cViewPr>
      <p:guideLst>
        <p:guide orient="horz" pos="2160"/>
        <p:guide pos="2880"/>
      </p:guideLst>
    </p:cSldViewPr>
  </p:slideViewPr>
  <p:notesTextViewPr>
    <p:cViewPr>
      <p:scale>
        <a:sx n="1" d="1"/>
        <a:sy n="1" d="1"/>
      </p:scale>
      <p:origin x="0" y="0"/>
    </p:cViewPr>
  </p:notesTextViewPr>
  <p:sorterViewPr>
    <p:cViewPr>
      <p:scale>
        <a:sx n="81" d="100"/>
        <a:sy n="81"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viewProps" Target="viewProp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29.09.2017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0524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29.09.2017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13646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29.09.2017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3654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292309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66605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6313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53176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29.09.2017</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20168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29.09.2017</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73277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29.09.2017</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0320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0793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29.09.2017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44140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72034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72340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828468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smtClean="0">
                <a:solidFill>
                  <a:prstClr val="white"/>
                </a:solidFill>
              </a:rPr>
              <a:t>Основы программирования на </a:t>
            </a:r>
            <a:r>
              <a:rPr lang="en-US" sz="3600" b="1" i="1" dirty="0" smtClean="0">
                <a:solidFill>
                  <a:prstClr val="white"/>
                </a:solidFill>
              </a:rPr>
              <a:t>C#</a:t>
            </a:r>
            <a:endParaRPr lang="ru-RU" sz="3600" b="1" i="1" dirty="0">
              <a:solidFill>
                <a:prstClr val="white"/>
              </a:solidFill>
            </a:endParaRPr>
          </a:p>
        </p:txBody>
      </p:sp>
      <p:pic>
        <p:nvPicPr>
          <p:cNvPr id="8" name="Picture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prstClr val="white"/>
                </a:solidFill>
              </a:rPr>
              <a:t>Занятие </a:t>
            </a:r>
            <a:r>
              <a:rPr lang="ru-RU" sz="2400" dirty="0" smtClean="0">
                <a:solidFill>
                  <a:prstClr val="white"/>
                </a:solidFill>
              </a:rPr>
              <a:t>№</a:t>
            </a:r>
            <a:r>
              <a:rPr lang="en-US" sz="2400" dirty="0" smtClean="0">
                <a:solidFill>
                  <a:prstClr val="white"/>
                </a:solidFill>
              </a:rPr>
              <a:t>?</a:t>
            </a:r>
            <a:r>
              <a:rPr lang="ru-RU" sz="2400" dirty="0" smtClean="0">
                <a:solidFill>
                  <a:prstClr val="white"/>
                </a:solidFill>
              </a:rPr>
              <a:t>. Название занятия</a:t>
            </a:r>
            <a:endParaRPr lang="en-US" sz="2400" dirty="0">
              <a:solidFill>
                <a:prstClr val="white"/>
              </a:solidFill>
            </a:endParaRPr>
          </a:p>
        </p:txBody>
      </p:sp>
    </p:spTree>
    <p:extLst>
      <p:ext uri="{BB962C8B-B14F-4D97-AF65-F5344CB8AC3E}">
        <p14:creationId xmlns:p14="http://schemas.microsoft.com/office/powerpoint/2010/main" val="17562175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724042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9077334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125052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0810117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Tree>
    <p:extLst>
      <p:ext uri="{BB962C8B-B14F-4D97-AF65-F5344CB8AC3E}">
        <p14:creationId xmlns:p14="http://schemas.microsoft.com/office/powerpoint/2010/main" val="30486077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smtClean="0">
                <a:solidFill>
                  <a:srgbClr val="FFFFFF"/>
                </a:solidFill>
              </a:rPr>
              <a:t>Название. Демонстрация.</a:t>
            </a:r>
          </a:p>
        </p:txBody>
      </p:sp>
    </p:spTree>
    <p:extLst>
      <p:ext uri="{BB962C8B-B14F-4D97-AF65-F5344CB8AC3E}">
        <p14:creationId xmlns:p14="http://schemas.microsoft.com/office/powerpoint/2010/main" val="131565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pPr/>
              <a:t>29.09.2017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7841578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6152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497592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97508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0365431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5350924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srgbClr val="FFFFFF">
                    <a:tint val="75000"/>
                  </a:srgbClr>
                </a:solidFill>
              </a:rPr>
              <a:pPr/>
              <a:t>29.09.2017</a:t>
            </a:fld>
            <a:endParaRPr lang="ru-RU" dirty="0">
              <a:solidFill>
                <a:srgbClr val="FFFFFF">
                  <a:tint val="75000"/>
                </a:srgbClr>
              </a:solidFill>
            </a:endParaRPr>
          </a:p>
        </p:txBody>
      </p:sp>
      <p:sp>
        <p:nvSpPr>
          <p:cNvPr id="5" name="Footer Placeholder 4"/>
          <p:cNvSpPr>
            <a:spLocks noGrp="1"/>
          </p:cNvSpPr>
          <p:nvPr>
            <p:ph type="ftr" sz="quarter" idx="11"/>
          </p:nvPr>
        </p:nvSpPr>
        <p:spPr/>
        <p:txBody>
          <a:bodyPr/>
          <a:lstStyle/>
          <a:p>
            <a:endParaRPr lang="ru-RU" dirty="0">
              <a:solidFill>
                <a:srgbClr val="FFFFFF">
                  <a:tint val="75000"/>
                </a:srgb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6275965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694262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863457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346520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7549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pPr/>
              <a:t>29.09.2017</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40188924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29.09.2017</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603806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29.09.2017</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696539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29.09.2017</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019170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970944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38732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762996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4992994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5208138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655424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034133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pPr/>
              <a:t>29.09.2017</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405549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9569188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29.09.2017</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045615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29.09.2017</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964393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29.09.2017</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69584003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6163066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7972613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7354935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29.09.2017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15015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pPr/>
              <a:t>29.09.2017</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6220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pPr/>
              <a:t>29.09.2017</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3668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29.09.2017</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3926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29.09.2017</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68449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pPr/>
              <a:t>29.09.2017</a:t>
            </a:fld>
            <a:endParaRPr lang="ru-RU"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96099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29.09.2017</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86123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solidFill>
                  <a:srgbClr val="FFFFFF">
                    <a:tint val="75000"/>
                  </a:srgbClr>
                </a:solidFill>
              </a:rPr>
              <a:pPr/>
              <a:t>29.09.2017</a:t>
            </a:fld>
            <a:endParaRPr lang="ru-RU" dirty="0">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87985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29.09.2017</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153343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29.09.2017</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18202109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oz.by/books/more101944.html"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ozon.ru/context/detail/id/2336754/"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30.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hyperlink" Target="http://www.itu.dk/research/c5/"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nuget.org/packages/C5/" TargetMode="Externa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3" cy="461665"/>
          </a:xfrm>
          <a:prstGeom prst="rect">
            <a:avLst/>
          </a:prstGeom>
          <a:noFill/>
        </p:spPr>
        <p:txBody>
          <a:bodyPr wrap="square" rtlCol="0">
            <a:spAutoFit/>
          </a:bodyPr>
          <a:lstStyle/>
          <a:p>
            <a:pPr algn="ctr"/>
            <a:r>
              <a:rPr lang="ru-RU" sz="2400" dirty="0">
                <a:solidFill>
                  <a:schemeClr val="bg1"/>
                </a:solidFill>
              </a:rPr>
              <a:t>Занятие №2. Основы </a:t>
            </a:r>
            <a:r>
              <a:rPr lang="ru-RU" sz="2400" dirty="0" smtClean="0">
                <a:solidFill>
                  <a:schemeClr val="bg1"/>
                </a:solidFill>
              </a:rPr>
              <a:t>ООП</a:t>
            </a:r>
            <a:endParaRPr lang="en-US" sz="2400" dirty="0">
              <a:solidFill>
                <a:schemeClr val="bg1"/>
              </a:solidFill>
            </a:endParaRPr>
          </a:p>
        </p:txBody>
      </p:sp>
    </p:spTree>
    <p:extLst>
      <p:ext uri="{BB962C8B-B14F-4D97-AF65-F5344CB8AC3E}">
        <p14:creationId xmlns:p14="http://schemas.microsoft.com/office/powerpoint/2010/main" val="3809697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Ключевое слово </a:t>
            </a:r>
            <a:r>
              <a:rPr lang="en-US" dirty="0" smtClean="0">
                <a:solidFill>
                  <a:schemeClr val="bg1"/>
                </a:solidFill>
              </a:rPr>
              <a:t>this</a:t>
            </a:r>
            <a:endParaRPr lang="en-US" dirty="0">
              <a:solidFill>
                <a:schemeClr val="bg1"/>
              </a:solidFill>
            </a:endParaRPr>
          </a:p>
        </p:txBody>
      </p:sp>
      <p:sp>
        <p:nvSpPr>
          <p:cNvPr id="3" name="Content Placeholder 2"/>
          <p:cNvSpPr>
            <a:spLocks noGrp="1"/>
          </p:cNvSpPr>
          <p:nvPr>
            <p:ph idx="1"/>
          </p:nvPr>
        </p:nvSpPr>
        <p:spPr/>
        <p:txBody>
          <a:bodyPr/>
          <a:lstStyle/>
          <a:p>
            <a:r>
              <a:rPr lang="ru-RU" dirty="0" smtClean="0">
                <a:solidFill>
                  <a:schemeClr val="bg1"/>
                </a:solidFill>
              </a:rPr>
              <a:t>Имеет тип текущего объекта</a:t>
            </a:r>
          </a:p>
          <a:p>
            <a:r>
              <a:rPr lang="ru-RU" dirty="0" smtClean="0">
                <a:solidFill>
                  <a:schemeClr val="bg1"/>
                </a:solidFill>
              </a:rPr>
              <a:t>Нельзя изменить значение</a:t>
            </a:r>
            <a:endParaRPr lang="en-US" dirty="0">
              <a:solidFill>
                <a:schemeClr val="bg1"/>
              </a:solidFill>
            </a:endParaRPr>
          </a:p>
        </p:txBody>
      </p:sp>
    </p:spTree>
    <p:extLst>
      <p:ext uri="{BB962C8B-B14F-4D97-AF65-F5344CB8AC3E}">
        <p14:creationId xmlns:p14="http://schemas.microsoft.com/office/powerpoint/2010/main" val="38309851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en-US" sz="2400" dirty="0" smtClean="0">
                <a:solidFill>
                  <a:prstClr val="white"/>
                </a:solidFill>
                <a:cs typeface="Times New Roman" pitchFamily="18" charset="0"/>
              </a:rPr>
              <a:t>Static </a:t>
            </a:r>
            <a:r>
              <a:rPr lang="ru-RU" sz="2400" dirty="0" smtClean="0">
                <a:solidFill>
                  <a:prstClr val="white"/>
                </a:solidFill>
                <a:cs typeface="Times New Roman" pitchFamily="18" charset="0"/>
              </a:rPr>
              <a:t>члены класса.</a:t>
            </a:r>
            <a:endParaRPr lang="en-US" sz="2400" dirty="0">
              <a:solidFill>
                <a:prstClr val="white"/>
              </a:solidFill>
              <a:cs typeface="Times New Roman" pitchFamily="18" charset="0"/>
            </a:endParaRPr>
          </a:p>
        </p:txBody>
      </p:sp>
      <p:sp>
        <p:nvSpPr>
          <p:cNvPr id="37890" name="Rectangle 2"/>
          <p:cNvSpPr>
            <a:spLocks noChangeArrowheads="1"/>
          </p:cNvSpPr>
          <p:nvPr/>
        </p:nvSpPr>
        <p:spPr bwMode="auto">
          <a:xfrm>
            <a:off x="381000" y="499901"/>
            <a:ext cx="8382000" cy="206210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600" dirty="0" smtClean="0">
                <a:solidFill>
                  <a:prstClr val="white"/>
                </a:solidFill>
                <a:latin typeface="Courier New" pitchFamily="49" charset="0"/>
                <a:ea typeface="Calibri" pitchFamily="34" charset="0"/>
                <a:cs typeface="Courier New" pitchFamily="49" charset="0"/>
              </a:rPr>
              <a:t>class </a:t>
            </a:r>
            <a:r>
              <a:rPr lang="be-BY" sz="1600" dirty="0">
                <a:solidFill>
                  <a:prstClr val="white"/>
                </a:solidFill>
                <a:latin typeface="Courier New" pitchFamily="49" charset="0"/>
                <a:ea typeface="Calibri" pitchFamily="34" charset="0"/>
                <a:cs typeface="Courier New" pitchFamily="49" charset="0"/>
              </a:rPr>
              <a:t>MyClass</a:t>
            </a:r>
          </a:p>
          <a:p>
            <a:pPr eaLnBrk="0" hangingPunct="0">
              <a:defRPr/>
            </a:pP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SomeText = "... ..."</a:t>
            </a:r>
            <a:r>
              <a:rPr lang="be-BY" sz="1600" dirty="0" smtClean="0">
                <a:solidFill>
                  <a:prstClr val="white"/>
                </a:solidFill>
                <a:latin typeface="Courier New" pitchFamily="49" charset="0"/>
                <a:ea typeface="Calibri" pitchFamily="34" charset="0"/>
                <a:cs typeface="Courier New" pitchFamily="49" charset="0"/>
              </a:rPr>
              <a:t>;</a:t>
            </a:r>
            <a:endParaRPr lang="en-US" sz="1600" dirty="0" smtClean="0">
              <a:solidFill>
                <a:prstClr val="white"/>
              </a:solidFill>
              <a:latin typeface="Courier New" pitchFamily="49" charset="0"/>
              <a:ea typeface="Calibri" pitchFamily="34" charset="0"/>
              <a:cs typeface="Courier New" pitchFamily="49" charset="0"/>
            </a:endParaRP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public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GetText()</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return SomeText;</a:t>
            </a: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endParaRPr lang="be-BY" sz="1600" dirty="0">
              <a:solidFill>
                <a:prstClr val="white"/>
              </a:solidFill>
              <a:latin typeface="Courier New" pitchFamily="49" charset="0"/>
              <a:ea typeface="Calibri" pitchFamily="34" charset="0"/>
              <a:cs typeface="Courier New" pitchFamily="49" charset="0"/>
            </a:endParaRPr>
          </a:p>
          <a:p>
            <a:pPr eaLnBrk="0" hangingPunct="0">
              <a:defRPr/>
            </a:pPr>
            <a:r>
              <a:rPr lang="be-BY" sz="1600" dirty="0">
                <a:solidFill>
                  <a:prstClr val="white"/>
                </a:solidFill>
                <a:latin typeface="Courier New" pitchFamily="49" charset="0"/>
                <a:ea typeface="Calibri" pitchFamily="34" charset="0"/>
                <a:cs typeface="Courier New" pitchFamily="49" charset="0"/>
              </a:rPr>
              <a:t> </a:t>
            </a: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p:txBody>
      </p:sp>
      <p:sp>
        <p:nvSpPr>
          <p:cNvPr id="5125" name="TextBox 6"/>
          <p:cNvSpPr txBox="1">
            <a:spLocks noChangeArrowheads="1"/>
          </p:cNvSpPr>
          <p:nvPr/>
        </p:nvSpPr>
        <p:spPr bwMode="auto">
          <a:xfrm>
            <a:off x="381000" y="2753633"/>
            <a:ext cx="8382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prstClr val="white"/>
                </a:solidFill>
              </a:rPr>
              <a:t>Значения </a:t>
            </a:r>
            <a:r>
              <a:rPr lang="en-US" sz="1600" dirty="0" smtClean="0">
                <a:solidFill>
                  <a:prstClr val="white"/>
                </a:solidFill>
              </a:rPr>
              <a:t>static </a:t>
            </a:r>
            <a:r>
              <a:rPr lang="ru-RU" sz="1600" dirty="0" smtClean="0">
                <a:solidFill>
                  <a:prstClr val="white"/>
                </a:solidFill>
              </a:rPr>
              <a:t>полей хранятся в одном экземпляре для каждого класса.</a:t>
            </a:r>
          </a:p>
          <a:p>
            <a:pPr eaLnBrk="1" hangingPunct="1"/>
            <a:endParaRPr lang="ru-RU" sz="1600" dirty="0">
              <a:solidFill>
                <a:prstClr val="white"/>
              </a:solidFill>
            </a:endParaRPr>
          </a:p>
          <a:p>
            <a:pPr eaLnBrk="1" hangingPunct="1"/>
            <a:r>
              <a:rPr lang="ru-RU" sz="1600" dirty="0" smtClean="0">
                <a:solidFill>
                  <a:prstClr val="white"/>
                </a:solidFill>
              </a:rPr>
              <a:t>К </a:t>
            </a:r>
            <a:r>
              <a:rPr lang="en-US" sz="1600" dirty="0" smtClean="0">
                <a:solidFill>
                  <a:prstClr val="white"/>
                </a:solidFill>
              </a:rPr>
              <a:t>static </a:t>
            </a:r>
            <a:r>
              <a:rPr lang="ru-RU" sz="1600" dirty="0" smtClean="0">
                <a:solidFill>
                  <a:prstClr val="white"/>
                </a:solidFill>
              </a:rPr>
              <a:t>полям могут обращаться только </a:t>
            </a:r>
            <a:r>
              <a:rPr lang="en-US" sz="1600" dirty="0" smtClean="0">
                <a:solidFill>
                  <a:prstClr val="white"/>
                </a:solidFill>
              </a:rPr>
              <a:t>static </a:t>
            </a:r>
            <a:r>
              <a:rPr lang="ru-RU" sz="1600" dirty="0" smtClean="0">
                <a:solidFill>
                  <a:prstClr val="white"/>
                </a:solidFill>
              </a:rPr>
              <a:t>методы.</a:t>
            </a:r>
            <a:r>
              <a:rPr lang="en-US" sz="1600" dirty="0" smtClean="0">
                <a:solidFill>
                  <a:prstClr val="white"/>
                </a:solidFill>
              </a:rPr>
              <a:t> </a:t>
            </a:r>
            <a:r>
              <a:rPr lang="ru-RU" sz="1600" dirty="0" smtClean="0">
                <a:solidFill>
                  <a:prstClr val="white"/>
                </a:solidFill>
              </a:rPr>
              <a:t>В свою очередь </a:t>
            </a:r>
            <a:r>
              <a:rPr lang="en-US" sz="1600" dirty="0" smtClean="0">
                <a:solidFill>
                  <a:prstClr val="white"/>
                </a:solidFill>
              </a:rPr>
              <a:t>static </a:t>
            </a:r>
            <a:r>
              <a:rPr lang="ru-RU" sz="1600" dirty="0" smtClean="0">
                <a:solidFill>
                  <a:prstClr val="white"/>
                </a:solidFill>
              </a:rPr>
              <a:t>методы не могут обращаться к экземплярным полям класса (без наличия экземляра своего класса)</a:t>
            </a:r>
            <a:endParaRPr lang="ru-RU" sz="1600" dirty="0">
              <a:solidFill>
                <a:prstClr val="white"/>
              </a:solidFill>
            </a:endParaRPr>
          </a:p>
        </p:txBody>
      </p:sp>
    </p:spTree>
    <p:extLst>
      <p:ext uri="{BB962C8B-B14F-4D97-AF65-F5344CB8AC3E}">
        <p14:creationId xmlns:p14="http://schemas.microsoft.com/office/powerpoint/2010/main" val="2384807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Поля - </a:t>
            </a:r>
            <a:r>
              <a:rPr lang="en-US" dirty="0" smtClean="0">
                <a:solidFill>
                  <a:schemeClr val="bg1"/>
                </a:solidFill>
              </a:rPr>
              <a:t>class vs </a:t>
            </a:r>
            <a:r>
              <a:rPr lang="en-US" dirty="0" err="1" smtClean="0">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smtClean="0">
                <a:solidFill>
                  <a:schemeClr val="bg1"/>
                </a:solidFill>
              </a:rPr>
              <a:t>Поля структур нельзя инициализировать при объявлении. Они всегда инициализируются значениями по умолчанию.</a:t>
            </a:r>
            <a:endParaRPr lang="en-US" dirty="0">
              <a:solidFill>
                <a:schemeClr val="bg1"/>
              </a:solidFill>
            </a:endParaRPr>
          </a:p>
        </p:txBody>
      </p:sp>
    </p:spTree>
    <p:extLst>
      <p:ext uri="{BB962C8B-B14F-4D97-AF65-F5344CB8AC3E}">
        <p14:creationId xmlns:p14="http://schemas.microsoft.com/office/powerpoint/2010/main" val="27662031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171"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Пользовательские функции, описывающие функциональность класса.</a:t>
            </a:r>
            <a:endParaRPr lang="en-US" sz="1400" dirty="0">
              <a:solidFill>
                <a:schemeClr val="bg1"/>
              </a:solidFill>
              <a:cs typeface="Times New Roman" pitchFamily="18" charset="0"/>
            </a:endParaRPr>
          </a:p>
        </p:txBody>
      </p:sp>
      <p:sp>
        <p:nvSpPr>
          <p:cNvPr id="7172" name="TextBox 7"/>
          <p:cNvSpPr txBox="1">
            <a:spLocks noChangeArrowheads="1"/>
          </p:cNvSpPr>
          <p:nvPr/>
        </p:nvSpPr>
        <p:spPr bwMode="auto">
          <a:xfrm>
            <a:off x="76200" y="903288"/>
            <a:ext cx="8991600" cy="1077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&lt;</a:t>
            </a:r>
            <a:r>
              <a:rPr lang="ru-RU" sz="1600" dirty="0">
                <a:solidFill>
                  <a:schemeClr val="bg1"/>
                </a:solidFill>
              </a:rPr>
              <a:t>модификаторы доступа</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возвращаемый тип</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имя метода</a:t>
            </a:r>
            <a:r>
              <a:rPr lang="en-US" sz="1600" dirty="0">
                <a:solidFill>
                  <a:schemeClr val="bg1"/>
                </a:solidFill>
              </a:rPr>
              <a:t>&gt;(&lt;</a:t>
            </a:r>
            <a:r>
              <a:rPr lang="ru-RU" sz="1600" dirty="0">
                <a:solidFill>
                  <a:schemeClr val="bg1"/>
                </a:solidFill>
              </a:rPr>
              <a:t>принимаемые параметры</a:t>
            </a:r>
            <a:r>
              <a:rPr lang="en-US" sz="1600" dirty="0">
                <a:solidFill>
                  <a:schemeClr val="bg1"/>
                </a:solidFill>
              </a:rPr>
              <a:t>&gt;</a:t>
            </a:r>
            <a:r>
              <a:rPr lang="ru-RU" sz="1600" dirty="0">
                <a:solidFill>
                  <a:schemeClr val="bg1"/>
                </a:solidFill>
              </a:rPr>
              <a:t>)</a:t>
            </a:r>
          </a:p>
          <a:p>
            <a:pPr eaLnBrk="1" hangingPunct="1"/>
            <a:r>
              <a:rPr lang="en-US" sz="1600" dirty="0">
                <a:solidFill>
                  <a:schemeClr val="bg1"/>
                </a:solidFill>
              </a:rPr>
              <a:t>{</a:t>
            </a:r>
          </a:p>
          <a:p>
            <a:pPr eaLnBrk="1" hangingPunct="1"/>
            <a:r>
              <a:rPr lang="en-US" sz="1600" dirty="0">
                <a:solidFill>
                  <a:schemeClr val="bg1"/>
                </a:solidFill>
              </a:rPr>
              <a:t>		</a:t>
            </a:r>
            <a:r>
              <a:rPr lang="en-US" sz="1600" dirty="0" smtClean="0">
                <a:solidFill>
                  <a:schemeClr val="bg1"/>
                </a:solidFill>
              </a:rPr>
              <a:t>&lt;</a:t>
            </a:r>
            <a:r>
              <a:rPr lang="ru-RU" sz="1600" smtClean="0">
                <a:solidFill>
                  <a:schemeClr val="bg1"/>
                </a:solidFill>
              </a:rPr>
              <a:t>Тело </a:t>
            </a:r>
            <a:r>
              <a:rPr lang="ru-RU" sz="1600" dirty="0">
                <a:solidFill>
                  <a:schemeClr val="bg1"/>
                </a:solidFill>
              </a:rPr>
              <a:t>метода</a:t>
            </a:r>
            <a:r>
              <a:rPr lang="en-US" sz="1600" dirty="0">
                <a:solidFill>
                  <a:schemeClr val="bg1"/>
                </a:solidFill>
              </a:rPr>
              <a:t>&gt;</a:t>
            </a:r>
          </a:p>
          <a:p>
            <a:pPr eaLnBrk="1" hangingPunct="1"/>
            <a:r>
              <a:rPr lang="en-US" sz="1600" dirty="0">
                <a:solidFill>
                  <a:schemeClr val="bg1"/>
                </a:solidFill>
              </a:rPr>
              <a:t>}</a:t>
            </a:r>
            <a:endParaRPr lang="ru-RU" sz="1600" dirty="0">
              <a:solidFill>
                <a:schemeClr val="bg1"/>
              </a:solidFill>
            </a:endParaRPr>
          </a:p>
        </p:txBody>
      </p:sp>
      <p:sp>
        <p:nvSpPr>
          <p:cNvPr id="39937" name="Rectangle 1"/>
          <p:cNvSpPr>
            <a:spLocks noChangeArrowheads="1"/>
          </p:cNvSpPr>
          <p:nvPr/>
        </p:nvSpPr>
        <p:spPr bwMode="auto">
          <a:xfrm>
            <a:off x="228600" y="2178050"/>
            <a:ext cx="8686800" cy="3308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a:t>
            </a: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SetValues(int newX, int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x = newX;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y =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double GetDistance(Point 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Math.Sqrt(Math.Pow(x + obj.x, 2) + Math.Pow(y + obj.y, 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Console.WriteLine("X = {0}; Y = {1}", x, 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6572257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 </a:t>
            </a:r>
            <a:r>
              <a:rPr lang="en-US" sz="3200" dirty="0" smtClean="0">
                <a:solidFill>
                  <a:schemeClr val="bg1"/>
                </a:solidFill>
              </a:rPr>
              <a:t>Main – </a:t>
            </a:r>
            <a:r>
              <a:rPr lang="ru-RU" sz="3200" dirty="0" smtClean="0">
                <a:solidFill>
                  <a:schemeClr val="bg1"/>
                </a:solidFill>
              </a:rPr>
              <a:t>Точка входа в программу</a:t>
            </a:r>
            <a:endParaRPr lang="en-US" sz="3200" dirty="0">
              <a:solidFill>
                <a:schemeClr val="bg1"/>
              </a:solidFill>
            </a:endParaRPr>
          </a:p>
        </p:txBody>
      </p:sp>
      <p:sp>
        <p:nvSpPr>
          <p:cNvPr id="6" name="Content Placeholder 2"/>
          <p:cNvSpPr txBox="1">
            <a:spLocks/>
          </p:cNvSpPr>
          <p:nvPr/>
        </p:nvSpPr>
        <p:spPr>
          <a:xfrm>
            <a:off x="457200" y="1600201"/>
            <a:ext cx="8229600" cy="1540767"/>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Метод </a:t>
            </a:r>
            <a:r>
              <a:rPr lang="en-US" sz="2400" dirty="0" smtClean="0">
                <a:solidFill>
                  <a:schemeClr val="bg1"/>
                </a:solidFill>
              </a:rPr>
              <a:t>Main </a:t>
            </a:r>
            <a:r>
              <a:rPr lang="ru-RU" sz="2400" dirty="0" smtClean="0">
                <a:solidFill>
                  <a:schemeClr val="bg1"/>
                </a:solidFill>
              </a:rPr>
              <a:t>является точкой входа в программу, то есть именно с него начинается выполнение. Он может располагаться в любом классе. Допускаются следу</a:t>
            </a:r>
            <a:r>
              <a:rPr lang="ru-RU" sz="2400" dirty="0">
                <a:solidFill>
                  <a:schemeClr val="bg1"/>
                </a:solidFill>
              </a:rPr>
              <a:t>ю</a:t>
            </a:r>
            <a:r>
              <a:rPr lang="ru-RU" sz="2400" dirty="0" smtClean="0">
                <a:solidFill>
                  <a:schemeClr val="bg1"/>
                </a:solidFill>
              </a:rPr>
              <a:t>щие сигнатуры метода </a:t>
            </a:r>
            <a:r>
              <a:rPr lang="en-US" sz="2400" dirty="0" smtClean="0">
                <a:solidFill>
                  <a:schemeClr val="bg1"/>
                </a:solidFill>
              </a:rPr>
              <a:t>Main:</a:t>
            </a:r>
            <a:endParaRPr lang="en-US" sz="2400" dirty="0">
              <a:solidFill>
                <a:schemeClr val="bg1"/>
              </a:solidFill>
            </a:endParaRPr>
          </a:p>
        </p:txBody>
      </p:sp>
      <p:sp>
        <p:nvSpPr>
          <p:cNvPr id="3" name="Rectangle 2"/>
          <p:cNvSpPr/>
          <p:nvPr/>
        </p:nvSpPr>
        <p:spPr>
          <a:xfrm>
            <a:off x="457200" y="3244334"/>
            <a:ext cx="8229600" cy="1077218"/>
          </a:xfrm>
          <a:prstGeom prst="rect">
            <a:avLst/>
          </a:prstGeom>
          <a:solidFill>
            <a:schemeClr val="bg1"/>
          </a:solidFill>
        </p:spPr>
        <p:txBody>
          <a:bodyPr wrap="square">
            <a:spAutoFit/>
          </a:bodyPr>
          <a:lstStyle/>
          <a:p>
            <a:r>
              <a:rPr lang="en-US" sz="1600" dirty="0">
                <a:solidFill>
                  <a:srgbClr val="0000FF"/>
                </a:solidFill>
                <a:latin typeface="Consolas"/>
              </a:rPr>
              <a:t>static</a:t>
            </a:r>
            <a:r>
              <a:rPr lang="en-US" sz="1600" dirty="0">
                <a:solidFill>
                  <a:prstClr val="black"/>
                </a:solidFill>
                <a:latin typeface="Consolas"/>
              </a:rPr>
              <a:t> </a:t>
            </a:r>
            <a:r>
              <a:rPr lang="en-US" sz="1600" dirty="0" smtClean="0">
                <a:solidFill>
                  <a:srgbClr val="0000FF"/>
                </a:solidFill>
                <a:latin typeface="Consolas"/>
              </a:rPr>
              <a:t>void</a:t>
            </a:r>
            <a:r>
              <a:rPr lang="en-US" sz="1600" dirty="0" smtClean="0">
                <a:solidFill>
                  <a:prstClr val="black"/>
                </a:solidFill>
                <a:latin typeface="Consolas"/>
              </a:rPr>
              <a:t> </a:t>
            </a:r>
            <a:r>
              <a:rPr lang="en-US" sz="1600" dirty="0">
                <a:solidFill>
                  <a:prstClr val="black"/>
                </a:solidFill>
                <a:latin typeface="Consolas"/>
              </a:rPr>
              <a:t>Main</a:t>
            </a:r>
            <a:r>
              <a:rPr lang="en-US" sz="1600" dirty="0" smtClean="0">
                <a:solidFill>
                  <a:prstClr val="black"/>
                </a:solidFill>
                <a:latin typeface="Consolas"/>
              </a:rPr>
              <a:t>() { … }</a:t>
            </a:r>
          </a:p>
          <a:p>
            <a:r>
              <a:rPr lang="en-US" sz="1600" dirty="0" smtClean="0">
                <a:solidFill>
                  <a:srgbClr val="0000FF"/>
                </a:solidFill>
                <a:latin typeface="Consolas"/>
              </a:rPr>
              <a:t>static</a:t>
            </a:r>
            <a:r>
              <a:rPr lang="en-US" sz="1600" dirty="0" smtClean="0">
                <a:solidFill>
                  <a:prstClr val="black"/>
                </a:solidFill>
                <a:latin typeface="Consolas"/>
              </a:rPr>
              <a:t> </a:t>
            </a:r>
            <a:r>
              <a:rPr lang="en-US" sz="1600" dirty="0" smtClean="0">
                <a:solidFill>
                  <a:srgbClr val="0000FF"/>
                </a:solidFill>
                <a:latin typeface="Consolas"/>
              </a:rPr>
              <a:t>void</a:t>
            </a:r>
            <a:r>
              <a:rPr lang="en-US" sz="1600" dirty="0" smtClean="0">
                <a:solidFill>
                  <a:prstClr val="black"/>
                </a:solidFill>
                <a:latin typeface="Consolas"/>
              </a:rPr>
              <a:t> Main(</a:t>
            </a:r>
            <a:r>
              <a:rPr lang="en-US" sz="1600" dirty="0" smtClean="0">
                <a:solidFill>
                  <a:srgbClr val="0000FF"/>
                </a:solidFill>
                <a:latin typeface="Consolas"/>
              </a:rPr>
              <a:t>string</a:t>
            </a:r>
            <a:r>
              <a:rPr lang="en-US" sz="1600" dirty="0" smtClean="0">
                <a:solidFill>
                  <a:prstClr val="black"/>
                </a:solidFill>
                <a:latin typeface="Consolas"/>
              </a:rPr>
              <a:t>[] </a:t>
            </a:r>
            <a:r>
              <a:rPr lang="en-US" sz="1600" dirty="0" err="1" smtClean="0">
                <a:solidFill>
                  <a:prstClr val="black"/>
                </a:solidFill>
                <a:latin typeface="Consolas"/>
              </a:rPr>
              <a:t>args</a:t>
            </a:r>
            <a:r>
              <a:rPr lang="en-US" sz="1600" dirty="0" smtClean="0">
                <a:solidFill>
                  <a:prstClr val="black"/>
                </a:solidFill>
                <a:latin typeface="Consolas"/>
              </a:rPr>
              <a:t>) { … } </a:t>
            </a:r>
            <a:r>
              <a:rPr lang="en-US" sz="1600" dirty="0" smtClean="0">
                <a:solidFill>
                  <a:srgbClr val="008000"/>
                </a:solidFill>
                <a:latin typeface="Consolas"/>
              </a:rPr>
              <a:t>// </a:t>
            </a:r>
            <a:r>
              <a:rPr lang="ru-RU" sz="1600" dirty="0" smtClean="0">
                <a:solidFill>
                  <a:srgbClr val="008000"/>
                </a:solidFill>
                <a:latin typeface="Consolas"/>
              </a:rPr>
              <a:t>Используется по умолчанию</a:t>
            </a:r>
            <a:endParaRPr lang="en-US" sz="1600" dirty="0">
              <a:solidFill>
                <a:srgbClr val="008000"/>
              </a:solidFill>
              <a:latin typeface="Consolas"/>
            </a:endParaRPr>
          </a:p>
          <a:p>
            <a:r>
              <a:rPr lang="en-US" sz="1600" dirty="0" smtClean="0">
                <a:solidFill>
                  <a:srgbClr val="0000FF"/>
                </a:solidFill>
                <a:latin typeface="Consolas"/>
              </a:rPr>
              <a:t>static</a:t>
            </a:r>
            <a:r>
              <a:rPr lang="en-US" sz="1600" dirty="0" smtClean="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Main</a:t>
            </a:r>
            <a:r>
              <a:rPr lang="en-US" sz="1600" dirty="0" smtClean="0">
                <a:solidFill>
                  <a:prstClr val="black"/>
                </a:solidFill>
                <a:latin typeface="Consolas"/>
              </a:rPr>
              <a:t>() </a:t>
            </a:r>
            <a:r>
              <a:rPr lang="en-US" sz="1600" dirty="0">
                <a:solidFill>
                  <a:prstClr val="black"/>
                </a:solidFill>
                <a:latin typeface="Consolas"/>
              </a:rPr>
              <a:t>{ … }</a:t>
            </a:r>
            <a:endParaRPr lang="en-US" sz="1600" dirty="0" smtClean="0">
              <a:solidFill>
                <a:prstClr val="black"/>
              </a:solidFill>
              <a:latin typeface="Consolas"/>
            </a:endParaRPr>
          </a:p>
          <a:p>
            <a:r>
              <a:rPr lang="en-US" sz="1600" dirty="0">
                <a:solidFill>
                  <a:srgbClr val="0000FF"/>
                </a:solidFill>
                <a:latin typeface="Consolas"/>
              </a:rPr>
              <a:t>static</a:t>
            </a:r>
            <a:r>
              <a:rPr lang="en-US" sz="1600" dirty="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Main(</a:t>
            </a:r>
            <a:r>
              <a:rPr lang="en-US" sz="1600" dirty="0">
                <a:solidFill>
                  <a:srgbClr val="0000FF"/>
                </a:solidFill>
                <a:latin typeface="Consolas"/>
              </a:rPr>
              <a:t>string</a:t>
            </a:r>
            <a:r>
              <a:rPr lang="en-US" sz="1600" dirty="0">
                <a:solidFill>
                  <a:prstClr val="black"/>
                </a:solidFill>
                <a:latin typeface="Consolas"/>
              </a:rPr>
              <a:t>[] </a:t>
            </a:r>
            <a:r>
              <a:rPr lang="en-US" sz="1600" dirty="0" err="1">
                <a:solidFill>
                  <a:prstClr val="black"/>
                </a:solidFill>
                <a:latin typeface="Consolas"/>
              </a:rPr>
              <a:t>args</a:t>
            </a:r>
            <a:r>
              <a:rPr lang="en-US" sz="1600" dirty="0" smtClean="0">
                <a:solidFill>
                  <a:prstClr val="black"/>
                </a:solidFill>
                <a:latin typeface="Consolas"/>
              </a:rPr>
              <a:t>)</a:t>
            </a:r>
            <a:r>
              <a:rPr lang="en-US" sz="1600" dirty="0">
                <a:solidFill>
                  <a:prstClr val="black"/>
                </a:solidFill>
                <a:latin typeface="Consolas"/>
              </a:rPr>
              <a:t> { … }</a:t>
            </a:r>
          </a:p>
        </p:txBody>
      </p:sp>
      <p:sp>
        <p:nvSpPr>
          <p:cNvPr id="9" name="Content Placeholder 2"/>
          <p:cNvSpPr txBox="1">
            <a:spLocks/>
          </p:cNvSpPr>
          <p:nvPr/>
        </p:nvSpPr>
        <p:spPr>
          <a:xfrm>
            <a:off x="467544" y="4509121"/>
            <a:ext cx="8229600" cy="1080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Через параметр </a:t>
            </a:r>
            <a:r>
              <a:rPr lang="en-US" sz="2400" dirty="0" err="1" smtClean="0">
                <a:solidFill>
                  <a:schemeClr val="bg1"/>
                </a:solidFill>
              </a:rPr>
              <a:t>args</a:t>
            </a:r>
            <a:r>
              <a:rPr lang="en-US" sz="2400" dirty="0" smtClean="0">
                <a:solidFill>
                  <a:schemeClr val="bg1"/>
                </a:solidFill>
              </a:rPr>
              <a:t>  </a:t>
            </a:r>
            <a:r>
              <a:rPr lang="ru-RU" sz="2400" dirty="0" smtClean="0">
                <a:solidFill>
                  <a:schemeClr val="bg1"/>
                </a:solidFill>
              </a:rPr>
              <a:t>программа может принимать аргументы командной строки. </a:t>
            </a:r>
            <a:endParaRPr lang="en-US" sz="2400" dirty="0">
              <a:solidFill>
                <a:schemeClr val="bg1"/>
              </a:solidFill>
            </a:endParaRPr>
          </a:p>
        </p:txBody>
      </p:sp>
    </p:spTree>
    <p:extLst>
      <p:ext uri="{BB962C8B-B14F-4D97-AF65-F5344CB8AC3E}">
        <p14:creationId xmlns:p14="http://schemas.microsoft.com/office/powerpoint/2010/main" val="16301113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a:t>
            </a:r>
            <a:r>
              <a:rPr lang="en-US" sz="3200" dirty="0" err="1" smtClean="0">
                <a:solidFill>
                  <a:schemeClr val="bg1"/>
                </a:solidFill>
              </a:rPr>
              <a:t>params</a:t>
            </a:r>
            <a:r>
              <a:rPr lang="en-US" sz="3200" dirty="0" smtClean="0">
                <a:solidFill>
                  <a:schemeClr val="bg1"/>
                </a:solidFill>
              </a:rPr>
              <a:t> </a:t>
            </a:r>
            <a:r>
              <a:rPr lang="ru-RU" sz="3200" dirty="0" smtClean="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484784"/>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Изредка появляется необходимость в методе который принимает заранее неизвестное число параметров. Это </a:t>
            </a:r>
            <a:r>
              <a:rPr lang="ru-RU" sz="2400" dirty="0">
                <a:solidFill>
                  <a:schemeClr val="bg1"/>
                </a:solidFill>
              </a:rPr>
              <a:t>решается с </a:t>
            </a:r>
            <a:r>
              <a:rPr lang="ru-RU" sz="2400" dirty="0" smtClean="0">
                <a:solidFill>
                  <a:schemeClr val="bg1"/>
                </a:solidFill>
              </a:rPr>
              <a:t>помощью ключевого слова </a:t>
            </a:r>
            <a:r>
              <a:rPr lang="en-US" sz="2400" dirty="0" err="1" smtClean="0">
                <a:solidFill>
                  <a:schemeClr val="bg1"/>
                </a:solidFill>
              </a:rPr>
              <a:t>params</a:t>
            </a:r>
            <a:r>
              <a:rPr lang="en-US" sz="2400" dirty="0" smtClean="0">
                <a:solidFill>
                  <a:schemeClr val="bg1"/>
                </a:solidFill>
              </a:rPr>
              <a:t>:</a:t>
            </a:r>
            <a:endParaRPr lang="en-US" sz="2400" dirty="0">
              <a:solidFill>
                <a:schemeClr val="bg1"/>
              </a:solidFill>
            </a:endParaRPr>
          </a:p>
        </p:txBody>
      </p:sp>
      <p:sp>
        <p:nvSpPr>
          <p:cNvPr id="3" name="Rectangle 2"/>
          <p:cNvSpPr/>
          <p:nvPr/>
        </p:nvSpPr>
        <p:spPr>
          <a:xfrm>
            <a:off x="457200" y="2708920"/>
            <a:ext cx="8229600" cy="2123658"/>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Sum(</a:t>
            </a:r>
            <a:r>
              <a:rPr lang="en-US" sz="1200" dirty="0" err="1">
                <a:solidFill>
                  <a:srgbClr val="0000FF"/>
                </a:solidFill>
                <a:latin typeface="Consolas"/>
              </a:rPr>
              <a:t>params</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numbers)</a:t>
            </a:r>
          </a:p>
          <a:p>
            <a:r>
              <a:rPr lang="ru-RU" sz="1200" dirty="0">
                <a:solidFill>
                  <a:prstClr val="black"/>
                </a:solidFill>
                <a:latin typeface="Consolas"/>
              </a:rPr>
              <a:t>{</a:t>
            </a:r>
          </a:p>
          <a:p>
            <a:r>
              <a:rPr lang="en-US" sz="1200" dirty="0" smtClean="0">
                <a:solidFill>
                  <a:srgbClr val="0000FF"/>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a:t>
            </a:r>
            <a:r>
              <a:rPr lang="en-US" sz="1200" dirty="0">
                <a:solidFill>
                  <a:prstClr val="black"/>
                </a:solidFill>
                <a:latin typeface="Consolas"/>
              </a:rPr>
              <a:t>sum = 0;</a:t>
            </a:r>
          </a:p>
          <a:p>
            <a:r>
              <a:rPr lang="en-US" sz="1200" dirty="0" smtClean="0">
                <a:solidFill>
                  <a:srgbClr val="0000FF"/>
                </a:solidFill>
                <a:latin typeface="Consolas"/>
              </a:rPr>
              <a:t>    </a:t>
            </a:r>
            <a:r>
              <a:rPr lang="en-US" sz="1200" dirty="0" err="1" smtClean="0">
                <a:solidFill>
                  <a:srgbClr val="0000FF"/>
                </a:solidFill>
                <a:latin typeface="Consolas"/>
              </a:rPr>
              <a:t>foreach</a:t>
            </a:r>
            <a:r>
              <a:rPr lang="en-US" sz="1200" dirty="0" smtClean="0">
                <a:solidFill>
                  <a:prstClr val="black"/>
                </a:solidFill>
                <a:latin typeface="Consolas"/>
              </a:rPr>
              <a:t> </a:t>
            </a:r>
            <a:r>
              <a:rPr lang="en-US" sz="1200" dirty="0">
                <a:solidFill>
                  <a:prstClr val="black"/>
                </a:solidFill>
                <a:latin typeface="Consolas"/>
              </a:rPr>
              <a:t>(</a:t>
            </a:r>
            <a:r>
              <a:rPr lang="en-US" sz="1200" dirty="0" err="1">
                <a:solidFill>
                  <a:srgbClr val="0000FF"/>
                </a:solidFill>
                <a:latin typeface="Consolas"/>
              </a:rPr>
              <a:t>int</a:t>
            </a:r>
            <a:r>
              <a:rPr lang="en-US" sz="1200" dirty="0">
                <a:solidFill>
                  <a:prstClr val="black"/>
                </a:solidFill>
                <a:latin typeface="Consolas"/>
              </a:rPr>
              <a:t> </a:t>
            </a:r>
            <a:r>
              <a:rPr lang="en-US" sz="1200" dirty="0" err="1">
                <a:solidFill>
                  <a:prstClr val="black"/>
                </a:solidFill>
                <a:latin typeface="Consolas"/>
              </a:rPr>
              <a:t>val</a:t>
            </a:r>
            <a:r>
              <a:rPr lang="en-US" sz="1200" dirty="0">
                <a:solidFill>
                  <a:prstClr val="black"/>
                </a:solidFill>
                <a:latin typeface="Consolas"/>
              </a:rPr>
              <a:t> </a:t>
            </a:r>
            <a:r>
              <a:rPr lang="en-US" sz="1200" dirty="0">
                <a:solidFill>
                  <a:srgbClr val="0000FF"/>
                </a:solidFill>
                <a:latin typeface="Consolas"/>
              </a:rPr>
              <a:t>in</a:t>
            </a:r>
            <a:r>
              <a:rPr lang="en-US" sz="1200" dirty="0">
                <a:solidFill>
                  <a:prstClr val="black"/>
                </a:solidFill>
                <a:latin typeface="Consolas"/>
              </a:rPr>
              <a:t> numbers) sum += </a:t>
            </a:r>
            <a:r>
              <a:rPr lang="en-US" sz="1200" dirty="0" err="1">
                <a:solidFill>
                  <a:prstClr val="black"/>
                </a:solidFill>
                <a:latin typeface="Consolas"/>
              </a:rPr>
              <a:t>val</a:t>
            </a:r>
            <a:r>
              <a:rPr lang="en-US" sz="1200" dirty="0">
                <a:solidFill>
                  <a:prstClr val="black"/>
                </a:solidFill>
                <a:latin typeface="Consolas"/>
              </a:rPr>
              <a:t>;</a:t>
            </a:r>
          </a:p>
          <a:p>
            <a:r>
              <a:rPr lang="en-US" sz="1200" dirty="0" smtClean="0">
                <a:solidFill>
                  <a:srgbClr val="0000FF"/>
                </a:solidFill>
                <a:latin typeface="Consolas"/>
              </a:rPr>
              <a:t>    return</a:t>
            </a:r>
            <a:r>
              <a:rPr lang="en-US" sz="1200" dirty="0" smtClean="0">
                <a:solidFill>
                  <a:prstClr val="black"/>
                </a:solidFill>
                <a:latin typeface="Consolas"/>
              </a:rPr>
              <a:t> </a:t>
            </a:r>
            <a:r>
              <a:rPr lang="en-US" sz="1200" dirty="0">
                <a:solidFill>
                  <a:prstClr val="black"/>
                </a:solidFill>
                <a:latin typeface="Consolas"/>
              </a:rPr>
              <a:t>sum;</a:t>
            </a:r>
          </a:p>
          <a:p>
            <a:r>
              <a:rPr lang="ru-RU" sz="1200" dirty="0" smtClean="0">
                <a:solidFill>
                  <a:prstClr val="black"/>
                </a:solidFill>
                <a:latin typeface="Consolas"/>
              </a:rPr>
              <a:t>}</a:t>
            </a:r>
            <a:endParaRPr lang="en-US" sz="1200" dirty="0" smtClean="0">
              <a:solidFill>
                <a:prstClr val="black"/>
              </a:solidFill>
              <a:latin typeface="Consolas"/>
            </a:endParaRPr>
          </a:p>
          <a:p>
            <a:endParaRPr lang="en-US" sz="1200" dirty="0">
              <a:solidFill>
                <a:prstClr val="black"/>
              </a:solidFill>
              <a:latin typeface="Consolas"/>
            </a:endParaRPr>
          </a:p>
          <a:p>
            <a:r>
              <a:rPr lang="ru-RU" sz="1200" dirty="0">
                <a:solidFill>
                  <a:srgbClr val="008000"/>
                </a:solidFill>
                <a:latin typeface="Consolas"/>
              </a:rPr>
              <a:t>// Примеры </a:t>
            </a:r>
            <a:r>
              <a:rPr lang="ru-RU" sz="1200" dirty="0" smtClean="0">
                <a:solidFill>
                  <a:srgbClr val="008000"/>
                </a:solidFill>
                <a:latin typeface="Consolas"/>
              </a:rPr>
              <a:t>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sum1 = Sum(1);</a:t>
            </a:r>
          </a:p>
          <a:p>
            <a:r>
              <a:rPr lang="en-US" sz="1200" dirty="0" err="1">
                <a:solidFill>
                  <a:srgbClr val="0000FF"/>
                </a:solidFill>
                <a:latin typeface="Consolas"/>
              </a:rPr>
              <a:t>int</a:t>
            </a:r>
            <a:r>
              <a:rPr lang="en-US" sz="1200" dirty="0">
                <a:solidFill>
                  <a:prstClr val="black"/>
                </a:solidFill>
                <a:latin typeface="Consolas"/>
              </a:rPr>
              <a:t> sum2 = Sum(1, 2, 3, 4, 6);</a:t>
            </a:r>
          </a:p>
          <a:p>
            <a:r>
              <a:rPr lang="en-US" sz="1200" dirty="0" err="1">
                <a:solidFill>
                  <a:srgbClr val="0000FF"/>
                </a:solidFill>
                <a:latin typeface="Consolas"/>
              </a:rPr>
              <a:t>int</a:t>
            </a:r>
            <a:r>
              <a:rPr lang="en-US" sz="1200" dirty="0">
                <a:solidFill>
                  <a:prstClr val="black"/>
                </a:solidFill>
                <a:latin typeface="Consolas"/>
              </a:rPr>
              <a:t> sum3 = Sum</a:t>
            </a:r>
            <a:r>
              <a:rPr lang="en-US" sz="1200" dirty="0" smtClean="0">
                <a:solidFill>
                  <a:prstClr val="black"/>
                </a:solidFill>
                <a:latin typeface="Consolas"/>
              </a:rPr>
              <a:t>();</a:t>
            </a:r>
            <a:endParaRPr lang="ru-RU" sz="1200" dirty="0">
              <a:solidFill>
                <a:prstClr val="black"/>
              </a:solidFill>
              <a:latin typeface="Consolas"/>
            </a:endParaRPr>
          </a:p>
        </p:txBody>
      </p:sp>
      <p:sp>
        <p:nvSpPr>
          <p:cNvPr id="7" name="Content Placeholder 2"/>
          <p:cNvSpPr txBox="1">
            <a:spLocks/>
          </p:cNvSpPr>
          <p:nvPr/>
        </p:nvSpPr>
        <p:spPr>
          <a:xfrm>
            <a:off x="460711" y="4912569"/>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Ключевое слово </a:t>
            </a:r>
            <a:r>
              <a:rPr lang="en-US" sz="2400" dirty="0" err="1" smtClean="0">
                <a:solidFill>
                  <a:schemeClr val="bg1"/>
                </a:solidFill>
              </a:rPr>
              <a:t>params</a:t>
            </a:r>
            <a:r>
              <a:rPr lang="en-US" sz="2400" dirty="0" smtClean="0">
                <a:solidFill>
                  <a:schemeClr val="bg1"/>
                </a:solidFill>
              </a:rPr>
              <a:t> </a:t>
            </a:r>
            <a:r>
              <a:rPr lang="ru-RU" sz="2400" dirty="0" smtClean="0">
                <a:solidFill>
                  <a:schemeClr val="bg1"/>
                </a:solidFill>
              </a:rPr>
              <a:t>может указываться только один раз для последнего аргумента.</a:t>
            </a:r>
            <a:endParaRPr lang="en-US" sz="2400" dirty="0">
              <a:solidFill>
                <a:schemeClr val="bg1"/>
              </a:solidFill>
            </a:endParaRPr>
          </a:p>
        </p:txBody>
      </p:sp>
    </p:spTree>
    <p:extLst>
      <p:ext uri="{BB962C8B-B14F-4D97-AF65-F5344CB8AC3E}">
        <p14:creationId xmlns:p14="http://schemas.microsoft.com/office/powerpoint/2010/main" val="6728987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a:t>
            </a:r>
            <a:r>
              <a:rPr lang="en-US" sz="3200" dirty="0" smtClean="0">
                <a:solidFill>
                  <a:schemeClr val="bg1"/>
                </a:solidFill>
              </a:rPr>
              <a:t>ref/out </a:t>
            </a:r>
            <a:r>
              <a:rPr lang="ru-RU" sz="3200" dirty="0" smtClean="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240161"/>
            <a:ext cx="8229600" cy="233285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1600" dirty="0" smtClean="0">
                <a:solidFill>
                  <a:schemeClr val="bg1"/>
                </a:solidFill>
              </a:rPr>
              <a:t>Значения </a:t>
            </a:r>
            <a:r>
              <a:rPr lang="en-US" sz="1600" dirty="0" smtClean="0">
                <a:solidFill>
                  <a:schemeClr val="bg1"/>
                </a:solidFill>
              </a:rPr>
              <a:t>value </a:t>
            </a:r>
            <a:r>
              <a:rPr lang="ru-RU" sz="1600" dirty="0" smtClean="0">
                <a:solidFill>
                  <a:schemeClr val="bg1"/>
                </a:solidFill>
              </a:rPr>
              <a:t>типов передаются путем копирования (передача по значению). Иногда это мешает программисту т.к. лишает возможности изменить значение «оригинала». В этой ситуации помогут </a:t>
            </a:r>
            <a:r>
              <a:rPr lang="en-US" sz="1600" dirty="0" smtClean="0">
                <a:solidFill>
                  <a:srgbClr val="FFFF00"/>
                </a:solidFill>
              </a:rPr>
              <a:t>ref </a:t>
            </a:r>
            <a:r>
              <a:rPr lang="ru-RU" sz="1600" dirty="0" smtClean="0">
                <a:solidFill>
                  <a:schemeClr val="bg1"/>
                </a:solidFill>
              </a:rPr>
              <a:t>и </a:t>
            </a:r>
            <a:r>
              <a:rPr lang="en-US" sz="1600" dirty="0" smtClean="0">
                <a:solidFill>
                  <a:srgbClr val="FFFF00"/>
                </a:solidFill>
              </a:rPr>
              <a:t>out</a:t>
            </a:r>
            <a:r>
              <a:rPr lang="en-US" sz="1600" dirty="0" smtClean="0">
                <a:solidFill>
                  <a:schemeClr val="bg1"/>
                </a:solidFill>
              </a:rPr>
              <a:t> </a:t>
            </a:r>
            <a:r>
              <a:rPr lang="ru-RU" sz="1600" dirty="0" smtClean="0">
                <a:solidFill>
                  <a:schemeClr val="bg1"/>
                </a:solidFill>
              </a:rPr>
              <a:t>параметры.</a:t>
            </a:r>
          </a:p>
          <a:p>
            <a:pPr marL="342900" indent="-342900" algn="l">
              <a:buFont typeface="Arial" panose="020B0604020202020204" pitchFamily="34" charset="0"/>
              <a:buChar char="•"/>
            </a:pPr>
            <a:r>
              <a:rPr lang="ru-RU" sz="1600" dirty="0" smtClean="0">
                <a:solidFill>
                  <a:schemeClr val="bg1"/>
                </a:solidFill>
              </a:rPr>
              <a:t>Значение </a:t>
            </a:r>
            <a:r>
              <a:rPr lang="ru-RU" sz="1600" dirty="0">
                <a:solidFill>
                  <a:schemeClr val="bg1"/>
                </a:solidFill>
              </a:rPr>
              <a:t>параметра передается </a:t>
            </a:r>
            <a:r>
              <a:rPr lang="ru-RU" sz="1600" i="1" dirty="0">
                <a:solidFill>
                  <a:schemeClr val="bg1"/>
                </a:solidFill>
              </a:rPr>
              <a:t>неявно</a:t>
            </a:r>
            <a:r>
              <a:rPr lang="ru-RU" sz="1600" dirty="0">
                <a:solidFill>
                  <a:schemeClr val="bg1"/>
                </a:solidFill>
              </a:rPr>
              <a:t> по ссылке</a:t>
            </a:r>
            <a:endParaRPr lang="ru-RU" sz="1600" dirty="0" smtClean="0">
              <a:solidFill>
                <a:schemeClr val="bg1"/>
              </a:solidFill>
            </a:endParaRPr>
          </a:p>
          <a:p>
            <a:pPr marL="342900" indent="-342900" algn="l">
              <a:buFont typeface="Arial" panose="020B0604020202020204" pitchFamily="34" charset="0"/>
              <a:buChar char="•"/>
            </a:pPr>
            <a:r>
              <a:rPr lang="ru-RU" sz="1600" dirty="0" smtClean="0">
                <a:solidFill>
                  <a:schemeClr val="bg1"/>
                </a:solidFill>
              </a:rPr>
              <a:t>Указываются </a:t>
            </a:r>
            <a:r>
              <a:rPr lang="ru-RU" sz="1600" dirty="0">
                <a:solidFill>
                  <a:schemeClr val="bg1"/>
                </a:solidFill>
              </a:rPr>
              <a:t>при объявлении функции и при вызове</a:t>
            </a:r>
          </a:p>
          <a:p>
            <a:pPr algn="l"/>
            <a:r>
              <a:rPr lang="ru-RU" sz="1600" dirty="0" smtClean="0">
                <a:solidFill>
                  <a:schemeClr val="bg1"/>
                </a:solidFill>
              </a:rPr>
              <a:t>Отличие в правиле инициализации:</a:t>
            </a:r>
          </a:p>
          <a:p>
            <a:pPr marL="342900" indent="-342900" algn="l">
              <a:buFont typeface="Arial" panose="020B0604020202020204" pitchFamily="34" charset="0"/>
              <a:buChar char="•"/>
            </a:pPr>
            <a:r>
              <a:rPr lang="en-US" sz="1600" dirty="0" smtClean="0">
                <a:solidFill>
                  <a:srgbClr val="FFFF00"/>
                </a:solidFill>
              </a:rPr>
              <a:t>ref</a:t>
            </a:r>
            <a:r>
              <a:rPr lang="en-US" sz="1600" dirty="0" smtClean="0">
                <a:solidFill>
                  <a:schemeClr val="bg1"/>
                </a:solidFill>
              </a:rPr>
              <a:t> - </a:t>
            </a:r>
            <a:r>
              <a:rPr lang="ru-RU" sz="1600" dirty="0" smtClean="0">
                <a:solidFill>
                  <a:schemeClr val="bg1"/>
                </a:solidFill>
              </a:rPr>
              <a:t>Вызывающий код обязан присвоить значение аргументу до вызова метода</a:t>
            </a:r>
          </a:p>
          <a:p>
            <a:pPr marL="342900" indent="-342900" algn="l">
              <a:buFont typeface="Arial" panose="020B0604020202020204" pitchFamily="34" charset="0"/>
              <a:buChar char="•"/>
            </a:pPr>
            <a:r>
              <a:rPr lang="en-US" sz="1600" dirty="0" smtClean="0">
                <a:solidFill>
                  <a:srgbClr val="FFFF00"/>
                </a:solidFill>
              </a:rPr>
              <a:t>out </a:t>
            </a:r>
            <a:r>
              <a:rPr lang="en-US" sz="1600" dirty="0" smtClean="0">
                <a:solidFill>
                  <a:schemeClr val="bg1"/>
                </a:solidFill>
              </a:rPr>
              <a:t>– </a:t>
            </a:r>
            <a:r>
              <a:rPr lang="ru-RU" sz="1600" dirty="0" smtClean="0">
                <a:solidFill>
                  <a:schemeClr val="bg1"/>
                </a:solidFill>
              </a:rPr>
              <a:t>функция обязана присвоить значение аргументу до завершения своей работы</a:t>
            </a:r>
            <a:endParaRPr lang="en-US" sz="1600" dirty="0">
              <a:solidFill>
                <a:schemeClr val="bg1"/>
              </a:solidFill>
            </a:endParaRPr>
          </a:p>
        </p:txBody>
      </p:sp>
      <p:sp>
        <p:nvSpPr>
          <p:cNvPr id="4" name="Rectangle 3"/>
          <p:cNvSpPr/>
          <p:nvPr/>
        </p:nvSpPr>
        <p:spPr>
          <a:xfrm>
            <a:off x="457200" y="3735030"/>
            <a:ext cx="8229600" cy="2862322"/>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Multiply(</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out</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smtClean="0">
                <a:solidFill>
                  <a:prstClr val="black"/>
                </a:solidFill>
                <a:latin typeface="Consolas"/>
              </a:rPr>
              <a:t>    </a:t>
            </a:r>
            <a:r>
              <a:rPr lang="en-US" sz="1200" dirty="0" smtClean="0">
                <a:solidFill>
                  <a:prstClr val="black"/>
                </a:solidFill>
                <a:latin typeface="Consolas"/>
              </a:rPr>
              <a:t>result </a:t>
            </a:r>
            <a:r>
              <a:rPr lang="en-US" sz="1200" dirty="0">
                <a:solidFill>
                  <a:prstClr val="black"/>
                </a:solidFill>
                <a:latin typeface="Consolas"/>
              </a:rPr>
              <a:t>= </a:t>
            </a:r>
            <a:r>
              <a:rPr lang="en-US" sz="1200" dirty="0" smtClean="0">
                <a:solidFill>
                  <a:prstClr val="black"/>
                </a:solidFill>
                <a:latin typeface="Consolas"/>
              </a:rPr>
              <a:t>x</a:t>
            </a:r>
            <a:r>
              <a:rPr lang="ru-RU" sz="1200" dirty="0" smtClean="0">
                <a:solidFill>
                  <a:prstClr val="black"/>
                </a:solidFill>
                <a:latin typeface="Consolas"/>
              </a:rPr>
              <a:t> </a:t>
            </a:r>
            <a:r>
              <a:rPr lang="en-US" sz="1200" dirty="0" smtClean="0">
                <a:solidFill>
                  <a:prstClr val="black"/>
                </a:solidFill>
                <a:latin typeface="Consolas"/>
              </a:rPr>
              <a:t>*</a:t>
            </a:r>
            <a:r>
              <a:rPr lang="ru-RU" sz="1200" dirty="0" smtClean="0">
                <a:solidFill>
                  <a:prstClr val="black"/>
                </a:solidFill>
                <a:latin typeface="Consolas"/>
              </a:rPr>
              <a:t> </a:t>
            </a:r>
            <a:r>
              <a:rPr lang="en-US" sz="1200" dirty="0" smtClean="0">
                <a:solidFill>
                  <a:prstClr val="black"/>
                </a:solidFill>
                <a:latin typeface="Consolas"/>
              </a:rPr>
              <a:t>y</a:t>
            </a:r>
            <a:r>
              <a:rPr lang="en-US" sz="1200" dirty="0">
                <a:solidFill>
                  <a:prstClr val="black"/>
                </a:solidFill>
                <a:latin typeface="Consolas"/>
              </a:rPr>
              <a:t>;</a:t>
            </a:r>
          </a:p>
          <a:p>
            <a:r>
              <a:rPr lang="ru-RU" sz="1200" dirty="0">
                <a:solidFill>
                  <a:prstClr val="black"/>
                </a:solidFill>
                <a:latin typeface="Consolas"/>
              </a:rPr>
              <a:t>}</a:t>
            </a:r>
          </a:p>
          <a:p>
            <a:endParaRPr lang="ru-RU" sz="1200" dirty="0">
              <a:solidFill>
                <a:prstClr val="black"/>
              </a:solidFill>
              <a:latin typeface="Consolas"/>
            </a:endParaRPr>
          </a:p>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MultiplyIf</a:t>
            </a:r>
            <a:r>
              <a:rPr lang="en-US" sz="1200" dirty="0">
                <a:solidFill>
                  <a:prstClr val="black"/>
                </a:solidFill>
                <a:latin typeface="Consolas"/>
              </a:rPr>
              <a:t>(</a:t>
            </a:r>
            <a:r>
              <a:rPr lang="en-US" sz="1200" dirty="0" err="1">
                <a:solidFill>
                  <a:srgbClr val="0000FF"/>
                </a:solidFill>
                <a:latin typeface="Consolas"/>
              </a:rPr>
              <a:t>bool</a:t>
            </a:r>
            <a:r>
              <a:rPr lang="en-US" sz="1200" dirty="0">
                <a:solidFill>
                  <a:prstClr val="black"/>
                </a:solidFill>
                <a:latin typeface="Consolas"/>
              </a:rPr>
              <a:t> condition, </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ref</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if</a:t>
            </a:r>
            <a:r>
              <a:rPr lang="en-US" sz="1200" dirty="0" smtClean="0">
                <a:solidFill>
                  <a:prstClr val="black"/>
                </a:solidFill>
                <a:latin typeface="Consolas"/>
              </a:rPr>
              <a:t> </a:t>
            </a:r>
            <a:r>
              <a:rPr lang="en-US" sz="1200" dirty="0">
                <a:solidFill>
                  <a:prstClr val="black"/>
                </a:solidFill>
                <a:latin typeface="Consolas"/>
              </a:rPr>
              <a:t>(condition) result = x * y;</a:t>
            </a:r>
          </a:p>
          <a:p>
            <a:r>
              <a:rPr lang="ru-RU" sz="1200" dirty="0" smtClean="0">
                <a:solidFill>
                  <a:prstClr val="black"/>
                </a:solidFill>
                <a:latin typeface="Consolas"/>
              </a:rPr>
              <a:t>}</a:t>
            </a:r>
          </a:p>
          <a:p>
            <a:endParaRPr lang="ru-RU" sz="1200" dirty="0" smtClean="0">
              <a:solidFill>
                <a:prstClr val="black"/>
              </a:solidFill>
              <a:latin typeface="Consolas"/>
            </a:endParaRPr>
          </a:p>
          <a:p>
            <a:r>
              <a:rPr lang="ru-RU" sz="1200" dirty="0">
                <a:solidFill>
                  <a:srgbClr val="008000"/>
                </a:solidFill>
                <a:latin typeface="Consolas"/>
              </a:rPr>
              <a:t>// Примеры 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z;</a:t>
            </a:r>
          </a:p>
          <a:p>
            <a:r>
              <a:rPr lang="en-US" sz="1200" dirty="0">
                <a:solidFill>
                  <a:prstClr val="black"/>
                </a:solidFill>
                <a:latin typeface="Consolas"/>
              </a:rPr>
              <a:t>Multiply(9, 7, </a:t>
            </a:r>
            <a:r>
              <a:rPr lang="en-US" sz="1200" dirty="0">
                <a:solidFill>
                  <a:srgbClr val="0000FF"/>
                </a:solidFill>
                <a:latin typeface="Consolas"/>
              </a:rPr>
              <a:t>out</a:t>
            </a:r>
            <a:r>
              <a:rPr lang="en-US" sz="1200" dirty="0">
                <a:solidFill>
                  <a:prstClr val="black"/>
                </a:solidFill>
                <a:latin typeface="Consolas"/>
              </a:rPr>
              <a:t> z);</a:t>
            </a:r>
          </a:p>
          <a:p>
            <a:endParaRPr lang="ru-RU" sz="1200" dirty="0">
              <a:solidFill>
                <a:prstClr val="black"/>
              </a:solidFill>
              <a:latin typeface="Consolas"/>
            </a:endParaRPr>
          </a:p>
          <a:p>
            <a:r>
              <a:rPr lang="pl-PL" sz="1200" dirty="0">
                <a:solidFill>
                  <a:prstClr val="black"/>
                </a:solidFill>
                <a:latin typeface="Consolas"/>
              </a:rPr>
              <a:t>MultiplyIf(z&gt;60, 9, 9, </a:t>
            </a:r>
            <a:r>
              <a:rPr lang="pl-PL" sz="1200" dirty="0">
                <a:solidFill>
                  <a:srgbClr val="0000FF"/>
                </a:solidFill>
                <a:latin typeface="Consolas"/>
              </a:rPr>
              <a:t>ref</a:t>
            </a:r>
            <a:r>
              <a:rPr lang="pl-PL" sz="1200" dirty="0">
                <a:solidFill>
                  <a:prstClr val="black"/>
                </a:solidFill>
                <a:latin typeface="Consolas"/>
              </a:rPr>
              <a:t> z</a:t>
            </a:r>
            <a:r>
              <a:rPr lang="pl-PL" sz="1200" dirty="0" smtClean="0">
                <a:solidFill>
                  <a:prstClr val="black"/>
                </a:solidFill>
                <a:latin typeface="Consolas"/>
              </a:rPr>
              <a:t>);</a:t>
            </a:r>
            <a:endParaRPr lang="pl-PL" sz="1200" dirty="0">
              <a:solidFill>
                <a:prstClr val="black"/>
              </a:solidFill>
              <a:latin typeface="Consolas"/>
            </a:endParaRPr>
          </a:p>
        </p:txBody>
      </p:sp>
    </p:spTree>
    <p:extLst>
      <p:ext uri="{BB962C8B-B14F-4D97-AF65-F5344CB8AC3E}">
        <p14:creationId xmlns:p14="http://schemas.microsoft.com/office/powerpoint/2010/main" val="18430571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2800" dirty="0" smtClean="0">
                <a:solidFill>
                  <a:schemeClr val="bg1"/>
                </a:solidFill>
              </a:rPr>
              <a:t>Методы: необязательные (</a:t>
            </a:r>
            <a:r>
              <a:rPr lang="en-US" sz="2800" dirty="0" smtClean="0">
                <a:solidFill>
                  <a:schemeClr val="bg1"/>
                </a:solidFill>
              </a:rPr>
              <a:t>optional</a:t>
            </a:r>
            <a:r>
              <a:rPr lang="ru-RU" sz="2800" dirty="0" smtClean="0">
                <a:solidFill>
                  <a:schemeClr val="bg1"/>
                </a:solidFill>
              </a:rPr>
              <a:t>)</a:t>
            </a:r>
            <a:r>
              <a:rPr lang="en-US" sz="2800" dirty="0" smtClean="0">
                <a:solidFill>
                  <a:schemeClr val="bg1"/>
                </a:solidFill>
              </a:rPr>
              <a:t> </a:t>
            </a:r>
            <a:r>
              <a:rPr lang="ru-RU" sz="2800" dirty="0" smtClean="0">
                <a:solidFill>
                  <a:schemeClr val="bg1"/>
                </a:solidFill>
              </a:rPr>
              <a:t>параметры</a:t>
            </a:r>
            <a:endParaRPr lang="en-US" sz="2800" dirty="0">
              <a:solidFill>
                <a:schemeClr val="bg1"/>
              </a:solidFill>
            </a:endParaRPr>
          </a:p>
        </p:txBody>
      </p:sp>
      <p:sp>
        <p:nvSpPr>
          <p:cNvPr id="6" name="Content Placeholder 2"/>
          <p:cNvSpPr txBox="1">
            <a:spLocks/>
          </p:cNvSpPr>
          <p:nvPr/>
        </p:nvSpPr>
        <p:spPr>
          <a:xfrm>
            <a:off x="457200" y="1600201"/>
            <a:ext cx="8229600" cy="96470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При необходимости параметру(ам) можно указать значения по умолчанию. Такие параметры должны идти в конце.</a:t>
            </a:r>
            <a:endParaRPr lang="en-US" sz="2400" dirty="0">
              <a:solidFill>
                <a:schemeClr val="bg1"/>
              </a:solidFill>
            </a:endParaRPr>
          </a:p>
        </p:txBody>
      </p:sp>
      <p:sp>
        <p:nvSpPr>
          <p:cNvPr id="3" name="Rectangle 2"/>
          <p:cNvSpPr/>
          <p:nvPr/>
        </p:nvSpPr>
        <p:spPr>
          <a:xfrm>
            <a:off x="457200" y="2610778"/>
            <a:ext cx="8229600" cy="2031325"/>
          </a:xfrm>
          <a:prstGeom prst="rect">
            <a:avLst/>
          </a:prstGeom>
          <a:solidFill>
            <a:schemeClr val="bg1"/>
          </a:solidFill>
        </p:spPr>
        <p:txBody>
          <a:bodyPr wrap="square">
            <a:spAutoFit/>
          </a:bodyPr>
          <a:lstStyle/>
          <a:p>
            <a:r>
              <a:rPr lang="en-US" sz="1400" dirty="0">
                <a:solidFill>
                  <a:srgbClr val="0000FF"/>
                </a:solidFill>
                <a:latin typeface="Consolas"/>
              </a:rPr>
              <a:t>static</a:t>
            </a:r>
            <a:r>
              <a:rPr lang="en-US" sz="1400" dirty="0">
                <a:solidFill>
                  <a:prstClr val="black"/>
                </a:solidFill>
                <a:latin typeface="Consolas"/>
              </a:rPr>
              <a:t> </a:t>
            </a:r>
            <a:r>
              <a:rPr lang="en-US" sz="1400" dirty="0">
                <a:solidFill>
                  <a:srgbClr val="0000FF"/>
                </a:solidFill>
                <a:latin typeface="Consolas"/>
              </a:rPr>
              <a:t>double</a:t>
            </a:r>
            <a:r>
              <a:rPr lang="en-US" sz="1400" dirty="0">
                <a:solidFill>
                  <a:prstClr val="black"/>
                </a:solidFill>
                <a:latin typeface="Consolas"/>
              </a:rPr>
              <a:t> Multiply(</a:t>
            </a:r>
            <a:r>
              <a:rPr lang="en-US" sz="1400" dirty="0">
                <a:solidFill>
                  <a:srgbClr val="0000FF"/>
                </a:solidFill>
                <a:latin typeface="Consolas"/>
              </a:rPr>
              <a:t>double</a:t>
            </a:r>
            <a:r>
              <a:rPr lang="en-US" sz="1400" dirty="0">
                <a:solidFill>
                  <a:prstClr val="black"/>
                </a:solidFill>
                <a:latin typeface="Consolas"/>
              </a:rPr>
              <a:t> x, </a:t>
            </a:r>
            <a:r>
              <a:rPr lang="en-US" sz="1400" dirty="0">
                <a:solidFill>
                  <a:srgbClr val="0000FF"/>
                </a:solidFill>
                <a:latin typeface="Consolas"/>
              </a:rPr>
              <a:t>double</a:t>
            </a:r>
            <a:r>
              <a:rPr lang="en-US" sz="1400" dirty="0">
                <a:solidFill>
                  <a:prstClr val="black"/>
                </a:solidFill>
                <a:latin typeface="Consolas"/>
              </a:rPr>
              <a:t> y = 2, </a:t>
            </a:r>
            <a:r>
              <a:rPr lang="en-US" sz="1400" dirty="0">
                <a:solidFill>
                  <a:srgbClr val="0000FF"/>
                </a:solidFill>
                <a:latin typeface="Consolas"/>
              </a:rPr>
              <a:t>double</a:t>
            </a:r>
            <a:r>
              <a:rPr lang="en-US" sz="1400" dirty="0">
                <a:solidFill>
                  <a:prstClr val="black"/>
                </a:solidFill>
                <a:latin typeface="Consolas"/>
              </a:rPr>
              <a:t> z = 2)</a:t>
            </a:r>
          </a:p>
          <a:p>
            <a:r>
              <a:rPr lang="ru-RU" sz="1400" dirty="0">
                <a:solidFill>
                  <a:prstClr val="black"/>
                </a:solidFill>
                <a:latin typeface="Consolas"/>
              </a:rPr>
              <a:t>{</a:t>
            </a:r>
          </a:p>
          <a:p>
            <a:r>
              <a:rPr lang="ru-RU" sz="1400" dirty="0" smtClean="0">
                <a:solidFill>
                  <a:srgbClr val="0000FF"/>
                </a:solidFill>
                <a:latin typeface="Consolas"/>
              </a:rPr>
              <a:t>    </a:t>
            </a:r>
            <a:r>
              <a:rPr lang="en-US" sz="1400" dirty="0" smtClean="0">
                <a:solidFill>
                  <a:srgbClr val="0000FF"/>
                </a:solidFill>
                <a:latin typeface="Consolas"/>
              </a:rPr>
              <a:t>return</a:t>
            </a:r>
            <a:r>
              <a:rPr lang="en-US" sz="1400" dirty="0" smtClean="0">
                <a:solidFill>
                  <a:prstClr val="black"/>
                </a:solidFill>
                <a:latin typeface="Consolas"/>
              </a:rPr>
              <a:t> </a:t>
            </a:r>
            <a:r>
              <a:rPr lang="en-US" sz="1400" dirty="0">
                <a:solidFill>
                  <a:prstClr val="black"/>
                </a:solidFill>
                <a:latin typeface="Consolas"/>
              </a:rPr>
              <a:t>x * y * z;</a:t>
            </a:r>
          </a:p>
          <a:p>
            <a:r>
              <a:rPr lang="ru-RU" sz="1400" dirty="0">
                <a:solidFill>
                  <a:prstClr val="black"/>
                </a:solidFill>
                <a:latin typeface="Consolas"/>
              </a:rPr>
              <a:t>}</a:t>
            </a:r>
          </a:p>
          <a:p>
            <a:endParaRPr lang="ru-RU" sz="1400" dirty="0" smtClean="0">
              <a:solidFill>
                <a:prstClr val="black"/>
              </a:solidFill>
              <a:latin typeface="Consolas"/>
            </a:endParaRPr>
          </a:p>
          <a:p>
            <a:r>
              <a:rPr lang="ru-RU" sz="1400" dirty="0">
                <a:solidFill>
                  <a:srgbClr val="008000"/>
                </a:solidFill>
                <a:latin typeface="Consolas"/>
              </a:rPr>
              <a:t>// Примеры вызова</a:t>
            </a:r>
            <a:endParaRPr lang="ru-RU" sz="1400" dirty="0">
              <a:solidFill>
                <a:prstClr val="black"/>
              </a:solidFill>
              <a:latin typeface="Consolas"/>
            </a:endParaRPr>
          </a:p>
          <a:p>
            <a:r>
              <a:rPr lang="en-US" sz="1400" dirty="0">
                <a:solidFill>
                  <a:prstClr val="black"/>
                </a:solidFill>
                <a:latin typeface="Consolas"/>
              </a:rPr>
              <a:t>result = Multiply(5, 3, 6);</a:t>
            </a:r>
          </a:p>
          <a:p>
            <a:r>
              <a:rPr lang="en-US" sz="1400" dirty="0">
                <a:solidFill>
                  <a:prstClr val="black"/>
                </a:solidFill>
                <a:latin typeface="Consolas"/>
              </a:rPr>
              <a:t>result = Multiply(6, 7); </a:t>
            </a:r>
            <a:r>
              <a:rPr lang="en-US" sz="1400" dirty="0">
                <a:solidFill>
                  <a:srgbClr val="008000"/>
                </a:solidFill>
                <a:latin typeface="Consolas"/>
              </a:rPr>
              <a:t>// </a:t>
            </a:r>
            <a:r>
              <a:rPr lang="ru-RU" sz="1400" dirty="0">
                <a:solidFill>
                  <a:srgbClr val="008000"/>
                </a:solidFill>
                <a:latin typeface="Consolas"/>
              </a:rPr>
              <a:t>Третий аргумент = 2</a:t>
            </a:r>
            <a:endParaRPr lang="ru-RU" sz="1400" dirty="0">
              <a:solidFill>
                <a:prstClr val="black"/>
              </a:solidFill>
              <a:latin typeface="Consolas"/>
            </a:endParaRPr>
          </a:p>
          <a:p>
            <a:r>
              <a:rPr lang="ru-RU" sz="1400" dirty="0">
                <a:solidFill>
                  <a:prstClr val="black"/>
                </a:solidFill>
                <a:latin typeface="Consolas"/>
              </a:rPr>
              <a:t>result = Multiply(19); </a:t>
            </a:r>
            <a:r>
              <a:rPr lang="ru-RU" sz="1400" dirty="0">
                <a:solidFill>
                  <a:srgbClr val="008000"/>
                </a:solidFill>
                <a:latin typeface="Consolas"/>
              </a:rPr>
              <a:t>// Второй и третий аргумент = </a:t>
            </a:r>
            <a:r>
              <a:rPr lang="ru-RU" sz="1400" dirty="0" smtClean="0">
                <a:solidFill>
                  <a:srgbClr val="008000"/>
                </a:solidFill>
                <a:latin typeface="Consolas"/>
              </a:rPr>
              <a:t>2</a:t>
            </a:r>
            <a:endParaRPr lang="ru-RU" sz="1400" dirty="0">
              <a:solidFill>
                <a:prstClr val="black"/>
              </a:solidFill>
              <a:latin typeface="Consolas"/>
            </a:endParaRPr>
          </a:p>
        </p:txBody>
      </p:sp>
    </p:spTree>
    <p:extLst>
      <p:ext uri="{BB962C8B-B14F-4D97-AF65-F5344CB8AC3E}">
        <p14:creationId xmlns:p14="http://schemas.microsoft.com/office/powerpoint/2010/main" val="7588071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возврат из метода (</a:t>
            </a:r>
            <a:r>
              <a:rPr lang="en-US" sz="3200" dirty="0" smtClean="0">
                <a:solidFill>
                  <a:schemeClr val="bg1"/>
                </a:solidFill>
              </a:rPr>
              <a:t>return)</a:t>
            </a:r>
            <a:endParaRPr lang="en-US" sz="3200" dirty="0">
              <a:solidFill>
                <a:schemeClr val="bg1"/>
              </a:solidFill>
            </a:endParaRPr>
          </a:p>
        </p:txBody>
      </p:sp>
      <p:sp>
        <p:nvSpPr>
          <p:cNvPr id="6" name="Content Placeholder 2"/>
          <p:cNvSpPr txBox="1">
            <a:spLocks/>
          </p:cNvSpPr>
          <p:nvPr/>
        </p:nvSpPr>
        <p:spPr>
          <a:xfrm>
            <a:off x="457200" y="1600201"/>
            <a:ext cx="8229600" cy="348498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Для завершения работы методы и для возврата значения из него используется ключевое слово </a:t>
            </a:r>
            <a:r>
              <a:rPr lang="en-US" sz="2400" dirty="0" smtClean="0">
                <a:solidFill>
                  <a:schemeClr val="bg1"/>
                </a:solidFill>
              </a:rPr>
              <a:t>return</a:t>
            </a:r>
            <a:r>
              <a:rPr lang="ru-RU" sz="2400" dirty="0" smtClean="0">
                <a:solidFill>
                  <a:schemeClr val="bg1"/>
                </a:solidFill>
              </a:rPr>
              <a:t>. После него указывается выражение с типом совпадающим с типом вовзращаемого значения. Если метод ничего не возвращает (</a:t>
            </a:r>
            <a:r>
              <a:rPr lang="en-US" sz="2400" dirty="0" smtClean="0">
                <a:solidFill>
                  <a:schemeClr val="bg1"/>
                </a:solidFill>
              </a:rPr>
              <a:t>void)</a:t>
            </a:r>
            <a:r>
              <a:rPr lang="ru-RU" sz="2400" dirty="0" smtClean="0">
                <a:solidFill>
                  <a:schemeClr val="bg1"/>
                </a:solidFill>
              </a:rPr>
              <a:t>, то после </a:t>
            </a:r>
            <a:r>
              <a:rPr lang="en-US" sz="2400" dirty="0" smtClean="0">
                <a:solidFill>
                  <a:schemeClr val="bg1"/>
                </a:solidFill>
              </a:rPr>
              <a:t>return </a:t>
            </a:r>
            <a:r>
              <a:rPr lang="ru-RU" sz="2400" dirty="0" smtClean="0">
                <a:solidFill>
                  <a:schemeClr val="bg1"/>
                </a:solidFill>
              </a:rPr>
              <a:t>ставим точку с запятой.</a:t>
            </a:r>
          </a:p>
          <a:p>
            <a:pPr algn="l"/>
            <a:endParaRPr lang="ru-RU" sz="2400" dirty="0">
              <a:solidFill>
                <a:schemeClr val="bg1"/>
              </a:solidFill>
            </a:endParaRPr>
          </a:p>
          <a:p>
            <a:pPr algn="l"/>
            <a:r>
              <a:rPr lang="ru-RU" sz="2400" dirty="0" smtClean="0">
                <a:solidFill>
                  <a:schemeClr val="bg1"/>
                </a:solidFill>
              </a:rPr>
              <a:t>Ключевое слово </a:t>
            </a:r>
            <a:r>
              <a:rPr lang="en-US" sz="2400" dirty="0" smtClean="0">
                <a:solidFill>
                  <a:schemeClr val="bg1"/>
                </a:solidFill>
              </a:rPr>
              <a:t>return </a:t>
            </a:r>
            <a:r>
              <a:rPr lang="ru-RU" sz="2400" dirty="0" smtClean="0">
                <a:solidFill>
                  <a:schemeClr val="bg1"/>
                </a:solidFill>
              </a:rPr>
              <a:t>может встречаться несколько раз в одном методе.</a:t>
            </a:r>
            <a:endParaRPr lang="en-US" sz="2400" dirty="0">
              <a:solidFill>
                <a:schemeClr val="bg1"/>
              </a:solidFill>
            </a:endParaRPr>
          </a:p>
        </p:txBody>
      </p:sp>
    </p:spTree>
    <p:extLst>
      <p:ext uri="{BB962C8B-B14F-4D97-AF65-F5344CB8AC3E}">
        <p14:creationId xmlns:p14="http://schemas.microsoft.com/office/powerpoint/2010/main" val="2921752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Обобщенные (</a:t>
            </a:r>
            <a:r>
              <a:rPr lang="en-US" sz="3200" dirty="0" smtClean="0">
                <a:solidFill>
                  <a:schemeClr val="bg1"/>
                </a:solidFill>
              </a:rPr>
              <a:t>generic</a:t>
            </a:r>
            <a:r>
              <a:rPr lang="ru-RU" sz="3200" dirty="0" smtClean="0">
                <a:solidFill>
                  <a:schemeClr val="bg1"/>
                </a:solidFill>
              </a:rPr>
              <a:t>) методы</a:t>
            </a:r>
            <a:endParaRPr lang="en-US" sz="3200" dirty="0">
              <a:solidFill>
                <a:schemeClr val="bg1"/>
              </a:solidFill>
            </a:endParaRPr>
          </a:p>
        </p:txBody>
      </p:sp>
      <p:sp>
        <p:nvSpPr>
          <p:cNvPr id="6" name="Content Placeholder 2"/>
          <p:cNvSpPr txBox="1">
            <a:spLocks/>
          </p:cNvSpPr>
          <p:nvPr/>
        </p:nvSpPr>
        <p:spPr>
          <a:xfrm>
            <a:off x="457200" y="1600201"/>
            <a:ext cx="8229600" cy="8926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Обобщенные методы позволяют написать единый алгоритм работающий с разными типами:</a:t>
            </a:r>
            <a:endParaRPr lang="en-US" sz="2400" dirty="0">
              <a:solidFill>
                <a:schemeClr val="bg1"/>
              </a:solidFill>
            </a:endParaRPr>
          </a:p>
        </p:txBody>
      </p:sp>
      <p:sp>
        <p:nvSpPr>
          <p:cNvPr id="3" name="Rectangle 2"/>
          <p:cNvSpPr/>
          <p:nvPr/>
        </p:nvSpPr>
        <p:spPr>
          <a:xfrm>
            <a:off x="457200" y="2636912"/>
            <a:ext cx="8229600" cy="2554545"/>
          </a:xfrm>
          <a:prstGeom prst="rect">
            <a:avLst/>
          </a:prstGeom>
          <a:solidFill>
            <a:schemeClr val="bg1"/>
          </a:solidFill>
        </p:spPr>
        <p:txBody>
          <a:bodyPr wrap="square">
            <a:spAutoFit/>
          </a:bodyPr>
          <a:lstStyle/>
          <a:p>
            <a:r>
              <a:rPr lang="fr-FR" sz="1600" dirty="0">
                <a:latin typeface="Consolas"/>
              </a:rPr>
              <a:t>T </a:t>
            </a:r>
            <a:r>
              <a:rPr lang="fr-FR" sz="1600" dirty="0" err="1">
                <a:latin typeface="Consolas"/>
              </a:rPr>
              <a:t>GetRandomValue</a:t>
            </a:r>
            <a:r>
              <a:rPr lang="fr-FR" sz="1600" dirty="0">
                <a:latin typeface="Consolas"/>
              </a:rPr>
              <a:t>&lt;T&gt;(</a:t>
            </a:r>
            <a:r>
              <a:rPr lang="fr-FR" sz="1600" dirty="0" err="1">
                <a:solidFill>
                  <a:srgbClr val="0000FF"/>
                </a:solidFill>
                <a:latin typeface="Consolas"/>
              </a:rPr>
              <a:t>params</a:t>
            </a:r>
            <a:r>
              <a:rPr lang="fr-FR" sz="1600" dirty="0">
                <a:solidFill>
                  <a:prstClr val="black"/>
                </a:solidFill>
                <a:latin typeface="Consolas"/>
              </a:rPr>
              <a:t> T[] items)</a:t>
            </a:r>
          </a:p>
          <a:p>
            <a:r>
              <a:rPr lang="ru-RU" sz="1600" dirty="0">
                <a:solidFill>
                  <a:prstClr val="black"/>
                </a:solidFill>
                <a:latin typeface="Consolas"/>
              </a:rPr>
              <a:t>{</a:t>
            </a: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(items == </a:t>
            </a:r>
            <a:r>
              <a:rPr lang="en-US" sz="1600" dirty="0">
                <a:solidFill>
                  <a:srgbClr val="0000FF"/>
                </a:solidFill>
                <a:latin typeface="Consolas"/>
              </a:rPr>
              <a:t>null</a:t>
            </a:r>
            <a:r>
              <a:rPr lang="en-US" sz="1600" dirty="0">
                <a:solidFill>
                  <a:prstClr val="black"/>
                </a:solidFill>
                <a:latin typeface="Consolas"/>
              </a:rPr>
              <a:t>) </a:t>
            </a:r>
            <a:r>
              <a:rPr lang="en-US" sz="1600" dirty="0">
                <a:solidFill>
                  <a:srgbClr val="0000FF"/>
                </a:solidFill>
                <a:latin typeface="Consolas"/>
              </a:rPr>
              <a:t>throw</a:t>
            </a:r>
            <a:r>
              <a:rPr lang="en-US" sz="1600" dirty="0">
                <a:solidFill>
                  <a:prstClr val="black"/>
                </a:solidFill>
                <a:latin typeface="Consolas"/>
              </a:rPr>
              <a:t> </a:t>
            </a:r>
            <a:r>
              <a:rPr lang="en-US" sz="1600" dirty="0">
                <a:solidFill>
                  <a:srgbClr val="0000FF"/>
                </a:solidFill>
                <a:latin typeface="Consolas"/>
              </a:rPr>
              <a:t>new</a:t>
            </a:r>
            <a:r>
              <a:rPr lang="en-US" sz="1600" dirty="0">
                <a:solidFill>
                  <a:prstClr val="black"/>
                </a:solidFill>
                <a:latin typeface="Consolas"/>
              </a:rPr>
              <a:t> </a:t>
            </a:r>
            <a:r>
              <a:rPr lang="en-US" sz="1600" dirty="0" err="1">
                <a:solidFill>
                  <a:srgbClr val="2B91AF"/>
                </a:solidFill>
                <a:latin typeface="Consolas"/>
              </a:rPr>
              <a:t>ArgumentNullException</a:t>
            </a:r>
            <a:r>
              <a:rPr lang="en-US" sz="1600" dirty="0">
                <a:solidFill>
                  <a:prstClr val="black"/>
                </a:solidFill>
                <a:latin typeface="Consolas"/>
              </a:rPr>
              <a:t>(</a:t>
            </a:r>
            <a:r>
              <a:rPr lang="en-US" sz="1600" dirty="0">
                <a:solidFill>
                  <a:srgbClr val="A31515"/>
                </a:solidFill>
                <a:latin typeface="Consolas"/>
              </a:rPr>
              <a:t>"items"</a:t>
            </a:r>
            <a:r>
              <a:rPr lang="en-US" sz="1600" dirty="0">
                <a:solidFill>
                  <a:prstClr val="black"/>
                </a:solidFill>
                <a:latin typeface="Consolas"/>
              </a:rPr>
              <a:t>);</a:t>
            </a: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a:t>
            </a:r>
            <a:r>
              <a:rPr lang="en-US" sz="1600" dirty="0" err="1">
                <a:solidFill>
                  <a:prstClr val="black"/>
                </a:solidFill>
                <a:latin typeface="Consolas"/>
              </a:rPr>
              <a:t>items.Length</a:t>
            </a:r>
            <a:r>
              <a:rPr lang="en-US" sz="1600" dirty="0">
                <a:solidFill>
                  <a:prstClr val="black"/>
                </a:solidFill>
                <a:latin typeface="Consolas"/>
              </a:rPr>
              <a:t> == 0) </a:t>
            </a:r>
            <a:r>
              <a:rPr lang="en-US" sz="1600" dirty="0">
                <a:solidFill>
                  <a:srgbClr val="0000FF"/>
                </a:solidFill>
                <a:latin typeface="Consolas"/>
              </a:rPr>
              <a:t>throw</a:t>
            </a:r>
            <a:r>
              <a:rPr lang="en-US" sz="1600" dirty="0">
                <a:solidFill>
                  <a:prstClr val="black"/>
                </a:solidFill>
                <a:latin typeface="Consolas"/>
              </a:rPr>
              <a:t> </a:t>
            </a:r>
            <a:r>
              <a:rPr lang="en-US" sz="1600" dirty="0">
                <a:solidFill>
                  <a:srgbClr val="0000FF"/>
                </a:solidFill>
                <a:latin typeface="Consolas"/>
              </a:rPr>
              <a:t>new</a:t>
            </a:r>
            <a:r>
              <a:rPr lang="en-US" sz="1600" dirty="0">
                <a:solidFill>
                  <a:prstClr val="black"/>
                </a:solidFill>
                <a:latin typeface="Consolas"/>
              </a:rPr>
              <a:t> </a:t>
            </a:r>
            <a:r>
              <a:rPr lang="en-US" sz="1600" dirty="0" err="1">
                <a:solidFill>
                  <a:srgbClr val="2B91AF"/>
                </a:solidFill>
                <a:latin typeface="Consolas"/>
              </a:rPr>
              <a:t>InvalidOperationException</a:t>
            </a:r>
            <a:r>
              <a:rPr lang="en-US" sz="1600" dirty="0">
                <a:solidFill>
                  <a:prstClr val="black"/>
                </a:solidFill>
                <a:latin typeface="Consolas"/>
              </a:rPr>
              <a:t>();</a:t>
            </a:r>
          </a:p>
          <a:p>
            <a:endParaRPr lang="ru-RU" sz="1600" dirty="0">
              <a:solidFill>
                <a:prstClr val="black"/>
              </a:solidFill>
              <a:latin typeface="Consolas"/>
            </a:endParaRP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a:t>
            </a:r>
            <a:r>
              <a:rPr lang="en-US" sz="1600" dirty="0" err="1">
                <a:solidFill>
                  <a:prstClr val="black"/>
                </a:solidFill>
                <a:latin typeface="Consolas"/>
              </a:rPr>
              <a:t>items.Length</a:t>
            </a:r>
            <a:r>
              <a:rPr lang="en-US" sz="1600" dirty="0">
                <a:solidFill>
                  <a:prstClr val="black"/>
                </a:solidFill>
                <a:latin typeface="Consolas"/>
              </a:rPr>
              <a:t> == 1) </a:t>
            </a:r>
            <a:r>
              <a:rPr lang="en-US" sz="1600" dirty="0">
                <a:solidFill>
                  <a:srgbClr val="0000FF"/>
                </a:solidFill>
                <a:latin typeface="Consolas"/>
              </a:rPr>
              <a:t>return</a:t>
            </a:r>
            <a:r>
              <a:rPr lang="en-US" sz="1600" dirty="0">
                <a:solidFill>
                  <a:prstClr val="black"/>
                </a:solidFill>
                <a:latin typeface="Consolas"/>
              </a:rPr>
              <a:t> items[0];</a:t>
            </a:r>
          </a:p>
          <a:p>
            <a:endParaRPr lang="ru-RU" sz="1600" dirty="0">
              <a:solidFill>
                <a:prstClr val="black"/>
              </a:solidFill>
              <a:latin typeface="Consolas"/>
            </a:endParaRPr>
          </a:p>
          <a:p>
            <a:r>
              <a:rPr lang="ru-RU" sz="1600" dirty="0" smtClean="0">
                <a:solidFill>
                  <a:srgbClr val="2B91AF"/>
                </a:solidFill>
                <a:latin typeface="Consolas"/>
              </a:rPr>
              <a:t>    </a:t>
            </a:r>
            <a:r>
              <a:rPr lang="en-US" sz="1600" dirty="0" smtClean="0">
                <a:solidFill>
                  <a:srgbClr val="2B91AF"/>
                </a:solidFill>
                <a:latin typeface="Consolas"/>
              </a:rPr>
              <a:t>Random</a:t>
            </a:r>
            <a:r>
              <a:rPr lang="en-US" sz="1600" dirty="0" smtClean="0">
                <a:solidFill>
                  <a:prstClr val="black"/>
                </a:solidFill>
                <a:latin typeface="Consolas"/>
              </a:rPr>
              <a:t> </a:t>
            </a:r>
            <a:r>
              <a:rPr lang="en-US" sz="1600" dirty="0" err="1">
                <a:solidFill>
                  <a:prstClr val="black"/>
                </a:solidFill>
                <a:latin typeface="Consolas"/>
              </a:rPr>
              <a:t>rnd</a:t>
            </a:r>
            <a:r>
              <a:rPr lang="en-US" sz="1600" dirty="0">
                <a:solidFill>
                  <a:prstClr val="black"/>
                </a:solidFill>
                <a:latin typeface="Consolas"/>
              </a:rPr>
              <a:t> = </a:t>
            </a:r>
            <a:r>
              <a:rPr lang="en-US" sz="1600" dirty="0">
                <a:solidFill>
                  <a:srgbClr val="0000FF"/>
                </a:solidFill>
                <a:latin typeface="Consolas"/>
              </a:rPr>
              <a:t>new</a:t>
            </a:r>
            <a:r>
              <a:rPr lang="en-US" sz="1600" dirty="0">
                <a:solidFill>
                  <a:prstClr val="black"/>
                </a:solidFill>
                <a:latin typeface="Consolas"/>
              </a:rPr>
              <a:t> </a:t>
            </a:r>
            <a:r>
              <a:rPr lang="en-US" sz="1600" dirty="0">
                <a:solidFill>
                  <a:srgbClr val="2B91AF"/>
                </a:solidFill>
                <a:latin typeface="Consolas"/>
              </a:rPr>
              <a:t>Random</a:t>
            </a:r>
            <a:r>
              <a:rPr lang="en-US" sz="1600" dirty="0" smtClean="0">
                <a:solidFill>
                  <a:prstClr val="black"/>
                </a:solidFill>
                <a:latin typeface="Consolas"/>
              </a:rPr>
              <a:t>();</a:t>
            </a:r>
            <a:endParaRPr lang="en-US" sz="1600" dirty="0">
              <a:solidFill>
                <a:prstClr val="black"/>
              </a:solidFill>
              <a:latin typeface="Consolas"/>
            </a:endParaRPr>
          </a:p>
          <a:p>
            <a:r>
              <a:rPr lang="ru-RU" sz="1600" dirty="0" smtClean="0">
                <a:solidFill>
                  <a:srgbClr val="0000FF"/>
                </a:solidFill>
                <a:latin typeface="Consolas"/>
              </a:rPr>
              <a:t>    </a:t>
            </a:r>
            <a:r>
              <a:rPr lang="en-US" sz="1600" dirty="0" smtClean="0">
                <a:solidFill>
                  <a:srgbClr val="0000FF"/>
                </a:solidFill>
                <a:latin typeface="Consolas"/>
              </a:rPr>
              <a:t>return</a:t>
            </a:r>
            <a:r>
              <a:rPr lang="en-US" sz="1600" dirty="0" smtClean="0">
                <a:solidFill>
                  <a:prstClr val="black"/>
                </a:solidFill>
                <a:latin typeface="Consolas"/>
              </a:rPr>
              <a:t> </a:t>
            </a:r>
            <a:r>
              <a:rPr lang="en-US" sz="1600" dirty="0">
                <a:solidFill>
                  <a:prstClr val="black"/>
                </a:solidFill>
                <a:latin typeface="Consolas"/>
              </a:rPr>
              <a:t>items[</a:t>
            </a:r>
            <a:r>
              <a:rPr lang="en-US" sz="1600" dirty="0" err="1">
                <a:solidFill>
                  <a:prstClr val="black"/>
                </a:solidFill>
                <a:latin typeface="Consolas"/>
              </a:rPr>
              <a:t>rnd.Next</a:t>
            </a:r>
            <a:r>
              <a:rPr lang="en-US" sz="1600" dirty="0">
                <a:solidFill>
                  <a:prstClr val="black"/>
                </a:solidFill>
                <a:latin typeface="Consolas"/>
              </a:rPr>
              <a:t>(0, </a:t>
            </a:r>
            <a:r>
              <a:rPr lang="en-US" sz="1600" dirty="0" err="1">
                <a:solidFill>
                  <a:prstClr val="black"/>
                </a:solidFill>
                <a:latin typeface="Consolas"/>
              </a:rPr>
              <a:t>items.Length</a:t>
            </a:r>
            <a:r>
              <a:rPr lang="en-US" sz="1600" dirty="0">
                <a:solidFill>
                  <a:prstClr val="black"/>
                </a:solidFill>
                <a:latin typeface="Consolas"/>
              </a:rPr>
              <a:t>)];</a:t>
            </a:r>
          </a:p>
          <a:p>
            <a:r>
              <a:rPr lang="ru-RU" sz="1600" dirty="0" smtClean="0">
                <a:solidFill>
                  <a:prstClr val="black"/>
                </a:solidFill>
                <a:latin typeface="Consolas"/>
              </a:rPr>
              <a:t>}</a:t>
            </a:r>
            <a:endParaRPr lang="ru-RU" sz="1600" dirty="0">
              <a:solidFill>
                <a:prstClr val="black"/>
              </a:solidFill>
              <a:latin typeface="Consolas"/>
            </a:endParaRPr>
          </a:p>
        </p:txBody>
      </p:sp>
    </p:spTree>
    <p:extLst>
      <p:ext uri="{BB962C8B-B14F-4D97-AF65-F5344CB8AC3E}">
        <p14:creationId xmlns:p14="http://schemas.microsoft.com/office/powerpoint/2010/main" val="1943686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251520" y="188640"/>
            <a:ext cx="8640960" cy="3077766"/>
          </a:xfrm>
          <a:prstGeom prst="rect">
            <a:avLst/>
          </a:prstGeom>
        </p:spPr>
        <p:txBody>
          <a:bodyPr wrap="square">
            <a:spAutoFit/>
          </a:bodyPr>
          <a:lstStyle/>
          <a:p>
            <a:pPr lvl="0"/>
            <a:r>
              <a:rPr lang="ru-RU" sz="3200" dirty="0" smtClean="0">
                <a:solidFill>
                  <a:schemeClr val="bg1"/>
                </a:solidFill>
              </a:rPr>
              <a:t>Литература</a:t>
            </a:r>
          </a:p>
          <a:p>
            <a:pPr lvl="0"/>
            <a:endParaRPr lang="en-US" dirty="0" smtClean="0">
              <a:solidFill>
                <a:schemeClr val="bg1"/>
              </a:solidFill>
            </a:endParaRPr>
          </a:p>
          <a:p>
            <a:pPr marL="285750" lvl="0" indent="-285750">
              <a:buFont typeface="Arial" pitchFamily="34" charset="0"/>
              <a:buChar char="•"/>
            </a:pPr>
            <a:r>
              <a:rPr lang="ru-RU" dirty="0">
                <a:solidFill>
                  <a:schemeClr val="bg1"/>
                </a:solidFill>
              </a:rPr>
              <a:t>Гради </a:t>
            </a:r>
            <a:r>
              <a:rPr lang="ru-RU" dirty="0" smtClean="0">
                <a:solidFill>
                  <a:schemeClr val="bg1"/>
                </a:solidFill>
              </a:rPr>
              <a:t>Буч</a:t>
            </a:r>
            <a:r>
              <a:rPr lang="en-US" dirty="0" smtClean="0">
                <a:solidFill>
                  <a:schemeClr val="bg1"/>
                </a:solidFill>
              </a:rPr>
              <a:t>. </a:t>
            </a:r>
            <a:r>
              <a:rPr lang="ru-RU" dirty="0" smtClean="0">
                <a:solidFill>
                  <a:schemeClr val="bg1"/>
                </a:solidFill>
              </a:rPr>
              <a:t>Объектно-ориентированный </a:t>
            </a:r>
            <a:r>
              <a:rPr lang="ru-RU" dirty="0">
                <a:solidFill>
                  <a:schemeClr val="bg1"/>
                </a:solidFill>
              </a:rPr>
              <a:t>анализ и проектирование с примерами </a:t>
            </a:r>
            <a:r>
              <a:rPr lang="ru-RU" dirty="0" smtClean="0">
                <a:solidFill>
                  <a:schemeClr val="bg1"/>
                </a:solidFill>
              </a:rPr>
              <a:t>приложений</a:t>
            </a:r>
            <a:r>
              <a:rPr lang="en-US" dirty="0" smtClean="0">
                <a:solidFill>
                  <a:schemeClr val="bg1"/>
                </a:solidFill>
              </a:rPr>
              <a:t> (Object-Oriented </a:t>
            </a:r>
            <a:r>
              <a:rPr lang="en-US" dirty="0">
                <a:solidFill>
                  <a:schemeClr val="bg1"/>
                </a:solidFill>
              </a:rPr>
              <a:t>Analysis and Design with </a:t>
            </a:r>
            <a:r>
              <a:rPr lang="en-US" dirty="0" smtClean="0">
                <a:solidFill>
                  <a:schemeClr val="bg1"/>
                </a:solidFill>
              </a:rPr>
              <a:t>Application)</a:t>
            </a:r>
            <a:r>
              <a:rPr lang="en-US" dirty="0">
                <a:solidFill>
                  <a:schemeClr val="bg1"/>
                </a:solidFill>
              </a:rPr>
              <a:t/>
            </a:r>
            <a:br>
              <a:rPr lang="en-US" dirty="0">
                <a:solidFill>
                  <a:schemeClr val="bg1"/>
                </a:solidFill>
              </a:rPr>
            </a:br>
            <a:r>
              <a:rPr lang="en-US" dirty="0">
                <a:solidFill>
                  <a:schemeClr val="bg1"/>
                </a:solidFill>
                <a:hlinkClick r:id="rId3"/>
              </a:rPr>
              <a:t>http://</a:t>
            </a:r>
            <a:r>
              <a:rPr lang="en-US" dirty="0" smtClean="0">
                <a:solidFill>
                  <a:schemeClr val="bg1"/>
                </a:solidFill>
                <a:hlinkClick r:id="rId3"/>
              </a:rPr>
              <a:t>oz.by/books/more101944.html</a:t>
            </a:r>
            <a:endParaRPr lang="en-US" dirty="0" smtClean="0">
              <a:solidFill>
                <a:schemeClr val="bg1"/>
              </a:solidFill>
            </a:endParaRPr>
          </a:p>
          <a:p>
            <a:pPr marL="285750" lvl="0" indent="-285750">
              <a:buFont typeface="Arial" pitchFamily="34" charset="0"/>
              <a:buChar char="•"/>
            </a:pPr>
            <a:endParaRPr lang="en-US" dirty="0" smtClean="0">
              <a:solidFill>
                <a:schemeClr val="bg1"/>
              </a:solidFill>
            </a:endParaRPr>
          </a:p>
          <a:p>
            <a:pPr marL="285750" lvl="0" indent="-285750">
              <a:buFont typeface="Arial" pitchFamily="34" charset="0"/>
              <a:buChar char="•"/>
            </a:pPr>
            <a:r>
              <a:rPr lang="ru-RU" dirty="0" smtClean="0">
                <a:solidFill>
                  <a:schemeClr val="bg1"/>
                </a:solidFill>
              </a:rPr>
              <a:t>Бертран Мейер</a:t>
            </a:r>
            <a:r>
              <a:rPr lang="en-US" dirty="0" smtClean="0">
                <a:solidFill>
                  <a:schemeClr val="bg1"/>
                </a:solidFill>
              </a:rPr>
              <a:t>, </a:t>
            </a:r>
            <a:r>
              <a:rPr lang="ru-RU" dirty="0" smtClean="0">
                <a:solidFill>
                  <a:schemeClr val="bg1"/>
                </a:solidFill>
              </a:rPr>
              <a:t>Объектно-ориентированное </a:t>
            </a:r>
            <a:r>
              <a:rPr lang="ru-RU" dirty="0">
                <a:solidFill>
                  <a:schemeClr val="bg1"/>
                </a:solidFill>
              </a:rPr>
              <a:t>конструирование программных </a:t>
            </a:r>
            <a:r>
              <a:rPr lang="ru-RU" dirty="0" smtClean="0">
                <a:solidFill>
                  <a:schemeClr val="bg1"/>
                </a:solidFill>
              </a:rPr>
              <a:t>систем</a:t>
            </a:r>
            <a:r>
              <a:rPr lang="en-US" dirty="0">
                <a:solidFill>
                  <a:schemeClr val="bg1"/>
                </a:solidFill>
              </a:rPr>
              <a:t/>
            </a:r>
            <a:br>
              <a:rPr lang="en-US" dirty="0">
                <a:solidFill>
                  <a:schemeClr val="bg1"/>
                </a:solidFill>
              </a:rPr>
            </a:br>
            <a:r>
              <a:rPr lang="en-US" dirty="0">
                <a:solidFill>
                  <a:schemeClr val="bg1"/>
                </a:solidFill>
                <a:hlinkClick r:id="rId4"/>
              </a:rPr>
              <a:t>http://www.ozon.ru/context/detail/id/2336754</a:t>
            </a:r>
            <a:r>
              <a:rPr lang="en-US" dirty="0" smtClean="0">
                <a:solidFill>
                  <a:schemeClr val="bg1"/>
                </a:solidFill>
                <a:hlinkClick r:id="rId4"/>
              </a:rPr>
              <a:t>/</a:t>
            </a:r>
            <a:r>
              <a:rPr lang="en-US" dirty="0" smtClean="0">
                <a:solidFill>
                  <a:schemeClr val="bg1"/>
                </a:solidFill>
              </a:rPr>
              <a:t/>
            </a:r>
            <a:br>
              <a:rPr lang="en-US" dirty="0" smtClean="0">
                <a:solidFill>
                  <a:schemeClr val="bg1"/>
                </a:solidFill>
              </a:rPr>
            </a:br>
            <a:endParaRPr lang="en-US" dirty="0">
              <a:solidFill>
                <a:schemeClr val="bg1"/>
              </a:solidFill>
            </a:endParaRPr>
          </a:p>
        </p:txBody>
      </p:sp>
    </p:spTree>
    <p:extLst>
      <p:ext uri="{BB962C8B-B14F-4D97-AF65-F5344CB8AC3E}">
        <p14:creationId xmlns:p14="http://schemas.microsoft.com/office/powerpoint/2010/main" val="3145694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prstClr val="white"/>
                </a:solidFill>
              </a:rPr>
              <a:t>Внешние (</a:t>
            </a:r>
            <a:r>
              <a:rPr lang="en-US" sz="3200" dirty="0" smtClean="0">
                <a:solidFill>
                  <a:prstClr val="white"/>
                </a:solidFill>
              </a:rPr>
              <a:t>external</a:t>
            </a:r>
            <a:r>
              <a:rPr lang="ru-RU" sz="3200" dirty="0" smtClean="0">
                <a:solidFill>
                  <a:prstClr val="white"/>
                </a:solidFill>
              </a:rPr>
              <a:t>) методы</a:t>
            </a:r>
            <a:endParaRPr lang="en-US" sz="3200" dirty="0">
              <a:solidFill>
                <a:prstClr val="white"/>
              </a:solidFill>
            </a:endParaRPr>
          </a:p>
        </p:txBody>
      </p:sp>
      <p:sp>
        <p:nvSpPr>
          <p:cNvPr id="6" name="Content Placeholder 2"/>
          <p:cNvSpPr txBox="1">
            <a:spLocks/>
          </p:cNvSpPr>
          <p:nvPr/>
        </p:nvSpPr>
        <p:spPr>
          <a:xfrm>
            <a:off x="457200" y="1600201"/>
            <a:ext cx="8229600" cy="748679"/>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prstClr val="white"/>
                </a:solidFill>
              </a:rPr>
              <a:t>Внешние методы используются в механизме </a:t>
            </a:r>
            <a:r>
              <a:rPr lang="en-US" sz="2400" dirty="0" smtClean="0">
                <a:solidFill>
                  <a:prstClr val="white"/>
                </a:solidFill>
              </a:rPr>
              <a:t>p/invoke (platform invoke) </a:t>
            </a:r>
            <a:r>
              <a:rPr lang="ru-RU" sz="2400" dirty="0" smtClean="0">
                <a:solidFill>
                  <a:prstClr val="white"/>
                </a:solidFill>
              </a:rPr>
              <a:t>для вызова методов из неуправляемых библиотек.</a:t>
            </a:r>
            <a:endParaRPr lang="en-US" sz="2400" dirty="0">
              <a:solidFill>
                <a:prstClr val="white"/>
              </a:solidFill>
            </a:endParaRPr>
          </a:p>
        </p:txBody>
      </p:sp>
      <p:sp>
        <p:nvSpPr>
          <p:cNvPr id="3" name="Rectangle 2"/>
          <p:cNvSpPr/>
          <p:nvPr/>
        </p:nvSpPr>
        <p:spPr>
          <a:xfrm>
            <a:off x="457200" y="2564904"/>
            <a:ext cx="8229600" cy="1169551"/>
          </a:xfrm>
          <a:prstGeom prst="rect">
            <a:avLst/>
          </a:prstGeom>
          <a:solidFill>
            <a:schemeClr val="bg1"/>
          </a:solidFill>
        </p:spPr>
        <p:txBody>
          <a:bodyPr wrap="square">
            <a:spAutoFit/>
          </a:bodyPr>
          <a:lstStyle/>
          <a:p>
            <a:r>
              <a:rPr lang="en-US" sz="1400" dirty="0">
                <a:solidFill>
                  <a:srgbClr val="0000FF"/>
                </a:solidFill>
                <a:highlight>
                  <a:srgbClr val="FFFFFF"/>
                </a:highlight>
                <a:latin typeface="Consolas"/>
              </a:rPr>
              <a:t>using</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System.Runtime.InteropServices</a:t>
            </a:r>
            <a:r>
              <a:rPr lang="en-US" sz="1400" dirty="0" smtClean="0">
                <a:solidFill>
                  <a:srgbClr val="000000"/>
                </a:solidFill>
                <a:highlight>
                  <a:srgbClr val="FFFFFF"/>
                </a:highlight>
                <a:latin typeface="Consolas"/>
              </a:rPr>
              <a:t>;</a:t>
            </a:r>
            <a:endParaRPr lang="ru-RU" sz="1400" dirty="0" smtClean="0">
              <a:solidFill>
                <a:srgbClr val="000000"/>
              </a:solidFill>
              <a:highlight>
                <a:srgbClr val="FFFFFF"/>
              </a:highlight>
              <a:latin typeface="Consolas"/>
            </a:endParaRPr>
          </a:p>
          <a:p>
            <a:endParaRPr lang="ru-RU" sz="1400" dirty="0" smtClean="0">
              <a:solidFill>
                <a:srgbClr val="000000"/>
              </a:solidFill>
              <a:highlight>
                <a:srgbClr val="FFFFFF"/>
              </a:highlight>
              <a:latin typeface="Consolas"/>
            </a:endParaRPr>
          </a:p>
          <a:p>
            <a:r>
              <a:rPr lang="en-US" sz="1400" dirty="0" smtClean="0">
                <a:solidFill>
                  <a:srgbClr val="000000"/>
                </a:solidFill>
                <a:highlight>
                  <a:srgbClr val="FFFFFF"/>
                </a:highlight>
                <a:latin typeface="Consolas"/>
              </a:rPr>
              <a:t>[</a:t>
            </a:r>
            <a:r>
              <a:rPr lang="en-US" sz="1400" dirty="0" err="1">
                <a:solidFill>
                  <a:srgbClr val="2B91AF"/>
                </a:solidFill>
                <a:highlight>
                  <a:srgbClr val="FFFFFF"/>
                </a:highlight>
                <a:latin typeface="Consolas"/>
              </a:rPr>
              <a:t>DllImport</a:t>
            </a:r>
            <a:r>
              <a:rPr lang="en-US" sz="1400" dirty="0">
                <a:solidFill>
                  <a:srgbClr val="000000"/>
                </a:solidFill>
                <a:highlight>
                  <a:srgbClr val="FFFFFF"/>
                </a:highlight>
                <a:latin typeface="Consolas"/>
              </a:rPr>
              <a:t>(</a:t>
            </a:r>
            <a:r>
              <a:rPr lang="en-US" sz="1400" dirty="0">
                <a:solidFill>
                  <a:srgbClr val="A31515"/>
                </a:solidFill>
                <a:highlight>
                  <a:srgbClr val="FFFFFF"/>
                </a:highlight>
                <a:latin typeface="Consolas"/>
              </a:rPr>
              <a:t>"shlwapi.dll"</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CharSet</a:t>
            </a:r>
            <a:r>
              <a:rPr lang="en-US" sz="1400" dirty="0">
                <a:solidFill>
                  <a:srgbClr val="000000"/>
                </a:solidFill>
                <a:highlight>
                  <a:srgbClr val="FFFFFF"/>
                </a:highlight>
                <a:latin typeface="Consolas"/>
              </a:rPr>
              <a:t> = </a:t>
            </a:r>
            <a:r>
              <a:rPr lang="en-US" sz="1400" dirty="0" err="1">
                <a:solidFill>
                  <a:srgbClr val="2B91AF"/>
                </a:solidFill>
                <a:highlight>
                  <a:srgbClr val="FFFFFF"/>
                </a:highlight>
                <a:latin typeface="Consolas"/>
              </a:rPr>
              <a:t>CharSet</a:t>
            </a:r>
            <a:r>
              <a:rPr lang="en-US" sz="1400" dirty="0" err="1">
                <a:solidFill>
                  <a:srgbClr val="000000"/>
                </a:solidFill>
                <a:highlight>
                  <a:srgbClr val="FFFFFF"/>
                </a:highlight>
                <a:latin typeface="Consolas"/>
              </a:rPr>
              <a:t>.Unicode</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ExactSpelling</a:t>
            </a:r>
            <a:r>
              <a:rPr lang="en-US" sz="1400" dirty="0">
                <a:solidFill>
                  <a:srgbClr val="000000"/>
                </a:solidFill>
                <a:highlight>
                  <a:srgbClr val="FFFFFF"/>
                </a:highlight>
                <a:latin typeface="Consolas"/>
              </a:rPr>
              <a:t> = </a:t>
            </a:r>
            <a:r>
              <a:rPr lang="en-US" sz="1400" dirty="0">
                <a:solidFill>
                  <a:srgbClr val="0000FF"/>
                </a:solidFill>
                <a:highlight>
                  <a:srgbClr val="FFFFFF"/>
                </a:highlight>
                <a:latin typeface="Consolas"/>
              </a:rPr>
              <a:t>true</a:t>
            </a:r>
            <a:r>
              <a:rPr lang="en-US" sz="1400" dirty="0">
                <a:solidFill>
                  <a:srgbClr val="000000"/>
                </a:solidFill>
                <a:highlight>
                  <a:srgbClr val="FFFFFF"/>
                </a:highlight>
                <a:latin typeface="Consolas"/>
              </a:rPr>
              <a:t>)]</a:t>
            </a:r>
          </a:p>
          <a:p>
            <a:r>
              <a:rPr lang="en-US" sz="1400" dirty="0">
                <a:solidFill>
                  <a:srgbClr val="0000FF"/>
                </a:solidFill>
                <a:highlight>
                  <a:srgbClr val="FFFFFF"/>
                </a:highlight>
                <a:latin typeface="Consolas"/>
              </a:rPr>
              <a:t>static</a:t>
            </a:r>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extern</a:t>
            </a:r>
            <a:r>
              <a:rPr lang="en-US" sz="1400" dirty="0">
                <a:solidFill>
                  <a:srgbClr val="000000"/>
                </a:solidFill>
                <a:highlight>
                  <a:srgbClr val="FFFFFF"/>
                </a:highlight>
                <a:latin typeface="Consolas"/>
              </a:rPr>
              <a:t> </a:t>
            </a:r>
            <a:r>
              <a:rPr lang="en-US" sz="1400" dirty="0" err="1">
                <a:solidFill>
                  <a:srgbClr val="0000FF"/>
                </a:solidFill>
                <a:highlight>
                  <a:srgbClr val="FFFFFF"/>
                </a:highlight>
                <a:latin typeface="Consolas"/>
              </a:rPr>
              <a:t>int</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StrCmpLogicalW</a:t>
            </a:r>
            <a:r>
              <a:rPr lang="en-US" sz="1400" dirty="0">
                <a:solidFill>
                  <a:srgbClr val="000000"/>
                </a:solidFill>
                <a:highlight>
                  <a:srgbClr val="FFFFFF"/>
                </a:highlight>
                <a:latin typeface="Consolas"/>
              </a:rPr>
              <a:t>(</a:t>
            </a:r>
            <a:r>
              <a:rPr lang="en-US" sz="1400" dirty="0">
                <a:solidFill>
                  <a:srgbClr val="0000FF"/>
                </a:solidFill>
                <a:highlight>
                  <a:srgbClr val="FFFFFF"/>
                </a:highlight>
                <a:latin typeface="Consolas"/>
              </a:rPr>
              <a:t>string</a:t>
            </a:r>
            <a:r>
              <a:rPr lang="en-US" sz="1400" dirty="0">
                <a:solidFill>
                  <a:srgbClr val="000000"/>
                </a:solidFill>
                <a:highlight>
                  <a:srgbClr val="FFFFFF"/>
                </a:highlight>
                <a:latin typeface="Consolas"/>
              </a:rPr>
              <a:t> x, </a:t>
            </a:r>
            <a:r>
              <a:rPr lang="en-US" sz="1400" dirty="0">
                <a:solidFill>
                  <a:srgbClr val="0000FF"/>
                </a:solidFill>
                <a:highlight>
                  <a:srgbClr val="FFFFFF"/>
                </a:highlight>
                <a:latin typeface="Consolas"/>
              </a:rPr>
              <a:t>string</a:t>
            </a:r>
            <a:r>
              <a:rPr lang="en-US" sz="1400" dirty="0">
                <a:solidFill>
                  <a:srgbClr val="000000"/>
                </a:solidFill>
                <a:highlight>
                  <a:srgbClr val="FFFFFF"/>
                </a:highlight>
                <a:latin typeface="Consolas"/>
              </a:rPr>
              <a:t> y);</a:t>
            </a:r>
          </a:p>
          <a:p>
            <a:endParaRPr lang="ru-RU" sz="1400" dirty="0">
              <a:solidFill>
                <a:prstClr val="black"/>
              </a:solidFill>
              <a:latin typeface="Consolas"/>
            </a:endParaRPr>
          </a:p>
        </p:txBody>
      </p:sp>
    </p:spTree>
    <p:extLst>
      <p:ext uri="{BB962C8B-B14F-4D97-AF65-F5344CB8AC3E}">
        <p14:creationId xmlns:p14="http://schemas.microsoft.com/office/powerpoint/2010/main" val="28912875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rPr>
              <a:t>Функции, предназначенная для инициализации начальных значений класса</a:t>
            </a:r>
            <a:r>
              <a:rPr lang="ru-RU" sz="1400" dirty="0" smtClean="0">
                <a:solidFill>
                  <a:schemeClr val="bg1"/>
                </a:solidFill>
              </a:rPr>
              <a:t>.</a:t>
            </a:r>
            <a:endParaRPr lang="en-US" sz="1400" dirty="0" smtClean="0">
              <a:solidFill>
                <a:schemeClr val="bg1"/>
              </a:solidFill>
            </a:endParaRPr>
          </a:p>
          <a:p>
            <a:pPr eaLnBrk="1" hangingPunct="1"/>
            <a:endParaRPr lang="en-US" sz="1400" dirty="0">
              <a:solidFill>
                <a:schemeClr val="bg1"/>
              </a:solidFill>
              <a:cs typeface="Times New Roman" pitchFamily="18" charset="0"/>
            </a:endParaRPr>
          </a:p>
          <a:p>
            <a:pPr eaLnBrk="1" hangingPunct="1"/>
            <a:r>
              <a:rPr lang="ru-RU" sz="1400" dirty="0" smtClean="0">
                <a:solidFill>
                  <a:schemeClr val="bg1"/>
                </a:solidFill>
                <a:cs typeface="Times New Roman" pitchFamily="18" charset="0"/>
              </a:rPr>
              <a:t>Имя конструктора должно совпдатать с именем класса. Тип возвращаемого значения для конструкторов не указывается.</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535363"/>
            <a:ext cx="8839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В классе возможно объявить любое количество конструкторов с разной сигнатурой (различными количеством и типом принимаемых параметров</a:t>
            </a:r>
            <a:r>
              <a:rPr lang="ru-RU" sz="1600" dirty="0" smtClean="0">
                <a:solidFill>
                  <a:schemeClr val="bg1"/>
                </a:solidFill>
              </a:rPr>
              <a:t>).</a:t>
            </a:r>
            <a:endParaRPr lang="en-US" sz="1600" dirty="0" smtClean="0">
              <a:solidFill>
                <a:schemeClr val="bg1"/>
              </a:solidFill>
            </a:endParaRPr>
          </a:p>
          <a:p>
            <a:pPr eaLnBrk="1" hangingPunct="1"/>
            <a:endParaRPr lang="ru-RU" sz="1600" dirty="0">
              <a:solidFill>
                <a:schemeClr val="bg1"/>
              </a:solidFill>
            </a:endParaRPr>
          </a:p>
          <a:p>
            <a:pPr eaLnBrk="1" hangingPunct="1"/>
            <a:r>
              <a:rPr lang="ru-RU" sz="1600" dirty="0">
                <a:solidFill>
                  <a:schemeClr val="bg1"/>
                </a:solidFill>
              </a:rPr>
              <a:t>	Если в классе не объявлено ни одного конструктора, создается конструктор по умолчанию, не принимающий никаких параметров. Однако, если в классе объявлен хоть один конструктор с параметрами, то конструктор без параметров, если он нужен, необходимо дописывать самостоятельно</a:t>
            </a:r>
            <a:r>
              <a:rPr lang="ru-RU" sz="1600" dirty="0" smtClean="0">
                <a:solidFill>
                  <a:schemeClr val="bg1"/>
                </a:solidFill>
              </a:rPr>
              <a:t>.</a:t>
            </a:r>
            <a:endParaRPr lang="ru-RU" sz="1600" dirty="0"/>
          </a:p>
        </p:txBody>
      </p:sp>
      <p:sp>
        <p:nvSpPr>
          <p:cNvPr id="38915" name="Rectangle 3"/>
          <p:cNvSpPr>
            <a:spLocks noChangeArrowheads="1"/>
          </p:cNvSpPr>
          <p:nvPr/>
        </p:nvSpPr>
        <p:spPr bwMode="auto">
          <a:xfrm>
            <a:off x="533400" y="1628800"/>
            <a:ext cx="8077200" cy="1631216"/>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endParaRPr lang="en-US" sz="1000" dirty="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a:solidFill>
                  <a:schemeClr val="bg1"/>
                </a:solidFill>
                <a:latin typeface="Courier New" pitchFamily="49" charset="0"/>
                <a:ea typeface="Calibri" pitchFamily="34" charset="0"/>
                <a:cs typeface="Courier New" pitchFamily="49" charset="0"/>
              </a:rPr>
              <a:t>	</a:t>
            </a:r>
            <a:r>
              <a:rPr lang="en-US" sz="100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358099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Вызов </a:t>
            </a:r>
            <a:r>
              <a:rPr lang="ru-RU" sz="2400" b="1" dirty="0" smtClean="0">
                <a:solidFill>
                  <a:schemeClr val="bg1"/>
                </a:solidFill>
              </a:rPr>
              <a:t>другого конструктора</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Если в классе есть несколько конструкторов, то они могут вызывать друг друга. Это помогает сократить объем кода и упростить его.</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845366"/>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В данной реализации конструктор без аргументов вызывает другой конструктор передавая значения координат по умолчанию.</a:t>
            </a:r>
            <a:endParaRPr lang="ru-RU" sz="1600" dirty="0"/>
          </a:p>
        </p:txBody>
      </p:sp>
      <p:sp>
        <p:nvSpPr>
          <p:cNvPr id="38915" name="Rectangle 3"/>
          <p:cNvSpPr>
            <a:spLocks noChangeArrowheads="1"/>
          </p:cNvSpPr>
          <p:nvPr/>
        </p:nvSpPr>
        <p:spPr bwMode="auto">
          <a:xfrm>
            <a:off x="533400" y="1251774"/>
            <a:ext cx="8077200" cy="2385268"/>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endParaRPr lang="ru-RU"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 </a:t>
            </a:r>
            <a:endParaRPr lang="en-US"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             : this(</a:t>
            </a:r>
            <a:r>
              <a:rPr lang="ru-RU" sz="1000" dirty="0" smtClean="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 </a:t>
            </a:r>
            <a:r>
              <a:rPr lang="ru-RU" sz="1000" dirty="0" smtClean="0">
                <a:solidFill>
                  <a:schemeClr val="bg1"/>
                </a:solidFill>
                <a:latin typeface="Courier New" pitchFamily="49" charset="0"/>
                <a:ea typeface="Calibri" pitchFamily="34" charset="0"/>
                <a:cs typeface="Courier New" pitchFamily="49" charset="0"/>
              </a:rPr>
              <a:t>Вызов другого конструктора</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4626090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rPr>
              <a:t>Конструкторы </a:t>
            </a:r>
            <a:r>
              <a:rPr lang="ru-RU" sz="2400" b="1" dirty="0">
                <a:solidFill>
                  <a:schemeClr val="bg1"/>
                </a:solidFill>
              </a:rPr>
              <a:t>и</a:t>
            </a:r>
            <a:r>
              <a:rPr lang="en-US" sz="2400" b="1" dirty="0">
                <a:solidFill>
                  <a:schemeClr val="bg1"/>
                </a:solidFill>
              </a:rPr>
              <a:t> </a:t>
            </a:r>
            <a:r>
              <a:rPr lang="en-US" sz="2400" b="1" dirty="0" smtClean="0">
                <a:solidFill>
                  <a:schemeClr val="bg1"/>
                </a:solidFill>
              </a:rPr>
              <a:t>readonly </a:t>
            </a:r>
            <a:r>
              <a:rPr lang="ru-RU" sz="2400" b="1" dirty="0" smtClean="0">
                <a:solidFill>
                  <a:schemeClr val="bg1"/>
                </a:solidFill>
              </a:rPr>
              <a:t>поля</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Иногда возникает необходимость создать класс с полями значения которых нельзя изменить после создания объекта. Для этого применяются </a:t>
            </a:r>
            <a:r>
              <a:rPr lang="en-US" sz="1400" dirty="0" smtClean="0">
                <a:solidFill>
                  <a:schemeClr val="bg1"/>
                </a:solidFill>
                <a:cs typeface="Times New Roman" pitchFamily="18" charset="0"/>
              </a:rPr>
              <a:t>readonly </a:t>
            </a:r>
            <a:r>
              <a:rPr lang="ru-RU" sz="1400" dirty="0" smtClean="0">
                <a:solidFill>
                  <a:schemeClr val="bg1"/>
                </a:solidFill>
                <a:cs typeface="Times New Roman" pitchFamily="18" charset="0"/>
              </a:rPr>
              <a:t>поля. Допускается присваивать им значения при объявлении или в конструкторе.</a:t>
            </a:r>
            <a:endParaRPr lang="en-US" sz="1400" dirty="0">
              <a:solidFill>
                <a:schemeClr val="bg1"/>
              </a:solidFill>
              <a:cs typeface="Times New Roman" pitchFamily="18" charset="0"/>
            </a:endParaRPr>
          </a:p>
        </p:txBody>
      </p:sp>
      <p:sp>
        <p:nvSpPr>
          <p:cNvPr id="38915" name="Rectangle 3"/>
          <p:cNvSpPr>
            <a:spLocks noChangeArrowheads="1"/>
          </p:cNvSpPr>
          <p:nvPr/>
        </p:nvSpPr>
        <p:spPr bwMode="auto">
          <a:xfrm>
            <a:off x="533400" y="1542271"/>
            <a:ext cx="8077200" cy="2246769"/>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class Point</a:t>
            </a:r>
            <a:r>
              <a:rPr lang="en-US" sz="1400" dirty="0" smtClean="0">
                <a:solidFill>
                  <a:schemeClr val="bg1"/>
                </a:solidFill>
                <a:latin typeface="Courier New" pitchFamily="49" charset="0"/>
                <a:ea typeface="Calibri" pitchFamily="34" charset="0"/>
                <a:cs typeface="Courier New" pitchFamily="49" charset="0"/>
              </a:rPr>
              <a:t>2D</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private </a:t>
            </a:r>
            <a:r>
              <a:rPr lang="en-US" sz="1400" dirty="0" smtClean="0">
                <a:solidFill>
                  <a:srgbClr val="FFFF00"/>
                </a:solidFill>
                <a:latin typeface="Courier New" pitchFamily="49" charset="0"/>
                <a:ea typeface="Calibri" pitchFamily="34" charset="0"/>
                <a:cs typeface="Courier New" pitchFamily="49" charset="0"/>
              </a:rPr>
              <a:t>readonly</a:t>
            </a: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int x</a:t>
            </a:r>
            <a:r>
              <a:rPr lang="en-US" sz="1400" dirty="0" smtClean="0">
                <a:solidFill>
                  <a:schemeClr val="bg1"/>
                </a:solidFill>
                <a:latin typeface="Courier New" pitchFamily="49" charset="0"/>
                <a:ea typeface="Calibri" pitchFamily="34" charset="0"/>
                <a:cs typeface="Courier New" pitchFamily="49" charset="0"/>
              </a:rPr>
              <a:t>, y</a:t>
            </a:r>
            <a:r>
              <a:rPr lang="be-BY" sz="14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1400" dirty="0" smtClean="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public </a:t>
            </a:r>
            <a:r>
              <a:rPr lang="be-BY" sz="1400" dirty="0" smtClean="0">
                <a:solidFill>
                  <a:schemeClr val="bg1"/>
                </a:solidFill>
                <a:latin typeface="Courier New" pitchFamily="49" charset="0"/>
                <a:ea typeface="Calibri" pitchFamily="34" charset="0"/>
                <a:cs typeface="Courier New" pitchFamily="49" charset="0"/>
              </a:rPr>
              <a:t>Point</a:t>
            </a:r>
            <a:r>
              <a:rPr lang="en-US" sz="1400" dirty="0" smtClean="0">
                <a:solidFill>
                  <a:schemeClr val="bg1"/>
                </a:solidFill>
                <a:latin typeface="Courier New" pitchFamily="49" charset="0"/>
                <a:ea typeface="Calibri" pitchFamily="34" charset="0"/>
                <a:cs typeface="Courier New" pitchFamily="49" charset="0"/>
              </a:rPr>
              <a:t>2D</a:t>
            </a:r>
            <a:r>
              <a:rPr lang="be-BY" sz="1400" dirty="0" smtClean="0">
                <a:solidFill>
                  <a:schemeClr val="bg1"/>
                </a:solidFill>
                <a:latin typeface="Courier New" pitchFamily="49" charset="0"/>
                <a:ea typeface="Calibri" pitchFamily="34" charset="0"/>
                <a:cs typeface="Courier New" pitchFamily="49" charset="0"/>
              </a:rPr>
              <a:t>(int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 int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en-US" sz="1400" dirty="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anose="02070309020205020404" pitchFamily="49" charset="0"/>
                <a:ea typeface="Calibri" pitchFamily="34" charset="0"/>
                <a:cs typeface="Courier New" panose="02070309020205020404"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x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y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64325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Конструкторы - </a:t>
            </a:r>
            <a:r>
              <a:rPr lang="en-US" dirty="0" smtClean="0">
                <a:solidFill>
                  <a:schemeClr val="bg1"/>
                </a:solidFill>
              </a:rPr>
              <a:t>class vs </a:t>
            </a:r>
            <a:r>
              <a:rPr lang="en-US" dirty="0" err="1" smtClean="0">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smtClean="0">
                <a:solidFill>
                  <a:schemeClr val="bg1"/>
                </a:solidFill>
              </a:rPr>
              <a:t>В структуре нельзя объявить конструктор по умолчанию (конструктор без аргументов).</a:t>
            </a:r>
            <a:endParaRPr lang="en-US" dirty="0">
              <a:solidFill>
                <a:schemeClr val="bg1"/>
              </a:solidFill>
            </a:endParaRPr>
          </a:p>
        </p:txBody>
      </p:sp>
    </p:spTree>
    <p:extLst>
      <p:ext uri="{BB962C8B-B14F-4D97-AF65-F5344CB8AC3E}">
        <p14:creationId xmlns:p14="http://schemas.microsoft.com/office/powerpoint/2010/main" val="23213563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Свойства</a:t>
            </a:r>
            <a:endParaRPr lang="en-US" sz="2400" dirty="0">
              <a:solidFill>
                <a:schemeClr val="bg1"/>
              </a:solidFill>
              <a:cs typeface="Times New Roman" pitchFamily="18" charset="0"/>
            </a:endParaRPr>
          </a:p>
        </p:txBody>
      </p:sp>
      <p:sp>
        <p:nvSpPr>
          <p:cNvPr id="43009" name="Rectangle 1"/>
          <p:cNvSpPr>
            <a:spLocks noChangeArrowheads="1"/>
          </p:cNvSpPr>
          <p:nvPr/>
        </p:nvSpPr>
        <p:spPr bwMode="auto">
          <a:xfrm>
            <a:off x="228600" y="698500"/>
            <a:ext cx="8686800" cy="50165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X		//Свойство Х</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x; }</a:t>
            </a:r>
          </a:p>
          <a:p>
            <a:pPr eaLnBrk="0" hangingPunct="0">
              <a:defRPr/>
            </a:pPr>
            <a:r>
              <a:rPr lang="be-BY" sz="1000" dirty="0">
                <a:solidFill>
                  <a:schemeClr val="bg1"/>
                </a:solidFill>
                <a:latin typeface="Courier New" pitchFamily="49" charset="0"/>
                <a:ea typeface="Calibri" pitchFamily="34" charset="0"/>
                <a:cs typeface="Courier New" pitchFamily="49" charset="0"/>
              </a:rPr>
              <a:t>            set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if( value &gt;= 0 )</a:t>
            </a:r>
          </a:p>
          <a:p>
            <a:pPr eaLnBrk="0" hangingPunct="0">
              <a:defRPr/>
            </a:pPr>
            <a:r>
              <a:rPr lang="be-BY" sz="1000" dirty="0">
                <a:solidFill>
                  <a:schemeClr val="bg1"/>
                </a:solidFill>
                <a:latin typeface="Courier New" pitchFamily="49" charset="0"/>
                <a:ea typeface="Calibri" pitchFamily="34" charset="0"/>
                <a:cs typeface="Courier New" pitchFamily="49" charset="0"/>
              </a:rPr>
              <a:t>                    x = value;</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int Y		 //Свойство </a:t>
            </a:r>
            <a:r>
              <a:rPr lang="en-US" sz="1000" dirty="0">
                <a:solidFill>
                  <a:schemeClr val="bg1"/>
                </a:solidFill>
                <a:latin typeface="Courier New" pitchFamily="49" charset="0"/>
                <a:ea typeface="Calibri" pitchFamily="34" charset="0"/>
                <a:cs typeface="Courier New" pitchFamily="49" charset="0"/>
              </a:rPr>
              <a:t>Y – </a:t>
            </a:r>
            <a:r>
              <a:rPr lang="ru-RU" sz="1000" dirty="0">
                <a:solidFill>
                  <a:schemeClr val="bg1"/>
                </a:solidFill>
                <a:latin typeface="Courier New" pitchFamily="49" charset="0"/>
                <a:ea typeface="Calibri" pitchFamily="34" charset="0"/>
                <a:cs typeface="Courier New" pitchFamily="49" charset="0"/>
              </a:rPr>
              <a:t>только для чтения</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y; }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Point(10,20);</a:t>
            </a:r>
          </a:p>
          <a:p>
            <a:pPr eaLnBrk="0" hangingPunct="0">
              <a:defRPr/>
            </a:pPr>
            <a:r>
              <a:rPr lang="be-BY" sz="1000" dirty="0">
                <a:solidFill>
                  <a:schemeClr val="bg1"/>
                </a:solidFill>
                <a:latin typeface="Courier New" pitchFamily="49" charset="0"/>
                <a:ea typeface="Calibri" pitchFamily="34" charset="0"/>
                <a:cs typeface="Courier New" pitchFamily="49" charset="0"/>
              </a:rPr>
              <a:t>            int a = point.X;</a:t>
            </a:r>
          </a:p>
          <a:p>
            <a:pPr eaLnBrk="0" hangingPunct="0">
              <a:defRPr/>
            </a:pPr>
            <a:r>
              <a:rPr lang="be-BY" sz="1000" dirty="0">
                <a:solidFill>
                  <a:schemeClr val="bg1"/>
                </a:solidFill>
                <a:latin typeface="Courier New" pitchFamily="49" charset="0"/>
                <a:ea typeface="Calibri" pitchFamily="34" charset="0"/>
                <a:cs typeface="Courier New" pitchFamily="49" charset="0"/>
              </a:rPr>
              <a:t>            point.X = 25;</a:t>
            </a: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Console.WriteLine("Point.X = {0}; Point.Y = {1}", point.X, point.Y); //Вывод Х = 25, </a:t>
            </a:r>
            <a:r>
              <a:rPr lang="en-US" sz="1000" dirty="0">
                <a:solidFill>
                  <a:schemeClr val="bg1"/>
                </a:solidFill>
                <a:latin typeface="Courier New" pitchFamily="49" charset="0"/>
                <a:ea typeface="Calibri" pitchFamily="34" charset="0"/>
                <a:cs typeface="Courier New" pitchFamily="49" charset="0"/>
              </a:rPr>
              <a:t>Y = 20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Console.WriteLine("Old X value is : {0}", a);</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а = 10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p:txBody>
      </p:sp>
    </p:spTree>
    <p:extLst>
      <p:ext uri="{BB962C8B-B14F-4D97-AF65-F5344CB8AC3E}">
        <p14:creationId xmlns:p14="http://schemas.microsoft.com/office/powerpoint/2010/main" val="42164450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Автоматические свойства</a:t>
            </a:r>
            <a:r>
              <a:rPr lang="en-US" dirty="0" smtClean="0"/>
              <a:t/>
            </a:r>
            <a:br>
              <a:rPr lang="en-US" dirty="0" smtClean="0"/>
            </a:br>
            <a:r>
              <a:rPr lang="en-US" dirty="0" smtClean="0"/>
              <a:t>(auto-properties)</a:t>
            </a:r>
            <a:endParaRPr lang="en-US" dirty="0"/>
          </a:p>
        </p:txBody>
      </p:sp>
      <p:sp>
        <p:nvSpPr>
          <p:cNvPr id="3" name="Content Placeholder 2"/>
          <p:cNvSpPr>
            <a:spLocks noGrp="1"/>
          </p:cNvSpPr>
          <p:nvPr>
            <p:ph idx="1"/>
          </p:nvPr>
        </p:nvSpPr>
        <p:spPr>
          <a:xfrm>
            <a:off x="457200" y="1600201"/>
            <a:ext cx="8229600" cy="1036711"/>
          </a:xfrm>
        </p:spPr>
        <p:txBody>
          <a:bodyPr>
            <a:normAutofit/>
          </a:bodyPr>
          <a:lstStyle/>
          <a:p>
            <a:pPr marL="0" indent="0">
              <a:buNone/>
            </a:pPr>
            <a:r>
              <a:rPr lang="ru-RU" sz="2000" dirty="0" smtClean="0"/>
              <a:t>Авто-свойства позволяют быстро </a:t>
            </a:r>
            <a:r>
              <a:rPr lang="ru-RU" sz="2000" dirty="0"/>
              <a:t>объявлять </a:t>
            </a:r>
            <a:r>
              <a:rPr lang="ru-RU" sz="2000" dirty="0" smtClean="0"/>
              <a:t>простые свойства с </a:t>
            </a:r>
            <a:r>
              <a:rPr lang="en-US" sz="2000" dirty="0" smtClean="0"/>
              <a:t>private </a:t>
            </a:r>
            <a:r>
              <a:rPr lang="ru-RU" sz="2000" dirty="0" smtClean="0"/>
              <a:t>полем и с </a:t>
            </a:r>
            <a:r>
              <a:rPr lang="en-US" sz="2000" dirty="0" smtClean="0"/>
              <a:t>get/set. </a:t>
            </a:r>
            <a:r>
              <a:rPr lang="ru-RU" sz="2000" dirty="0" smtClean="0"/>
              <a:t>Это сокращает код программы улучшая читабельность. Например, вместо кода:</a:t>
            </a:r>
            <a:endParaRPr lang="en-US" sz="2000" dirty="0"/>
          </a:p>
        </p:txBody>
      </p:sp>
      <p:sp>
        <p:nvSpPr>
          <p:cNvPr id="5" name="Rectangle 4"/>
          <p:cNvSpPr/>
          <p:nvPr/>
        </p:nvSpPr>
        <p:spPr>
          <a:xfrm>
            <a:off x="539552" y="2636912"/>
            <a:ext cx="7992888" cy="2862322"/>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
        <p:nvSpPr>
          <p:cNvPr id="6" name="Content Placeholder 2"/>
          <p:cNvSpPr txBox="1">
            <a:spLocks/>
          </p:cNvSpPr>
          <p:nvPr/>
        </p:nvSpPr>
        <p:spPr>
          <a:xfrm>
            <a:off x="573348" y="5920293"/>
            <a:ext cx="2888866" cy="4320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smtClean="0"/>
              <a:t>Мы можем написать:</a:t>
            </a:r>
            <a:endParaRPr lang="en-US" sz="2000" dirty="0"/>
          </a:p>
        </p:txBody>
      </p:sp>
      <p:sp>
        <p:nvSpPr>
          <p:cNvPr id="8" name="Rectangle 7"/>
          <p:cNvSpPr/>
          <p:nvPr/>
        </p:nvSpPr>
        <p:spPr>
          <a:xfrm>
            <a:off x="3059832" y="5628485"/>
            <a:ext cx="5472608" cy="1015663"/>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361917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Свойства</a:t>
            </a:r>
            <a:endParaRPr lang="ru-RU" dirty="0"/>
          </a:p>
        </p:txBody>
      </p:sp>
      <p:sp>
        <p:nvSpPr>
          <p:cNvPr id="3" name="Объект 2"/>
          <p:cNvSpPr>
            <a:spLocks noGrp="1"/>
          </p:cNvSpPr>
          <p:nvPr>
            <p:ph idx="1"/>
          </p:nvPr>
        </p:nvSpPr>
        <p:spPr/>
        <p:txBody>
          <a:bodyPr>
            <a:normAutofit/>
          </a:bodyPr>
          <a:lstStyle/>
          <a:p>
            <a:r>
              <a:rPr lang="en-US" dirty="0" smtClean="0"/>
              <a:t>public xyz { get; private set; }</a:t>
            </a:r>
            <a:endParaRPr lang="ru-RU" dirty="0" smtClean="0"/>
          </a:p>
          <a:p>
            <a:pPr lvl="1"/>
            <a:r>
              <a:rPr lang="ru-RU" dirty="0" smtClean="0"/>
              <a:t>Второй модификатор должен быть более строгим (для</a:t>
            </a:r>
            <a:r>
              <a:rPr lang="en-US" dirty="0" smtClean="0"/>
              <a:t> public: protected </a:t>
            </a:r>
            <a:r>
              <a:rPr lang="ru-RU" dirty="0" smtClean="0"/>
              <a:t>или </a:t>
            </a:r>
            <a:r>
              <a:rPr lang="en-US" dirty="0" smtClean="0"/>
              <a:t>private</a:t>
            </a:r>
            <a:r>
              <a:rPr lang="ru-RU" dirty="0" smtClean="0"/>
              <a:t>; для </a:t>
            </a:r>
            <a:r>
              <a:rPr lang="en-US" dirty="0" smtClean="0"/>
              <a:t>protected </a:t>
            </a:r>
            <a:r>
              <a:rPr lang="ru-RU" dirty="0" smtClean="0"/>
              <a:t>только </a:t>
            </a:r>
            <a:r>
              <a:rPr lang="en-US" dirty="0" smtClean="0"/>
              <a:t>private)</a:t>
            </a:r>
          </a:p>
          <a:p>
            <a:r>
              <a:rPr lang="ru-RU" dirty="0" smtClean="0"/>
              <a:t>Свойство только для чтения </a:t>
            </a:r>
            <a:r>
              <a:rPr lang="en-US" dirty="0" smtClean="0"/>
              <a:t>public Xyz { get { return ""; }</a:t>
            </a:r>
          </a:p>
          <a:p>
            <a:r>
              <a:rPr lang="ru-RU" dirty="0"/>
              <a:t>Свойство только для </a:t>
            </a:r>
            <a:r>
              <a:rPr lang="ru-RU" dirty="0" smtClean="0"/>
              <a:t>записи </a:t>
            </a:r>
            <a:r>
              <a:rPr lang="en-US" dirty="0"/>
              <a:t>public </a:t>
            </a:r>
            <a:r>
              <a:rPr lang="en-US" dirty="0" smtClean="0"/>
              <a:t>Xyz </a:t>
            </a:r>
            <a:r>
              <a:rPr lang="en-US" dirty="0"/>
              <a:t>{ </a:t>
            </a:r>
            <a:r>
              <a:rPr lang="en-US" dirty="0" smtClean="0"/>
              <a:t>set { xyz = value; </a:t>
            </a:r>
            <a:r>
              <a:rPr lang="en-US" dirty="0"/>
              <a:t>}</a:t>
            </a:r>
            <a:endParaRPr lang="ru-RU" dirty="0" smtClean="0"/>
          </a:p>
          <a:p>
            <a:endParaRPr lang="en-US" dirty="0" smtClean="0"/>
          </a:p>
          <a:p>
            <a:endParaRPr lang="ru-RU" dirty="0"/>
          </a:p>
        </p:txBody>
      </p:sp>
    </p:spTree>
    <p:extLst>
      <p:ext uri="{BB962C8B-B14F-4D97-AF65-F5344CB8AC3E}">
        <p14:creationId xmlns:p14="http://schemas.microsoft.com/office/powerpoint/2010/main" val="2720707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C# 6.0</a:t>
            </a:r>
            <a:r>
              <a:rPr lang="ru-RU" dirty="0" smtClean="0">
                <a:solidFill>
                  <a:schemeClr val="bg1"/>
                </a:solidFill>
              </a:rPr>
              <a:t>.</a:t>
            </a:r>
            <a:r>
              <a:rPr lang="en-US" dirty="0" smtClean="0">
                <a:solidFill>
                  <a:schemeClr val="bg1"/>
                </a:solidFill>
              </a:rPr>
              <a:t> </a:t>
            </a:r>
            <a:r>
              <a:rPr lang="ru-RU" dirty="0" smtClean="0">
                <a:solidFill>
                  <a:schemeClr val="bg1"/>
                </a:solidFill>
              </a:rPr>
              <a:t>Инициализция автоматических свойств</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a:solidFill>
                  <a:schemeClr val="bg1"/>
                </a:solidFill>
                <a:hlinkClick r:id="rId2"/>
              </a:rPr>
              <a:t>http://</a:t>
            </a:r>
            <a:r>
              <a:rPr lang="en-US" dirty="0" smtClean="0">
                <a:solidFill>
                  <a:schemeClr val="bg1"/>
                </a:solidFill>
                <a:hlinkClick r:id="rId2"/>
              </a:rPr>
              <a:t>msdn.microsoft.com/en-us/magazine/dn802602.aspx</a:t>
            </a:r>
            <a:endParaRPr lang="en-US" dirty="0" smtClean="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1664539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C# 6.0</a:t>
            </a:r>
            <a:r>
              <a:rPr lang="ru-RU" dirty="0" smtClean="0">
                <a:solidFill>
                  <a:schemeClr val="bg1"/>
                </a:solidFill>
              </a:rPr>
              <a:t>.</a:t>
            </a:r>
            <a:r>
              <a:rPr lang="en-US" dirty="0" smtClean="0">
                <a:solidFill>
                  <a:schemeClr val="bg1"/>
                </a:solidFill>
              </a:rPr>
              <a:t> </a:t>
            </a:r>
            <a:r>
              <a:rPr lang="ru-RU" dirty="0" smtClean="0">
                <a:solidFill>
                  <a:schemeClr val="bg1"/>
                </a:solidFill>
              </a:rPr>
              <a:t>Автоматические свойства доступные только для чтения</a:t>
            </a:r>
            <a:endParaRPr lang="en-US" dirty="0">
              <a:solidFill>
                <a:schemeClr val="bg1"/>
              </a:solidFill>
            </a:endParaRPr>
          </a:p>
        </p:txBody>
      </p:sp>
      <p:sp>
        <p:nvSpPr>
          <p:cNvPr id="3" name="Content Placeholder 2"/>
          <p:cNvSpPr>
            <a:spLocks noGrp="1"/>
          </p:cNvSpPr>
          <p:nvPr>
            <p:ph idx="1"/>
          </p:nvPr>
        </p:nvSpPr>
        <p:spPr>
          <a:xfrm>
            <a:off x="457200" y="1600201"/>
            <a:ext cx="8229600" cy="1108719"/>
          </a:xfrm>
        </p:spPr>
        <p:txBody>
          <a:bodyPr>
            <a:normAutofit/>
          </a:bodyPr>
          <a:lstStyle/>
          <a:p>
            <a:pPr marL="0" indent="0">
              <a:buNone/>
            </a:pPr>
            <a:r>
              <a:rPr lang="ru-RU" dirty="0" smtClean="0">
                <a:solidFill>
                  <a:schemeClr val="bg1"/>
                </a:solidFill>
              </a:rPr>
              <a:t>В </a:t>
            </a:r>
            <a:r>
              <a:rPr lang="en-US" dirty="0" smtClean="0">
                <a:solidFill>
                  <a:schemeClr val="bg1"/>
                </a:solidFill>
              </a:rPr>
              <a:t>C# 6 </a:t>
            </a:r>
            <a:r>
              <a:rPr lang="ru-RU" dirty="0" smtClean="0">
                <a:solidFill>
                  <a:schemeClr val="bg1"/>
                </a:solidFill>
              </a:rPr>
              <a:t>добавлена поддержка автоматических свойство только с </a:t>
            </a:r>
            <a:r>
              <a:rPr lang="en-US" dirty="0" smtClean="0">
                <a:solidFill>
                  <a:schemeClr val="bg1"/>
                </a:solidFill>
              </a:rPr>
              <a:t>get</a:t>
            </a:r>
            <a:endParaRPr lang="en-US" dirty="0">
              <a:solidFill>
                <a:schemeClr val="bg1"/>
              </a:solidFill>
            </a:endParaRPr>
          </a:p>
        </p:txBody>
      </p:sp>
      <p:sp>
        <p:nvSpPr>
          <p:cNvPr id="5" name="Прямоугольник 4"/>
          <p:cNvSpPr/>
          <p:nvPr/>
        </p:nvSpPr>
        <p:spPr>
          <a:xfrm>
            <a:off x="457200" y="2780928"/>
            <a:ext cx="8003232" cy="369332"/>
          </a:xfrm>
          <a:prstGeom prst="rect">
            <a:avLst/>
          </a:prstGeom>
          <a:solidFill>
            <a:schemeClr val="bg1"/>
          </a:solidFill>
        </p:spPr>
        <p:txBody>
          <a:bodyPr wrap="square">
            <a:spAutoFit/>
          </a:bodyPr>
          <a:lstStyle/>
          <a:p>
            <a:r>
              <a:rPr lang="en-US" dirty="0">
                <a:solidFill>
                  <a:srgbClr val="0000FF"/>
                </a:solidFill>
                <a:highlight>
                  <a:srgbClr val="FFFFFF"/>
                </a:highlight>
                <a:latin typeface="Consolas"/>
              </a:rPr>
              <a:t>public</a:t>
            </a:r>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Y { </a:t>
            </a:r>
            <a:r>
              <a:rPr lang="en-US" dirty="0">
                <a:solidFill>
                  <a:srgbClr val="0000FF"/>
                </a:solidFill>
                <a:highlight>
                  <a:srgbClr val="FFFFFF"/>
                </a:highlight>
                <a:latin typeface="Consolas"/>
              </a:rPr>
              <a:t>get</a:t>
            </a:r>
            <a:r>
              <a:rPr lang="en-US" dirty="0">
                <a:solidFill>
                  <a:srgbClr val="000000"/>
                </a:solidFill>
                <a:highlight>
                  <a:srgbClr val="FFFFFF"/>
                </a:highlight>
                <a:latin typeface="Consolas"/>
              </a:rPr>
              <a:t>; } = 5</a:t>
            </a:r>
            <a:endParaRPr lang="ru-RU" dirty="0"/>
          </a:p>
        </p:txBody>
      </p:sp>
      <p:sp>
        <p:nvSpPr>
          <p:cNvPr id="6" name="Content Placeholder 2"/>
          <p:cNvSpPr txBox="1">
            <a:spLocks/>
          </p:cNvSpPr>
          <p:nvPr/>
        </p:nvSpPr>
        <p:spPr>
          <a:xfrm>
            <a:off x="449072" y="3391109"/>
            <a:ext cx="8229600" cy="19100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dirty="0" smtClean="0">
                <a:solidFill>
                  <a:schemeClr val="bg1"/>
                </a:solidFill>
              </a:rPr>
              <a:t>Такие свойства также можно инициализировать из конструктора как и </a:t>
            </a:r>
            <a:r>
              <a:rPr lang="en-US" dirty="0" err="1" smtClean="0">
                <a:solidFill>
                  <a:schemeClr val="bg1"/>
                </a:solidFill>
              </a:rPr>
              <a:t>readonly</a:t>
            </a:r>
            <a:r>
              <a:rPr lang="en-US" dirty="0" smtClean="0">
                <a:solidFill>
                  <a:schemeClr val="bg1"/>
                </a:solidFill>
              </a:rPr>
              <a:t> </a:t>
            </a:r>
            <a:r>
              <a:rPr lang="ru-RU" smtClean="0">
                <a:solidFill>
                  <a:schemeClr val="bg1"/>
                </a:solidFill>
              </a:rPr>
              <a:t>поля.</a:t>
            </a:r>
            <a:endParaRPr lang="en-US" dirty="0">
              <a:solidFill>
                <a:schemeClr val="bg1"/>
              </a:solidFill>
            </a:endParaRPr>
          </a:p>
        </p:txBody>
      </p:sp>
    </p:spTree>
    <p:extLst>
      <p:ext uri="{BB962C8B-B14F-4D97-AF65-F5344CB8AC3E}">
        <p14:creationId xmlns:p14="http://schemas.microsoft.com/office/powerpoint/2010/main" val="2060694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24320920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C# 6.0</a:t>
            </a:r>
            <a:r>
              <a:rPr lang="ru-RU" dirty="0" smtClean="0">
                <a:solidFill>
                  <a:schemeClr val="bg1"/>
                </a:solidFill>
              </a:rPr>
              <a:t>.</a:t>
            </a:r>
            <a:r>
              <a:rPr lang="en-US" dirty="0">
                <a:solidFill>
                  <a:schemeClr val="bg1"/>
                </a:solidFill>
              </a:rPr>
              <a:t> Expression Bodied Functions and Properties</a:t>
            </a: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a:solidFill>
                  <a:schemeClr val="bg1"/>
                </a:solidFill>
                <a:hlinkClick r:id="rId2"/>
              </a:rPr>
              <a:t>http://</a:t>
            </a:r>
            <a:r>
              <a:rPr lang="en-US" dirty="0" smtClean="0">
                <a:solidFill>
                  <a:schemeClr val="bg1"/>
                </a:solidFill>
                <a:hlinkClick r:id="rId2"/>
              </a:rPr>
              <a:t>msdn.microsoft.com/en-us/magazine/dn802602.aspx</a:t>
            </a:r>
            <a:endParaRPr lang="en-US" dirty="0" smtClean="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70565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Индексаторы</a:t>
            </a:r>
            <a:endParaRPr lang="en-US" sz="2400" dirty="0">
              <a:solidFill>
                <a:schemeClr val="bg1"/>
              </a:solidFill>
              <a:cs typeface="Times New Roman" pitchFamily="18" charset="0"/>
            </a:endParaRPr>
          </a:p>
        </p:txBody>
      </p:sp>
      <p:sp>
        <p:nvSpPr>
          <p:cNvPr id="44033" name="Rectangle 1"/>
          <p:cNvSpPr>
            <a:spLocks noChangeArrowheads="1"/>
          </p:cNvSpPr>
          <p:nvPr/>
        </p:nvSpPr>
        <p:spPr bwMode="auto">
          <a:xfrm>
            <a:off x="304800" y="685800"/>
            <a:ext cx="8534400" cy="5294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Vector</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//Встроенный тип в класс </a:t>
            </a:r>
            <a:r>
              <a:rPr lang="en-US" sz="1000" dirty="0">
                <a:solidFill>
                  <a:schemeClr val="bg1"/>
                </a:solidFill>
                <a:latin typeface="Courier New" pitchFamily="49" charset="0"/>
                <a:ea typeface="Calibri" pitchFamily="34" charset="0"/>
                <a:cs typeface="Courier New" pitchFamily="49" charset="0"/>
              </a:rPr>
              <a:t>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points = new int[100];</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this[int 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get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points[a];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points[a] = value;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Vector vec = new Vector();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vec[0] = 10;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vec[1] =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vec[-2] = 17;   //Неверный индекс, аварийного завершения не произойдет</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Console.WriteLine(vec[0].ToString());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Console.WriteLine(vec[1].ToString());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 name="TextBox 1"/>
          <p:cNvSpPr txBox="1"/>
          <p:nvPr/>
        </p:nvSpPr>
        <p:spPr>
          <a:xfrm>
            <a:off x="381000" y="6124654"/>
            <a:ext cx="8458200" cy="369332"/>
          </a:xfrm>
          <a:prstGeom prst="rect">
            <a:avLst/>
          </a:prstGeom>
          <a:noFill/>
        </p:spPr>
        <p:txBody>
          <a:bodyPr wrap="square" rtlCol="0">
            <a:spAutoFit/>
          </a:bodyPr>
          <a:lstStyle/>
          <a:p>
            <a:r>
              <a:rPr lang="ru-RU" dirty="0" smtClean="0">
                <a:solidFill>
                  <a:schemeClr val="bg1"/>
                </a:solidFill>
              </a:rPr>
              <a:t>Параметром индексатора может быть любой тип</a:t>
            </a:r>
            <a:endParaRPr lang="en-US" dirty="0">
              <a:solidFill>
                <a:schemeClr val="bg1"/>
              </a:solidFill>
            </a:endParaRPr>
          </a:p>
        </p:txBody>
      </p:sp>
    </p:spTree>
    <p:extLst>
      <p:ext uri="{BB962C8B-B14F-4D97-AF65-F5344CB8AC3E}">
        <p14:creationId xmlns:p14="http://schemas.microsoft.com/office/powerpoint/2010/main" val="15088295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smtClean="0">
                <a:solidFill>
                  <a:schemeClr val="bg1"/>
                </a:solidFill>
              </a:rPr>
              <a:t>Механизм наследования дает возможность использовать ранее написанный класс путем расширения. Механизм наследования упрощает повторное использование кода ускоряя разработку приложений.</a:t>
            </a:r>
            <a:endParaRPr lang="en-US" dirty="0"/>
          </a:p>
        </p:txBody>
      </p:sp>
      <p:sp>
        <p:nvSpPr>
          <p:cNvPr id="4" name="Rectangle 2"/>
          <p:cNvSpPr>
            <a:spLocks noChangeArrowheads="1"/>
          </p:cNvSpPr>
          <p:nvPr/>
        </p:nvSpPr>
        <p:spPr bwMode="auto">
          <a:xfrm>
            <a:off x="520761" y="4509120"/>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 </a:t>
            </a:r>
            <a:r>
              <a:rPr lang="en-US" sz="1200" dirty="0" smtClean="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Класс-предок(может отсутствовать)</a:t>
            </a:r>
            <a:r>
              <a:rPr lang="en-US"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Tree>
    <p:extLst>
      <p:ext uri="{BB962C8B-B14F-4D97-AF65-F5344CB8AC3E}">
        <p14:creationId xmlns:p14="http://schemas.microsoft.com/office/powerpoint/2010/main" val="23848804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 и конструкторы</a:t>
            </a:r>
            <a:endParaRPr lang="en-US" dirty="0">
              <a:solidFill>
                <a:schemeClr val="bg1"/>
              </a:solidFill>
            </a:endParaRPr>
          </a:p>
        </p:txBody>
      </p:sp>
      <p:sp>
        <p:nvSpPr>
          <p:cNvPr id="3" name="Content Placeholder 2"/>
          <p:cNvSpPr>
            <a:spLocks noGrp="1"/>
          </p:cNvSpPr>
          <p:nvPr>
            <p:ph idx="1"/>
          </p:nvPr>
        </p:nvSpPr>
        <p:spPr>
          <a:xfrm>
            <a:off x="457200" y="1484784"/>
            <a:ext cx="8229600" cy="1396751"/>
          </a:xfrm>
        </p:spPr>
        <p:txBody>
          <a:bodyPr>
            <a:normAutofit/>
          </a:bodyPr>
          <a:lstStyle/>
          <a:p>
            <a:pPr marL="0" indent="0">
              <a:buNone/>
            </a:pPr>
            <a:r>
              <a:rPr lang="ru-RU" sz="2800" dirty="0" smtClean="0">
                <a:solidFill>
                  <a:schemeClr val="bg1"/>
                </a:solidFill>
              </a:rPr>
              <a:t>Если дочернему классу необходимо вызвать конструктор базого класса, то надо использовать ключевое слово </a:t>
            </a:r>
            <a:r>
              <a:rPr lang="en-US" sz="2800" dirty="0" smtClean="0">
                <a:solidFill>
                  <a:schemeClr val="bg1"/>
                </a:solidFill>
              </a:rPr>
              <a:t>base()</a:t>
            </a:r>
            <a:endParaRPr lang="en-US" sz="2800" dirty="0"/>
          </a:p>
        </p:txBody>
      </p:sp>
      <p:sp>
        <p:nvSpPr>
          <p:cNvPr id="6" name="Rectangle 5"/>
          <p:cNvSpPr/>
          <p:nvPr/>
        </p:nvSpPr>
        <p:spPr>
          <a:xfrm>
            <a:off x="539552" y="2996952"/>
            <a:ext cx="8064896" cy="3600986"/>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y;</a:t>
            </a:r>
          </a:p>
          <a:p>
            <a:r>
              <a:rPr lang="fr-FR"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fr-FR"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fr-FR" sz="1200" dirty="0">
                <a:solidFill>
                  <a:srgbClr val="000000"/>
                </a:solidFill>
                <a:highlight>
                  <a:srgbClr val="FFFFFF"/>
                </a:highlight>
                <a:latin typeface="Courier New" panose="02070309020205020404" pitchFamily="49" charset="0"/>
                <a:cs typeface="Courier New" panose="02070309020205020404" pitchFamily="49" charset="0"/>
              </a:rPr>
              <a:t>Point2D(</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x, </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.x </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.y </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 </a:t>
            </a:r>
            <a:r>
              <a:rPr lang="en-US" sz="1200" dirty="0">
                <a:solidFill>
                  <a:srgbClr val="008000"/>
                </a:solidFill>
                <a:highlight>
                  <a:srgbClr val="FFFFFF"/>
                </a:highlight>
                <a:latin typeface="Courier New" panose="02070309020205020404" pitchFamily="49" charset="0"/>
                <a:cs typeface="Courier New" panose="02070309020205020404" pitchFamily="49" charset="0"/>
              </a:rPr>
              <a:t>// System.Drawing.Color</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00"/>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base</a:t>
            </a:r>
            <a:r>
              <a:rPr lang="en-US" sz="1200" dirty="0">
                <a:solidFill>
                  <a:srgbClr val="000000"/>
                </a:solidFill>
                <a:highlight>
                  <a:srgbClr val="FFFFFF"/>
                </a:highlight>
                <a:latin typeface="Courier New" panose="02070309020205020404" pitchFamily="49" charset="0"/>
                <a:cs typeface="Courier New" panose="02070309020205020404" pitchFamily="49" charset="0"/>
              </a:rPr>
              <a:t>(x,y)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.color </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926332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Наследование</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24577" name="Rectangle 1"/>
          <p:cNvSpPr>
            <a:spLocks noChangeArrowheads="1"/>
          </p:cNvSpPr>
          <p:nvPr/>
        </p:nvSpPr>
        <p:spPr bwMode="auto">
          <a:xfrm>
            <a:off x="381000" y="762000"/>
            <a:ext cx="8458200" cy="59404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//Невиртуальная функция</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Arc(int x, int y, double radius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:base(x,y)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radius;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//Замещение функции класса-предка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//Неполиморфный вызов функции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1378973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Операторы </a:t>
            </a:r>
            <a:r>
              <a:rPr lang="en-US" dirty="0" smtClean="0">
                <a:solidFill>
                  <a:schemeClr val="bg1"/>
                </a:solidFill>
              </a:rPr>
              <a:t>as </a:t>
            </a:r>
            <a:r>
              <a:rPr lang="ru-RU" dirty="0" smtClean="0">
                <a:solidFill>
                  <a:schemeClr val="bg1"/>
                </a:solidFill>
              </a:rPr>
              <a:t>и </a:t>
            </a:r>
            <a:r>
              <a:rPr lang="en-US" dirty="0" smtClean="0">
                <a:solidFill>
                  <a:schemeClr val="bg1"/>
                </a:solidFill>
              </a:rPr>
              <a:t>is</a:t>
            </a:r>
            <a:endParaRPr lang="en-US" dirty="0">
              <a:solidFill>
                <a:schemeClr val="bg1"/>
              </a:solidFill>
            </a:endParaRPr>
          </a:p>
        </p:txBody>
      </p:sp>
      <p:sp>
        <p:nvSpPr>
          <p:cNvPr id="3" name="Content Placeholder 2"/>
          <p:cNvSpPr>
            <a:spLocks noGrp="1"/>
          </p:cNvSpPr>
          <p:nvPr>
            <p:ph idx="1"/>
          </p:nvPr>
        </p:nvSpPr>
        <p:spPr>
          <a:xfrm>
            <a:off x="457200" y="1600200"/>
            <a:ext cx="8229600" cy="4853135"/>
          </a:xfrm>
        </p:spPr>
        <p:txBody>
          <a:bodyPr>
            <a:normAutofit/>
          </a:bodyPr>
          <a:lstStyle/>
          <a:p>
            <a:pPr marL="0" indent="0">
              <a:buNone/>
            </a:pPr>
            <a:r>
              <a:rPr lang="ru-RU" dirty="0" smtClean="0">
                <a:solidFill>
                  <a:schemeClr val="bg1"/>
                </a:solidFill>
              </a:rPr>
              <a:t>Оператор </a:t>
            </a:r>
            <a:r>
              <a:rPr lang="en-US" dirty="0" smtClean="0">
                <a:solidFill>
                  <a:schemeClr val="bg1"/>
                </a:solidFill>
              </a:rPr>
              <a:t>is </a:t>
            </a:r>
            <a:r>
              <a:rPr lang="ru-RU" dirty="0" smtClean="0">
                <a:solidFill>
                  <a:schemeClr val="bg1"/>
                </a:solidFill>
              </a:rPr>
              <a:t>позволяет проверить тип значения. Возвращает </a:t>
            </a:r>
            <a:r>
              <a:rPr lang="en-US" dirty="0" smtClean="0">
                <a:solidFill>
                  <a:schemeClr val="bg1"/>
                </a:solidFill>
              </a:rPr>
              <a:t>true </a:t>
            </a:r>
            <a:r>
              <a:rPr lang="ru-RU" dirty="0" smtClean="0">
                <a:solidFill>
                  <a:schemeClr val="bg1"/>
                </a:solidFill>
              </a:rPr>
              <a:t>если тип значения совпадает с указанным типом или является его наследником.</a:t>
            </a:r>
          </a:p>
          <a:p>
            <a:pPr marL="0" indent="0">
              <a:buNone/>
            </a:pPr>
            <a:endParaRPr lang="ru-RU" dirty="0" smtClean="0">
              <a:solidFill>
                <a:schemeClr val="bg1"/>
              </a:solidFill>
            </a:endParaRPr>
          </a:p>
          <a:p>
            <a:pPr marL="0" indent="0">
              <a:buNone/>
            </a:pPr>
            <a:r>
              <a:rPr lang="ru-RU" dirty="0" smtClean="0">
                <a:solidFill>
                  <a:schemeClr val="bg1"/>
                </a:solidFill>
              </a:rPr>
              <a:t>Оператор </a:t>
            </a:r>
            <a:r>
              <a:rPr lang="en-US" dirty="0" smtClean="0">
                <a:solidFill>
                  <a:schemeClr val="bg1"/>
                </a:solidFill>
              </a:rPr>
              <a:t>as </a:t>
            </a:r>
            <a:r>
              <a:rPr lang="ru-RU" dirty="0" smtClean="0">
                <a:solidFill>
                  <a:schemeClr val="bg1"/>
                </a:solidFill>
              </a:rPr>
              <a:t>выполняет приведение типа и возвращает значение указанного типа или </a:t>
            </a:r>
            <a:r>
              <a:rPr lang="en-US" dirty="0" smtClean="0">
                <a:solidFill>
                  <a:schemeClr val="bg1"/>
                </a:solidFill>
              </a:rPr>
              <a:t>null, </a:t>
            </a:r>
            <a:r>
              <a:rPr lang="ru-RU" dirty="0" smtClean="0">
                <a:solidFill>
                  <a:schemeClr val="bg1"/>
                </a:solidFill>
              </a:rPr>
              <a:t>если приведение не удалось.</a:t>
            </a:r>
            <a:endParaRPr lang="en-US" dirty="0">
              <a:solidFill>
                <a:schemeClr val="bg1"/>
              </a:solidFill>
            </a:endParaRPr>
          </a:p>
        </p:txBody>
      </p:sp>
    </p:spTree>
    <p:extLst>
      <p:ext uri="{BB962C8B-B14F-4D97-AF65-F5344CB8AC3E}">
        <p14:creationId xmlns:p14="http://schemas.microsoft.com/office/powerpoint/2010/main" val="20890682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Операторы </a:t>
            </a:r>
            <a:r>
              <a:rPr lang="en-US" dirty="0" smtClean="0">
                <a:solidFill>
                  <a:schemeClr val="bg1"/>
                </a:solidFill>
              </a:rPr>
              <a:t>as </a:t>
            </a:r>
            <a:r>
              <a:rPr lang="ru-RU" dirty="0" smtClean="0">
                <a:solidFill>
                  <a:schemeClr val="bg1"/>
                </a:solidFill>
              </a:rPr>
              <a:t>и </a:t>
            </a:r>
            <a:r>
              <a:rPr lang="en-US" dirty="0" smtClean="0">
                <a:solidFill>
                  <a:schemeClr val="bg1"/>
                </a:solidFill>
              </a:rPr>
              <a:t>is</a:t>
            </a:r>
            <a:r>
              <a:rPr lang="ru-RU" dirty="0" smtClean="0">
                <a:solidFill>
                  <a:schemeClr val="bg1"/>
                </a:solidFill>
              </a:rPr>
              <a:t> - Примеры</a:t>
            </a:r>
            <a:endParaRPr lang="en-US" dirty="0">
              <a:solidFill>
                <a:schemeClr val="bg1"/>
              </a:solidFill>
            </a:endParaRPr>
          </a:p>
        </p:txBody>
      </p:sp>
      <p:sp>
        <p:nvSpPr>
          <p:cNvPr id="3" name="Content Placeholder 2"/>
          <p:cNvSpPr>
            <a:spLocks noGrp="1"/>
          </p:cNvSpPr>
          <p:nvPr>
            <p:ph idx="1"/>
          </p:nvPr>
        </p:nvSpPr>
        <p:spPr>
          <a:xfrm>
            <a:off x="457200" y="1600200"/>
            <a:ext cx="8229600" cy="4853135"/>
          </a:xfrm>
          <a:solidFill>
            <a:schemeClr val="bg1"/>
          </a:solidFill>
        </p:spPr>
        <p:txBody>
          <a:bodyPr>
            <a:normAutofit/>
          </a:bodyPr>
          <a:lstStyle/>
          <a:p>
            <a:pPr marL="0" indent="0">
              <a:buNone/>
            </a:pP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A</a:t>
            </a:r>
            <a:r>
              <a:rPr lang="en-US" sz="1600" dirty="0">
                <a:solidFill>
                  <a:srgbClr val="000000"/>
                </a:solidFill>
                <a:latin typeface="Consolas" panose="020B0609020204030204" pitchFamily="49" charset="0"/>
              </a:rPr>
              <a:t> { }</a:t>
            </a:r>
          </a:p>
          <a:p>
            <a:pPr marL="0" indent="0">
              <a:buNone/>
            </a:pP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B</a:t>
            </a:r>
            <a:r>
              <a:rPr lang="en-US" sz="1600" dirty="0">
                <a:solidFill>
                  <a:srgbClr val="000000"/>
                </a:solidFill>
                <a:latin typeface="Consolas" panose="020B0609020204030204" pitchFamily="49" charset="0"/>
              </a:rPr>
              <a:t> : </a:t>
            </a:r>
            <a:r>
              <a:rPr lang="en-US" sz="1600" dirty="0">
                <a:solidFill>
                  <a:srgbClr val="2B91AF"/>
                </a:solidFill>
                <a:latin typeface="Consolas" panose="020B0609020204030204" pitchFamily="49" charset="0"/>
              </a:rPr>
              <a:t>A</a:t>
            </a:r>
            <a:r>
              <a:rPr lang="en-US" sz="1600" dirty="0">
                <a:solidFill>
                  <a:srgbClr val="000000"/>
                </a:solidFill>
                <a:latin typeface="Consolas" panose="020B0609020204030204" pitchFamily="49" charset="0"/>
              </a:rPr>
              <a:t> { }</a:t>
            </a:r>
          </a:p>
          <a:p>
            <a:pPr marL="0" indent="0">
              <a:buNone/>
            </a:pP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C</a:t>
            </a:r>
            <a:r>
              <a:rPr lang="en-US" sz="1600" dirty="0">
                <a:solidFill>
                  <a:srgbClr val="000000"/>
                </a:solidFill>
                <a:latin typeface="Consolas" panose="020B0609020204030204" pitchFamily="49" charset="0"/>
              </a:rPr>
              <a:t> : </a:t>
            </a:r>
            <a:r>
              <a:rPr lang="en-US" sz="1600" dirty="0">
                <a:solidFill>
                  <a:srgbClr val="2B91AF"/>
                </a:solidFill>
                <a:latin typeface="Consolas" panose="020B0609020204030204" pitchFamily="49" charset="0"/>
              </a:rPr>
              <a:t>B</a:t>
            </a:r>
            <a:r>
              <a:rPr lang="en-US" sz="1600" dirty="0">
                <a:solidFill>
                  <a:srgbClr val="000000"/>
                </a:solidFill>
                <a:latin typeface="Consolas" panose="020B0609020204030204" pitchFamily="49" charset="0"/>
              </a:rPr>
              <a:t> { }</a:t>
            </a:r>
          </a:p>
          <a:p>
            <a:pPr marL="0" indent="0">
              <a:buNone/>
            </a:pP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X</a:t>
            </a:r>
            <a:r>
              <a:rPr lang="en-US" sz="1600" dirty="0">
                <a:solidFill>
                  <a:srgbClr val="000000"/>
                </a:solidFill>
                <a:latin typeface="Consolas" panose="020B0609020204030204" pitchFamily="49" charset="0"/>
              </a:rPr>
              <a:t> : </a:t>
            </a:r>
            <a:r>
              <a:rPr lang="en-US" sz="1600" dirty="0">
                <a:solidFill>
                  <a:srgbClr val="2B91AF"/>
                </a:solidFill>
                <a:latin typeface="Consolas" panose="020B0609020204030204" pitchFamily="49" charset="0"/>
              </a:rPr>
              <a:t>A</a:t>
            </a:r>
            <a:r>
              <a:rPr lang="en-US" sz="1600" dirty="0">
                <a:solidFill>
                  <a:srgbClr val="000000"/>
                </a:solidFill>
                <a:latin typeface="Consolas" panose="020B0609020204030204" pitchFamily="49" charset="0"/>
              </a:rPr>
              <a:t> { }</a:t>
            </a:r>
          </a:p>
          <a:p>
            <a:pPr marL="0" indent="0">
              <a:buNone/>
            </a:pP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Y</a:t>
            </a:r>
            <a:r>
              <a:rPr lang="en-US" sz="1600" dirty="0">
                <a:solidFill>
                  <a:srgbClr val="000000"/>
                </a:solidFill>
                <a:latin typeface="Consolas" panose="020B0609020204030204" pitchFamily="49" charset="0"/>
              </a:rPr>
              <a:t> : </a:t>
            </a:r>
            <a:r>
              <a:rPr lang="en-US" sz="1600" dirty="0">
                <a:solidFill>
                  <a:srgbClr val="2B91AF"/>
                </a:solidFill>
                <a:latin typeface="Consolas" panose="020B0609020204030204" pitchFamily="49" charset="0"/>
              </a:rPr>
              <a:t>X</a:t>
            </a:r>
            <a:r>
              <a:rPr lang="en-US" sz="1600" dirty="0">
                <a:solidFill>
                  <a:srgbClr val="000000"/>
                </a:solidFill>
                <a:latin typeface="Consolas" panose="020B0609020204030204" pitchFamily="49" charset="0"/>
              </a:rPr>
              <a:t> { </a:t>
            </a:r>
            <a:r>
              <a:rPr lang="en-US" sz="1600" dirty="0" smtClean="0">
                <a:solidFill>
                  <a:srgbClr val="000000"/>
                </a:solidFill>
                <a:latin typeface="Consolas" panose="020B0609020204030204" pitchFamily="49" charset="0"/>
              </a:rPr>
              <a:t>}</a:t>
            </a:r>
            <a:endParaRPr lang="ru-RU" sz="1600" dirty="0" smtClean="0">
              <a:solidFill>
                <a:srgbClr val="000000"/>
              </a:solidFill>
              <a:latin typeface="Consolas" panose="020B0609020204030204" pitchFamily="49" charset="0"/>
            </a:endParaRPr>
          </a:p>
          <a:p>
            <a:pPr marL="0" indent="0">
              <a:buNone/>
            </a:pPr>
            <a:endParaRPr lang="ru-RU" sz="1600" dirty="0">
              <a:solidFill>
                <a:srgbClr val="000000"/>
              </a:solidFill>
              <a:latin typeface="Consolas" panose="020B0609020204030204" pitchFamily="49" charset="0"/>
            </a:endParaRPr>
          </a:p>
          <a:p>
            <a:pPr marL="0" indent="0">
              <a:buNone/>
            </a:pPr>
            <a:r>
              <a:rPr lang="en-US" sz="1600" dirty="0">
                <a:solidFill>
                  <a:srgbClr val="2B91AF"/>
                </a:solidFill>
                <a:latin typeface="Consolas" panose="020B0609020204030204" pitchFamily="49" charset="0"/>
              </a:rPr>
              <a:t>A</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B</a:t>
            </a:r>
            <a:r>
              <a:rPr lang="en-US" sz="1600" dirty="0">
                <a:solidFill>
                  <a:srgbClr val="000000"/>
                </a:solidFill>
                <a:latin typeface="Consolas" panose="020B0609020204030204" pitchFamily="49" charset="0"/>
              </a:rPr>
              <a:t>();</a:t>
            </a:r>
          </a:p>
          <a:p>
            <a:pPr marL="0" indent="0">
              <a:buNone/>
            </a:pP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(a </a:t>
            </a:r>
            <a:r>
              <a:rPr lang="en-US" sz="1600" dirty="0">
                <a:solidFill>
                  <a:srgbClr val="0000FF"/>
                </a:solidFill>
                <a:latin typeface="Consolas" panose="020B0609020204030204" pitchFamily="49" charset="0"/>
              </a:rPr>
              <a:t>is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B</a:t>
            </a:r>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a:t>
            </a:r>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Истина</a:t>
            </a:r>
            <a:endParaRPr lang="en-US" sz="1600" dirty="0">
              <a:solidFill>
                <a:srgbClr val="000000"/>
              </a:solidFill>
              <a:latin typeface="Consolas" panose="020B0609020204030204" pitchFamily="49" charset="0"/>
            </a:endParaRPr>
          </a:p>
          <a:p>
            <a:pPr marL="0" indent="0">
              <a:buNone/>
            </a:pP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(a </a:t>
            </a:r>
            <a:r>
              <a:rPr lang="en-US" sz="1600" dirty="0">
                <a:solidFill>
                  <a:srgbClr val="0000FF"/>
                </a:solidFill>
                <a:latin typeface="Consolas" panose="020B0609020204030204" pitchFamily="49" charset="0"/>
              </a:rPr>
              <a:t>is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A</a:t>
            </a:r>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a:t>
            </a:r>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Истина</a:t>
            </a:r>
            <a:endParaRPr lang="en-US" sz="1600" dirty="0">
              <a:solidFill>
                <a:srgbClr val="000000"/>
              </a:solidFill>
              <a:latin typeface="Consolas" panose="020B0609020204030204" pitchFamily="49" charset="0"/>
            </a:endParaRPr>
          </a:p>
          <a:p>
            <a:pPr marL="0" indent="0">
              <a:buNone/>
            </a:pP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(a </a:t>
            </a:r>
            <a:r>
              <a:rPr lang="en-US" sz="1600" dirty="0">
                <a:solidFill>
                  <a:srgbClr val="0000FF"/>
                </a:solidFill>
                <a:latin typeface="Consolas" panose="020B0609020204030204" pitchFamily="49" charset="0"/>
              </a:rPr>
              <a:t>is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X</a:t>
            </a:r>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a:t>
            </a:r>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Ложь</a:t>
            </a:r>
            <a:endParaRPr lang="en-US" sz="1600" dirty="0">
              <a:solidFill>
                <a:srgbClr val="000000"/>
              </a:solidFill>
              <a:latin typeface="Consolas" panose="020B0609020204030204" pitchFamily="49" charset="0"/>
            </a:endParaRPr>
          </a:p>
          <a:p>
            <a:pPr marL="0" indent="0">
              <a:buNone/>
            </a:pPr>
            <a:endParaRPr lang="en-US" sz="1600" dirty="0">
              <a:solidFill>
                <a:srgbClr val="000000"/>
              </a:solidFill>
              <a:latin typeface="Consolas" panose="020B0609020204030204" pitchFamily="49" charset="0"/>
            </a:endParaRPr>
          </a:p>
          <a:p>
            <a:pPr marL="0" indent="0">
              <a:buNone/>
            </a:pPr>
            <a:r>
              <a:rPr lang="en-US" sz="1600" dirty="0">
                <a:solidFill>
                  <a:srgbClr val="2B91AF"/>
                </a:solidFill>
                <a:latin typeface="Consolas" panose="020B0609020204030204" pitchFamily="49" charset="0"/>
              </a:rPr>
              <a:t>B</a:t>
            </a:r>
            <a:r>
              <a:rPr lang="en-US" sz="1600" dirty="0">
                <a:solidFill>
                  <a:srgbClr val="000000"/>
                </a:solidFill>
                <a:latin typeface="Consolas" panose="020B0609020204030204" pitchFamily="49" charset="0"/>
              </a:rPr>
              <a:t> b1 = (</a:t>
            </a:r>
            <a:r>
              <a:rPr lang="en-US" sz="1600" dirty="0">
                <a:solidFill>
                  <a:srgbClr val="2B91AF"/>
                </a:solidFill>
                <a:latin typeface="Consolas" panose="020B0609020204030204" pitchFamily="49" charset="0"/>
              </a:rPr>
              <a:t>B</a:t>
            </a:r>
            <a:r>
              <a:rPr lang="en-US" sz="1600" dirty="0">
                <a:solidFill>
                  <a:srgbClr val="000000"/>
                </a:solidFill>
                <a:latin typeface="Consolas" panose="020B0609020204030204" pitchFamily="49" charset="0"/>
              </a:rPr>
              <a:t>)a; </a:t>
            </a:r>
            <a:r>
              <a:rPr lang="en-US" sz="1600" dirty="0">
                <a:solidFill>
                  <a:srgbClr val="008000"/>
                </a:solidFill>
                <a:latin typeface="Consolas" panose="020B0609020204030204" pitchFamily="49" charset="0"/>
              </a:rPr>
              <a:t>// </a:t>
            </a:r>
            <a:r>
              <a:rPr lang="ru-RU" sz="1600" dirty="0">
                <a:solidFill>
                  <a:srgbClr val="008000"/>
                </a:solidFill>
                <a:latin typeface="Consolas" panose="020B0609020204030204" pitchFamily="49" charset="0"/>
              </a:rPr>
              <a:t>Успех</a:t>
            </a:r>
            <a:endParaRPr lang="ru-RU" sz="1600" dirty="0">
              <a:solidFill>
                <a:srgbClr val="000000"/>
              </a:solidFill>
              <a:latin typeface="Consolas" panose="020B0609020204030204" pitchFamily="49" charset="0"/>
            </a:endParaRPr>
          </a:p>
          <a:p>
            <a:pPr marL="0" indent="0">
              <a:buNone/>
            </a:pPr>
            <a:r>
              <a:rPr lang="pt-BR" sz="1600" dirty="0">
                <a:solidFill>
                  <a:srgbClr val="2B91AF"/>
                </a:solidFill>
                <a:latin typeface="Consolas" panose="020B0609020204030204" pitchFamily="49" charset="0"/>
              </a:rPr>
              <a:t>B</a:t>
            </a:r>
            <a:r>
              <a:rPr lang="pt-BR" sz="1600" dirty="0">
                <a:solidFill>
                  <a:srgbClr val="000000"/>
                </a:solidFill>
                <a:latin typeface="Consolas" panose="020B0609020204030204" pitchFamily="49" charset="0"/>
              </a:rPr>
              <a:t> b2 = a </a:t>
            </a:r>
            <a:r>
              <a:rPr lang="pt-BR" sz="1600" dirty="0">
                <a:solidFill>
                  <a:srgbClr val="0000FF"/>
                </a:solidFill>
                <a:latin typeface="Consolas" panose="020B0609020204030204" pitchFamily="49" charset="0"/>
              </a:rPr>
              <a:t>as</a:t>
            </a:r>
            <a:r>
              <a:rPr lang="pt-BR" sz="1600" dirty="0">
                <a:solidFill>
                  <a:srgbClr val="000000"/>
                </a:solidFill>
                <a:latin typeface="Consolas" panose="020B0609020204030204" pitchFamily="49" charset="0"/>
              </a:rPr>
              <a:t> </a:t>
            </a:r>
            <a:r>
              <a:rPr lang="pt-BR" sz="1600" dirty="0">
                <a:solidFill>
                  <a:srgbClr val="2B91AF"/>
                </a:solidFill>
                <a:latin typeface="Consolas" panose="020B0609020204030204" pitchFamily="49" charset="0"/>
              </a:rPr>
              <a:t>B</a:t>
            </a:r>
            <a:r>
              <a:rPr lang="pt-BR" sz="1600" dirty="0">
                <a:solidFill>
                  <a:srgbClr val="000000"/>
                </a:solidFill>
                <a:latin typeface="Consolas" panose="020B0609020204030204" pitchFamily="49" charset="0"/>
              </a:rPr>
              <a:t>; </a:t>
            </a:r>
            <a:r>
              <a:rPr lang="pt-BR" sz="1600" dirty="0">
                <a:solidFill>
                  <a:srgbClr val="008000"/>
                </a:solidFill>
                <a:latin typeface="Consolas" panose="020B0609020204030204" pitchFamily="49" charset="0"/>
              </a:rPr>
              <a:t>// Успех</a:t>
            </a:r>
            <a:endParaRPr lang="pt-BR" sz="1600" dirty="0">
              <a:solidFill>
                <a:srgbClr val="000000"/>
              </a:solidFill>
              <a:latin typeface="Consolas" panose="020B0609020204030204" pitchFamily="49" charset="0"/>
            </a:endParaRPr>
          </a:p>
          <a:p>
            <a:pPr marL="0" indent="0">
              <a:buNone/>
            </a:pPr>
            <a:r>
              <a:rPr lang="en-US" sz="1600" dirty="0">
                <a:solidFill>
                  <a:srgbClr val="2B91AF"/>
                </a:solidFill>
                <a:latin typeface="Consolas" panose="020B0609020204030204" pitchFamily="49" charset="0"/>
              </a:rPr>
              <a:t>C</a:t>
            </a:r>
            <a:r>
              <a:rPr lang="en-US"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с1 = (</a:t>
            </a:r>
            <a:r>
              <a:rPr lang="en-US" sz="1600" dirty="0">
                <a:solidFill>
                  <a:srgbClr val="2B91AF"/>
                </a:solidFill>
                <a:latin typeface="Consolas" panose="020B0609020204030204" pitchFamily="49" charset="0"/>
              </a:rPr>
              <a:t>C</a:t>
            </a:r>
            <a:r>
              <a:rPr lang="en-US" sz="1600" dirty="0">
                <a:solidFill>
                  <a:srgbClr val="000000"/>
                </a:solidFill>
                <a:latin typeface="Consolas" panose="020B0609020204030204" pitchFamily="49" charset="0"/>
              </a:rPr>
              <a:t>)a;</a:t>
            </a:r>
          </a:p>
          <a:p>
            <a:pPr marL="0" indent="0">
              <a:buNone/>
            </a:pPr>
            <a:r>
              <a:rPr lang="pt-BR" sz="1600" dirty="0">
                <a:solidFill>
                  <a:srgbClr val="2B91AF"/>
                </a:solidFill>
                <a:latin typeface="Consolas" panose="020B0609020204030204" pitchFamily="49" charset="0"/>
              </a:rPr>
              <a:t>C</a:t>
            </a:r>
            <a:r>
              <a:rPr lang="pt-BR" sz="1600" dirty="0">
                <a:solidFill>
                  <a:srgbClr val="000000"/>
                </a:solidFill>
                <a:latin typeface="Consolas" panose="020B0609020204030204" pitchFamily="49" charset="0"/>
              </a:rPr>
              <a:t> с2 = a </a:t>
            </a:r>
            <a:r>
              <a:rPr lang="pt-BR" sz="1600" dirty="0">
                <a:solidFill>
                  <a:srgbClr val="0000FF"/>
                </a:solidFill>
                <a:latin typeface="Consolas" panose="020B0609020204030204" pitchFamily="49" charset="0"/>
              </a:rPr>
              <a:t>as</a:t>
            </a:r>
            <a:r>
              <a:rPr lang="pt-BR" sz="1600" dirty="0">
                <a:solidFill>
                  <a:srgbClr val="000000"/>
                </a:solidFill>
                <a:latin typeface="Consolas" panose="020B0609020204030204" pitchFamily="49" charset="0"/>
              </a:rPr>
              <a:t> </a:t>
            </a:r>
            <a:r>
              <a:rPr lang="pt-BR" sz="1600" dirty="0">
                <a:solidFill>
                  <a:srgbClr val="2B91AF"/>
                </a:solidFill>
                <a:latin typeface="Consolas" panose="020B0609020204030204" pitchFamily="49" charset="0"/>
              </a:rPr>
              <a:t>C</a:t>
            </a:r>
            <a:r>
              <a:rPr lang="pt-BR" sz="1600" dirty="0">
                <a:solidFill>
                  <a:srgbClr val="000000"/>
                </a:solidFill>
                <a:latin typeface="Consolas" panose="020B0609020204030204" pitchFamily="49" charset="0"/>
              </a:rPr>
              <a:t>; </a:t>
            </a:r>
            <a:r>
              <a:rPr lang="pt-BR" sz="1600" dirty="0">
                <a:solidFill>
                  <a:srgbClr val="008000"/>
                </a:solidFill>
                <a:latin typeface="Consolas" panose="020B0609020204030204" pitchFamily="49" charset="0"/>
              </a:rPr>
              <a:t>// null</a:t>
            </a:r>
            <a:endParaRPr lang="en-US" sz="1600" dirty="0">
              <a:solidFill>
                <a:schemeClr val="bg1"/>
              </a:solidFill>
            </a:endParaRPr>
          </a:p>
        </p:txBody>
      </p:sp>
    </p:spTree>
    <p:extLst>
      <p:ext uri="{BB962C8B-B14F-4D97-AF65-F5344CB8AC3E}">
        <p14:creationId xmlns:p14="http://schemas.microsoft.com/office/powerpoint/2010/main" val="25389188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Наследование. Модифи</a:t>
            </a:r>
            <a:r>
              <a:rPr lang="ru-RU" dirty="0">
                <a:solidFill>
                  <a:schemeClr val="bg1"/>
                </a:solidFill>
              </a:rPr>
              <a:t>к</a:t>
            </a:r>
            <a:r>
              <a:rPr lang="ru-RU" dirty="0" smtClean="0">
                <a:solidFill>
                  <a:schemeClr val="bg1"/>
                </a:solidFill>
              </a:rPr>
              <a:t>атор доступа </a:t>
            </a:r>
            <a:r>
              <a:rPr lang="en-US" dirty="0" smtClean="0">
                <a:solidFill>
                  <a:schemeClr val="bg1"/>
                </a:solidFill>
              </a:rPr>
              <a:t>protected.</a:t>
            </a:r>
            <a:endParaRPr lang="en-US" dirty="0">
              <a:solidFill>
                <a:schemeClr val="bg1"/>
              </a:solidFill>
            </a:endParaRPr>
          </a:p>
        </p:txBody>
      </p:sp>
      <p:sp>
        <p:nvSpPr>
          <p:cNvPr id="3" name="Content Placeholder 2"/>
          <p:cNvSpPr>
            <a:spLocks noGrp="1"/>
          </p:cNvSpPr>
          <p:nvPr>
            <p:ph idx="1"/>
          </p:nvPr>
        </p:nvSpPr>
        <p:spPr>
          <a:xfrm>
            <a:off x="457200" y="1600201"/>
            <a:ext cx="8229600" cy="1612776"/>
          </a:xfrm>
        </p:spPr>
        <p:txBody>
          <a:bodyPr/>
          <a:lstStyle/>
          <a:p>
            <a:pPr marL="0" indent="0">
              <a:buNone/>
            </a:pPr>
            <a:r>
              <a:rPr lang="ru-RU" dirty="0" smtClean="0">
                <a:solidFill>
                  <a:schemeClr val="bg1"/>
                </a:solidFill>
              </a:rPr>
              <a:t>Члены классы с модификатором </a:t>
            </a:r>
            <a:r>
              <a:rPr lang="en-US" dirty="0" smtClean="0">
                <a:solidFill>
                  <a:schemeClr val="bg1"/>
                </a:solidFill>
              </a:rPr>
              <a:t>protected </a:t>
            </a:r>
            <a:r>
              <a:rPr lang="ru-RU" dirty="0" smtClean="0">
                <a:solidFill>
                  <a:schemeClr val="bg1"/>
                </a:solidFill>
              </a:rPr>
              <a:t>доступны всем членам данного класса и всем его наследникам.</a:t>
            </a:r>
            <a:endParaRPr lang="ru-RU" dirty="0">
              <a:solidFill>
                <a:schemeClr val="bg1"/>
              </a:solidFill>
            </a:endParaRPr>
          </a:p>
          <a:p>
            <a:endParaRPr lang="en-US" dirty="0"/>
          </a:p>
        </p:txBody>
      </p:sp>
    </p:spTree>
    <p:extLst>
      <p:ext uri="{BB962C8B-B14F-4D97-AF65-F5344CB8AC3E}">
        <p14:creationId xmlns:p14="http://schemas.microsoft.com/office/powerpoint/2010/main" val="22029414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Ключевое слово </a:t>
            </a:r>
            <a:r>
              <a:rPr lang="en-US" dirty="0" smtClean="0">
                <a:solidFill>
                  <a:schemeClr val="bg1"/>
                </a:solidFill>
              </a:rPr>
              <a:t>base</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smtClean="0">
                <a:solidFill>
                  <a:schemeClr val="bg1"/>
                </a:solidFill>
              </a:rPr>
              <a:t>Позволяет обращаться к членам базового класса.</a:t>
            </a:r>
            <a:endParaRPr lang="en-US" dirty="0">
              <a:solidFill>
                <a:schemeClr val="bg1"/>
              </a:solidFill>
            </a:endParaRPr>
          </a:p>
        </p:txBody>
      </p:sp>
    </p:spTree>
    <p:extLst>
      <p:ext uri="{BB962C8B-B14F-4D97-AF65-F5344CB8AC3E}">
        <p14:creationId xmlns:p14="http://schemas.microsoft.com/office/powerpoint/2010/main" val="37536649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Ключевое слово </a:t>
            </a:r>
            <a:r>
              <a:rPr lang="en-US" dirty="0" smtClean="0">
                <a:solidFill>
                  <a:schemeClr val="bg1"/>
                </a:solidFill>
              </a:rPr>
              <a:t>sealed</a:t>
            </a:r>
            <a:br>
              <a:rPr lang="en-US" dirty="0" smtClean="0">
                <a:solidFill>
                  <a:schemeClr val="bg1"/>
                </a:solidFill>
              </a:rPr>
            </a:br>
            <a:r>
              <a:rPr lang="ru-RU" dirty="0" smtClean="0">
                <a:solidFill>
                  <a:schemeClr val="bg1"/>
                </a:solidFill>
              </a:rPr>
              <a:t>Запрет</a:t>
            </a:r>
            <a:r>
              <a:rPr lang="en-US" dirty="0" smtClean="0">
                <a:solidFill>
                  <a:schemeClr val="bg1"/>
                </a:solidFill>
              </a:rPr>
              <a:t> </a:t>
            </a:r>
            <a:r>
              <a:rPr lang="ru-RU" dirty="0" smtClean="0">
                <a:solidFill>
                  <a:schemeClr val="bg1"/>
                </a:solidFill>
              </a:rPr>
              <a:t>наследования</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smtClean="0">
                <a:solidFill>
                  <a:schemeClr val="bg1"/>
                </a:solidFill>
              </a:rPr>
              <a:t>С помощью ключевого слово </a:t>
            </a:r>
            <a:r>
              <a:rPr lang="en-US" dirty="0" smtClean="0">
                <a:solidFill>
                  <a:schemeClr val="bg1"/>
                </a:solidFill>
              </a:rPr>
              <a:t>sealed </a:t>
            </a:r>
            <a:r>
              <a:rPr lang="ru-RU" dirty="0" smtClean="0">
                <a:solidFill>
                  <a:schemeClr val="bg1"/>
                </a:solidFill>
              </a:rPr>
              <a:t>класс может запретить наследоваться от него.</a:t>
            </a:r>
          </a:p>
          <a:p>
            <a:pPr marL="0" indent="0">
              <a:buNone/>
            </a:pPr>
            <a:endParaRPr lang="en-US" dirty="0" smtClean="0">
              <a:solidFill>
                <a:schemeClr val="bg1"/>
              </a:solidFill>
            </a:endParaRPr>
          </a:p>
          <a:p>
            <a:pPr marL="0" indent="0">
              <a:buNone/>
            </a:pPr>
            <a:r>
              <a:rPr lang="ru-RU" dirty="0">
                <a:solidFill>
                  <a:schemeClr val="bg1"/>
                </a:solidFill>
              </a:rPr>
              <a:t>К</a:t>
            </a:r>
            <a:r>
              <a:rPr lang="ru-RU" dirty="0" smtClean="0">
                <a:solidFill>
                  <a:schemeClr val="bg1"/>
                </a:solidFill>
              </a:rPr>
              <a:t>лассы с модификатором </a:t>
            </a:r>
            <a:r>
              <a:rPr lang="en-US" dirty="0" smtClean="0">
                <a:solidFill>
                  <a:schemeClr val="bg1"/>
                </a:solidFill>
              </a:rPr>
              <a:t>static </a:t>
            </a:r>
            <a:r>
              <a:rPr lang="ru-RU" dirty="0" smtClean="0">
                <a:solidFill>
                  <a:schemeClr val="bg1"/>
                </a:solidFill>
              </a:rPr>
              <a:t>по умолчанию </a:t>
            </a:r>
            <a:r>
              <a:rPr lang="ru-RU" dirty="0">
                <a:solidFill>
                  <a:schemeClr val="bg1"/>
                </a:solidFill>
              </a:rPr>
              <a:t>являются </a:t>
            </a:r>
            <a:r>
              <a:rPr lang="en-US" dirty="0" smtClean="0">
                <a:solidFill>
                  <a:schemeClr val="bg1"/>
                </a:solidFill>
              </a:rPr>
              <a:t>sealed</a:t>
            </a:r>
            <a:r>
              <a:rPr lang="ru-RU" dirty="0">
                <a:solidFill>
                  <a:schemeClr val="bg1"/>
                </a:solidFill>
              </a:rPr>
              <a:t>.</a:t>
            </a:r>
            <a:endParaRPr lang="en-US" dirty="0"/>
          </a:p>
        </p:txBody>
      </p:sp>
    </p:spTree>
    <p:extLst>
      <p:ext uri="{BB962C8B-B14F-4D97-AF65-F5344CB8AC3E}">
        <p14:creationId xmlns:p14="http://schemas.microsoft.com/office/powerpoint/2010/main" val="29552374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ООП: Объектно-ориентированное программирование.</a:t>
            </a:r>
            <a:endParaRPr lang="en-US" dirty="0">
              <a:solidFill>
                <a:schemeClr val="bg1"/>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ru-RU" dirty="0" smtClean="0">
                <a:solidFill>
                  <a:schemeClr val="bg1"/>
                </a:solidFill>
              </a:rPr>
              <a:t>Основной парадигмой в </a:t>
            </a:r>
            <a:r>
              <a:rPr lang="en-US" dirty="0" smtClean="0">
                <a:solidFill>
                  <a:schemeClr val="bg1"/>
                </a:solidFill>
              </a:rPr>
              <a:t>C# </a:t>
            </a:r>
            <a:r>
              <a:rPr lang="ru-RU" dirty="0" smtClean="0">
                <a:solidFill>
                  <a:schemeClr val="bg1"/>
                </a:solidFill>
              </a:rPr>
              <a:t>является</a:t>
            </a:r>
            <a:r>
              <a:rPr lang="en-US" dirty="0" smtClean="0">
                <a:solidFill>
                  <a:schemeClr val="bg1"/>
                </a:solidFill>
              </a:rPr>
              <a:t> </a:t>
            </a:r>
            <a:r>
              <a:rPr lang="ru-RU" dirty="0" smtClean="0">
                <a:solidFill>
                  <a:schemeClr val="bg1"/>
                </a:solidFill>
              </a:rPr>
              <a:t>объектно-ориентированная.</a:t>
            </a:r>
          </a:p>
          <a:p>
            <a:pPr marL="0" indent="0">
              <a:buNone/>
            </a:pPr>
            <a:endParaRPr lang="ru-RU" dirty="0">
              <a:solidFill>
                <a:schemeClr val="bg1"/>
              </a:solidFill>
            </a:endParaRPr>
          </a:p>
          <a:p>
            <a:pPr marL="0" indent="0">
              <a:buNone/>
            </a:pPr>
            <a:r>
              <a:rPr lang="ru-RU" dirty="0" smtClean="0">
                <a:solidFill>
                  <a:schemeClr val="bg1"/>
                </a:solidFill>
              </a:rPr>
              <a:t>Три основых концепции ООП это:</a:t>
            </a:r>
          </a:p>
          <a:p>
            <a:r>
              <a:rPr lang="ru-RU" dirty="0" smtClean="0">
                <a:solidFill>
                  <a:schemeClr val="bg1"/>
                </a:solidFill>
              </a:rPr>
              <a:t>Инкапсуляция</a:t>
            </a:r>
          </a:p>
          <a:p>
            <a:r>
              <a:rPr lang="ru-RU" dirty="0" smtClean="0">
                <a:solidFill>
                  <a:schemeClr val="bg1"/>
                </a:solidFill>
              </a:rPr>
              <a:t>Наследование</a:t>
            </a:r>
          </a:p>
          <a:p>
            <a:r>
              <a:rPr lang="ru-RU" dirty="0" smtClean="0">
                <a:solidFill>
                  <a:schemeClr val="bg1"/>
                </a:solidFill>
              </a:rPr>
              <a:t>Полиморфизм</a:t>
            </a:r>
            <a:endParaRPr lang="en-US" dirty="0" smtClean="0">
              <a:solidFill>
                <a:schemeClr val="bg1"/>
              </a:solidFill>
            </a:endParaRPr>
          </a:p>
          <a:p>
            <a:endParaRPr lang="en-US" dirty="0">
              <a:solidFill>
                <a:schemeClr val="bg1"/>
              </a:solidFill>
            </a:endParaRPr>
          </a:p>
          <a:p>
            <a:pPr marL="0" indent="0">
              <a:buNone/>
            </a:pPr>
            <a:r>
              <a:rPr lang="ru-RU" dirty="0" smtClean="0">
                <a:solidFill>
                  <a:schemeClr val="bg1"/>
                </a:solidFill>
              </a:rPr>
              <a:t>Смотрите также </a:t>
            </a:r>
            <a:r>
              <a:rPr lang="en-US" dirty="0" smtClean="0">
                <a:solidFill>
                  <a:schemeClr val="bg1"/>
                </a:solidFill>
              </a:rPr>
              <a:t>SOLID </a:t>
            </a:r>
            <a:r>
              <a:rPr lang="ru-RU" dirty="0" smtClean="0">
                <a:solidFill>
                  <a:schemeClr val="bg1"/>
                </a:solidFill>
              </a:rPr>
              <a:t>в презентации </a:t>
            </a:r>
            <a:r>
              <a:rPr lang="en-US" dirty="0">
                <a:solidFill>
                  <a:schemeClr val="bg1"/>
                </a:solidFill>
              </a:rPr>
              <a:t>lesson-14-architecture.pptx</a:t>
            </a:r>
            <a:endParaRPr lang="ru-RU" dirty="0">
              <a:solidFill>
                <a:schemeClr val="bg1"/>
              </a:solidFill>
            </a:endParaRPr>
          </a:p>
          <a:p>
            <a:endParaRPr lang="en-US" dirty="0"/>
          </a:p>
        </p:txBody>
      </p:sp>
    </p:spTree>
    <p:extLst>
      <p:ext uri="{BB962C8B-B14F-4D97-AF65-F5344CB8AC3E}">
        <p14:creationId xmlns:p14="http://schemas.microsoft.com/office/powerpoint/2010/main" val="3735949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 - </a:t>
            </a:r>
            <a:r>
              <a:rPr lang="en-US" dirty="0" smtClean="0">
                <a:solidFill>
                  <a:schemeClr val="bg1"/>
                </a:solidFill>
              </a:rPr>
              <a:t>class vs </a:t>
            </a:r>
            <a:r>
              <a:rPr lang="en-US" dirty="0" err="1" smtClean="0">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smtClean="0">
                <a:solidFill>
                  <a:schemeClr val="bg1"/>
                </a:solidFill>
              </a:rPr>
              <a:t>Классы могут наследовать другой класс. Структуры всегда наследуются от типа </a:t>
            </a:r>
            <a:r>
              <a:rPr lang="en-US" dirty="0" err="1" smtClean="0">
                <a:solidFill>
                  <a:schemeClr val="bg1"/>
                </a:solidFill>
              </a:rPr>
              <a:t>System.ValueType</a:t>
            </a:r>
            <a:r>
              <a:rPr lang="en-US" dirty="0" smtClean="0">
                <a:solidFill>
                  <a:schemeClr val="bg1"/>
                </a:solidFill>
              </a:rPr>
              <a:t> </a:t>
            </a:r>
            <a:r>
              <a:rPr lang="ru-RU" dirty="0" smtClean="0">
                <a:solidFill>
                  <a:schemeClr val="bg1"/>
                </a:solidFill>
              </a:rPr>
              <a:t>и не могут наследовать другие структуры.</a:t>
            </a:r>
            <a:endParaRPr lang="en-US" dirty="0">
              <a:solidFill>
                <a:schemeClr val="bg1"/>
              </a:solidFill>
            </a:endParaRPr>
          </a:p>
        </p:txBody>
      </p:sp>
    </p:spTree>
    <p:extLst>
      <p:ext uri="{BB962C8B-B14F-4D97-AF65-F5344CB8AC3E}">
        <p14:creationId xmlns:p14="http://schemas.microsoft.com/office/powerpoint/2010/main" val="1962022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Полиморфизм</a:t>
            </a:r>
            <a:endParaRPr lang="en-US" sz="2400" dirty="0">
              <a:solidFill>
                <a:schemeClr val="bg1"/>
              </a:solidFill>
              <a:cs typeface="Times New Roman" pitchFamily="18" charset="0"/>
            </a:endParaRPr>
          </a:p>
        </p:txBody>
      </p:sp>
      <p:sp>
        <p:nvSpPr>
          <p:cNvPr id="24579" name="Rectangle 3"/>
          <p:cNvSpPr>
            <a:spLocks noChangeArrowheads="1"/>
          </p:cNvSpPr>
          <p:nvPr/>
        </p:nvSpPr>
        <p:spPr bwMode="auto">
          <a:xfrm>
            <a:off x="381000" y="981789"/>
            <a:ext cx="8382000" cy="5170646"/>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smtClean="0">
                <a:solidFill>
                  <a:srgbClr val="0000FF"/>
                </a:solidFill>
                <a:highlight>
                  <a:srgbClr val="FFFFFF"/>
                </a:highlight>
                <a:latin typeface="Consolas"/>
              </a:rPr>
              <a:t>    private</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int</a:t>
            </a:r>
            <a:r>
              <a:rPr lang="en-US" sz="1000" dirty="0">
                <a:solidFill>
                  <a:srgbClr val="000000"/>
                </a:solidFill>
                <a:highlight>
                  <a:srgbClr val="FFFFFF"/>
                </a:highlight>
                <a:latin typeface="Consolas"/>
              </a:rPr>
              <a:t> x;</a:t>
            </a:r>
          </a:p>
          <a:p>
            <a:r>
              <a:rPr lang="en-US" sz="1000" dirty="0">
                <a:solidFill>
                  <a:srgbClr val="0000FF"/>
                </a:solidFill>
                <a:highlight>
                  <a:srgbClr val="FFFFFF"/>
                </a:highlight>
                <a:latin typeface="Consolas"/>
              </a:rPr>
              <a:t> </a:t>
            </a:r>
            <a:r>
              <a:rPr lang="en-US" sz="1000" dirty="0" smtClean="0">
                <a:solidFill>
                  <a:srgbClr val="0000FF"/>
                </a:solidFill>
                <a:highlight>
                  <a:srgbClr val="FFFFFF"/>
                </a:highlight>
                <a:latin typeface="Consolas"/>
              </a:rPr>
              <a:t>   private</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int</a:t>
            </a:r>
            <a:r>
              <a:rPr lang="en-US" sz="1000" dirty="0">
                <a:solidFill>
                  <a:srgbClr val="000000"/>
                </a:solidFill>
                <a:highlight>
                  <a:srgbClr val="FFFFFF"/>
                </a:highlight>
                <a:latin typeface="Consolas"/>
              </a:rPr>
              <a:t> y;</a:t>
            </a:r>
          </a:p>
          <a:p>
            <a:r>
              <a:rPr lang="en-US" sz="1000" dirty="0" smtClean="0">
                <a:solidFill>
                  <a:srgbClr val="008000"/>
                </a:solidFill>
                <a:highlight>
                  <a:srgbClr val="FFFFFF"/>
                </a:highlight>
                <a:latin typeface="Consolas"/>
              </a:rPr>
              <a:t>    </a:t>
            </a:r>
            <a:r>
              <a:rPr lang="ru-RU" sz="1000" dirty="0" smtClean="0">
                <a:solidFill>
                  <a:srgbClr val="008000"/>
                </a:solidFill>
                <a:highlight>
                  <a:srgbClr val="FFFFFF"/>
                </a:highlight>
                <a:latin typeface="Consolas"/>
              </a:rPr>
              <a:t>// </a:t>
            </a:r>
            <a:r>
              <a:rPr lang="ru-RU" sz="1000" dirty="0">
                <a:solidFill>
                  <a:srgbClr val="008000"/>
                </a:solidFill>
                <a:highlight>
                  <a:srgbClr val="FFFFFF"/>
                </a:highlight>
                <a:latin typeface="Consolas"/>
              </a:rPr>
              <a:t>. . . . . . . . . . . . . . . . . . . . . . . . . . . . . . . . . . .</a:t>
            </a:r>
            <a:endParaRPr lang="ru-RU" sz="1000" dirty="0">
              <a:solidFill>
                <a:srgbClr val="000000"/>
              </a:solidFill>
              <a:highlight>
                <a:srgbClr val="FFFFFF"/>
              </a:highlight>
              <a:latin typeface="Consolas"/>
            </a:endParaRPr>
          </a:p>
          <a:p>
            <a:r>
              <a:rPr lang="en-US" sz="1000" dirty="0" smtClean="0">
                <a:solidFill>
                  <a:srgbClr val="0000FF"/>
                </a:solidFill>
                <a:highlight>
                  <a:srgbClr val="FFFFFF"/>
                </a:highlight>
                <a:latin typeface="Consolas"/>
              </a:rPr>
              <a:t>    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virtual</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Print()     </a:t>
            </a:r>
            <a:r>
              <a:rPr lang="en-US" sz="1000" dirty="0">
                <a:solidFill>
                  <a:srgbClr val="008000"/>
                </a:solidFill>
                <a:highlight>
                  <a:srgbClr val="FFFFFF"/>
                </a:highlight>
                <a:latin typeface="Consolas"/>
              </a:rPr>
              <a:t>//virtual - </a:t>
            </a:r>
            <a:r>
              <a:rPr lang="ru-RU" sz="1000" dirty="0">
                <a:solidFill>
                  <a:srgbClr val="008000"/>
                </a:solidFill>
                <a:highlight>
                  <a:srgbClr val="FFFFFF"/>
                </a:highlight>
                <a:latin typeface="Consolas"/>
              </a:rPr>
              <a:t>задает метод как виртуальный</a:t>
            </a:r>
            <a:endParaRPr lang="ru-RU"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en-US" sz="1000" dirty="0" smtClean="0">
                <a:solidFill>
                  <a:srgbClr val="2B91AF"/>
                </a:solidFill>
                <a:highlight>
                  <a:srgbClr val="FFFFFF"/>
                </a:highlight>
                <a:latin typeface="Consolas"/>
              </a:rPr>
              <a:t>        </a:t>
            </a:r>
            <a:r>
              <a:rPr lang="en-US" sz="1000" dirty="0" err="1" smtClean="0">
                <a:solidFill>
                  <a:srgbClr val="2B91AF"/>
                </a:solidFill>
                <a:highlight>
                  <a:srgbClr val="FFFFFF"/>
                </a:highlight>
                <a:latin typeface="Consolas"/>
              </a:rPr>
              <a:t>Console</a:t>
            </a:r>
            <a:r>
              <a:rPr lang="en-US" sz="1000" dirty="0" err="1" smtClean="0">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"I'm Point at X=</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;Y=</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Arc</a:t>
            </a:r>
            <a:r>
              <a:rPr lang="en-US" sz="1000" dirty="0">
                <a:solidFill>
                  <a:srgbClr val="000000"/>
                </a:solidFill>
                <a:highlight>
                  <a:srgbClr val="FFFFFF"/>
                </a:highlight>
                <a:latin typeface="Consolas"/>
              </a:rPr>
              <a:t> : </a:t>
            </a:r>
            <a:r>
              <a:rPr lang="en-US" sz="1000" dirty="0">
                <a:solidFill>
                  <a:srgbClr val="2B91AF"/>
                </a:solidFill>
                <a:highlight>
                  <a:srgbClr val="FFFFFF"/>
                </a:highlight>
                <a:latin typeface="Consolas"/>
              </a:rPr>
              <a:t>Point</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smtClean="0">
                <a:solidFill>
                  <a:srgbClr val="0000FF"/>
                </a:solidFill>
                <a:highlight>
                  <a:srgbClr val="FFFFFF"/>
                </a:highlight>
                <a:latin typeface="Consolas"/>
              </a:rPr>
              <a:t>    private</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rad;</a:t>
            </a:r>
          </a:p>
          <a:p>
            <a:r>
              <a:rPr lang="en-US" sz="1000" dirty="0" smtClean="0">
                <a:solidFill>
                  <a:srgbClr val="008000"/>
                </a:solidFill>
                <a:highlight>
                  <a:srgbClr val="FFFFFF"/>
                </a:highlight>
                <a:latin typeface="Consolas"/>
              </a:rPr>
              <a:t>    </a:t>
            </a:r>
            <a:r>
              <a:rPr lang="ru-RU" sz="1000" dirty="0" smtClean="0">
                <a:solidFill>
                  <a:srgbClr val="008000"/>
                </a:solidFill>
                <a:highlight>
                  <a:srgbClr val="FFFFFF"/>
                </a:highlight>
                <a:latin typeface="Consolas"/>
              </a:rPr>
              <a:t>// </a:t>
            </a:r>
            <a:r>
              <a:rPr lang="ru-RU" sz="1000" dirty="0">
                <a:solidFill>
                  <a:srgbClr val="008000"/>
                </a:solidFill>
                <a:highlight>
                  <a:srgbClr val="FFFFFF"/>
                </a:highlight>
                <a:latin typeface="Consolas"/>
              </a:rPr>
              <a:t>. . . . . . . . . . . . . . . . . . . . . . . . . . . . . . . . . . .</a:t>
            </a:r>
            <a:endParaRPr lang="ru-RU" sz="1000" dirty="0">
              <a:solidFill>
                <a:srgbClr val="000000"/>
              </a:solidFill>
              <a:highlight>
                <a:srgbClr val="FFFFFF"/>
              </a:highlight>
              <a:latin typeface="Consolas"/>
            </a:endParaRPr>
          </a:p>
          <a:p>
            <a:r>
              <a:rPr lang="en-US" sz="1000" dirty="0" smtClean="0">
                <a:solidFill>
                  <a:srgbClr val="0000FF"/>
                </a:solidFill>
                <a:highlight>
                  <a:srgbClr val="FFFFFF"/>
                </a:highlight>
                <a:latin typeface="Consolas"/>
              </a:rPr>
              <a:t>    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override</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Print()     </a:t>
            </a:r>
            <a:r>
              <a:rPr lang="en-US" sz="1000" dirty="0">
                <a:solidFill>
                  <a:srgbClr val="008000"/>
                </a:solidFill>
                <a:highlight>
                  <a:srgbClr val="FFFFFF"/>
                </a:highlight>
                <a:latin typeface="Consolas"/>
              </a:rPr>
              <a:t>//override - </a:t>
            </a:r>
            <a:r>
              <a:rPr lang="ru-RU" sz="1000" dirty="0">
                <a:solidFill>
                  <a:srgbClr val="008000"/>
                </a:solidFill>
                <a:highlight>
                  <a:srgbClr val="FFFFFF"/>
                </a:highlight>
                <a:latin typeface="Consolas"/>
              </a:rPr>
              <a:t>виртуальное "переопределение" метода</a:t>
            </a:r>
            <a:endParaRPr lang="ru-RU"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en-US" sz="1000" dirty="0" smtClean="0">
                <a:solidFill>
                  <a:srgbClr val="2B91AF"/>
                </a:solidFill>
                <a:highlight>
                  <a:srgbClr val="FFFFFF"/>
                </a:highlight>
                <a:latin typeface="Consolas"/>
              </a:rPr>
              <a:t>        </a:t>
            </a:r>
            <a:r>
              <a:rPr lang="en-US" sz="1000" dirty="0" err="1" smtClean="0">
                <a:solidFill>
                  <a:srgbClr val="2B91AF"/>
                </a:solidFill>
                <a:highlight>
                  <a:srgbClr val="FFFFFF"/>
                </a:highlight>
                <a:latin typeface="Consolas"/>
              </a:rPr>
              <a:t>Console</a:t>
            </a:r>
            <a:r>
              <a:rPr lang="en-US" sz="1000" dirty="0" err="1" smtClean="0">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"I'm Arc with Radius </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at point </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 </a:t>
            </a:r>
            <a:r>
              <a:rPr lang="en-US" sz="1000" dirty="0">
                <a:solidFill>
                  <a:srgbClr val="3CB371"/>
                </a:solidFill>
                <a:highlight>
                  <a:srgbClr val="FFFFFF"/>
                </a:highlight>
                <a:latin typeface="Consolas"/>
              </a:rPr>
              <a:t>{2}</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rad, </a:t>
            </a:r>
            <a:r>
              <a:rPr lang="en-US" sz="1000" dirty="0" err="1">
                <a:solidFill>
                  <a:srgbClr val="0000FF"/>
                </a:solidFill>
                <a:highlight>
                  <a:srgbClr val="FFFFFF"/>
                </a:highlight>
                <a:latin typeface="Consolas"/>
              </a:rPr>
              <a:t>this</a:t>
            </a:r>
            <a:r>
              <a:rPr lang="en-US" sz="1000" dirty="0" err="1">
                <a:solidFill>
                  <a:srgbClr val="000000"/>
                </a:solidFill>
                <a:highlight>
                  <a:srgbClr val="FFFFFF"/>
                </a:highlight>
                <a:latin typeface="Consolas"/>
              </a:rPr>
              <a:t>.</a:t>
            </a:r>
            <a:r>
              <a:rPr lang="en-US" sz="1000" dirty="0" err="1">
                <a:solidFill>
                  <a:srgbClr val="FF0000"/>
                </a:solidFill>
                <a:highlight>
                  <a:srgbClr val="FFFFFF"/>
                </a:highlight>
                <a:latin typeface="Consolas"/>
              </a:rPr>
              <a:t>X</a:t>
            </a:r>
            <a:r>
              <a:rPr lang="en-US" sz="1000" dirty="0">
                <a:solidFill>
                  <a:srgbClr val="000000"/>
                </a:solidFill>
                <a:highlight>
                  <a:srgbClr val="FFFFFF"/>
                </a:highlight>
                <a:latin typeface="Consolas"/>
              </a:rPr>
              <a:t>, </a:t>
            </a:r>
            <a:r>
              <a:rPr lang="en-US" sz="1000" dirty="0" err="1">
                <a:solidFill>
                  <a:srgbClr val="0000FF"/>
                </a:solidFill>
                <a:highlight>
                  <a:srgbClr val="FFFFFF"/>
                </a:highlight>
                <a:latin typeface="Consolas"/>
              </a:rPr>
              <a:t>this</a:t>
            </a:r>
            <a:r>
              <a:rPr lang="en-US" sz="1000" dirty="0" err="1">
                <a:solidFill>
                  <a:srgbClr val="000000"/>
                </a:solidFill>
                <a:highlight>
                  <a:srgbClr val="FFFFFF"/>
                </a:highlight>
                <a:latin typeface="Consolas"/>
              </a:rPr>
              <a:t>.</a:t>
            </a:r>
            <a:r>
              <a:rPr lang="en-US" sz="1000" dirty="0" err="1">
                <a:solidFill>
                  <a:srgbClr val="FF0000"/>
                </a:solidFill>
                <a:highlight>
                  <a:srgbClr val="FFFFFF"/>
                </a:highlight>
                <a:latin typeface="Consolas"/>
              </a:rPr>
              <a:t>Y</a:t>
            </a:r>
            <a:r>
              <a:rPr lang="en-US" sz="1000" dirty="0">
                <a:solidFill>
                  <a:srgbClr val="000000"/>
                </a:solidFill>
                <a:highlight>
                  <a:srgbClr val="FFFFFF"/>
                </a:highlight>
                <a:latin typeface="Consolas"/>
              </a:rPr>
              <a:t>);</a:t>
            </a: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Program</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smtClean="0">
                <a:solidFill>
                  <a:srgbClr val="0000FF"/>
                </a:solidFill>
                <a:highlight>
                  <a:srgbClr val="FFFFFF"/>
                </a:highlight>
                <a:latin typeface="Consolas"/>
              </a:rPr>
              <a:t>    static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Main(</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args</a:t>
            </a:r>
            <a:r>
              <a:rPr lang="en-US" sz="1000" dirty="0">
                <a:solidFill>
                  <a:srgbClr val="000000"/>
                </a:solidFill>
                <a:highlight>
                  <a:srgbClr val="FFFFFF"/>
                </a:highlight>
                <a:latin typeface="Consolas"/>
              </a:rPr>
              <a:t>)</a:t>
            </a: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en-US" sz="1000" dirty="0" smtClean="0">
                <a:solidFill>
                  <a:srgbClr val="2B91AF"/>
                </a:solidFill>
                <a:highlight>
                  <a:srgbClr val="FFFFFF"/>
                </a:highlight>
                <a:latin typeface="Consolas"/>
              </a:rPr>
              <a:t>        Point</a:t>
            </a:r>
            <a:r>
              <a:rPr lang="en-US" sz="1000" dirty="0" smtClean="0">
                <a:solidFill>
                  <a:srgbClr val="000000"/>
                </a:solidFill>
                <a:highlight>
                  <a:srgbClr val="FFFFFF"/>
                </a:highlight>
                <a:latin typeface="Consolas"/>
              </a:rPr>
              <a:t> </a:t>
            </a:r>
            <a:r>
              <a:rPr lang="en-US" sz="1000" dirty="0" err="1">
                <a:solidFill>
                  <a:srgbClr val="000000"/>
                </a:solidFill>
                <a:highlight>
                  <a:srgbClr val="FFFFFF"/>
                </a:highlight>
                <a:latin typeface="Consolas"/>
              </a:rPr>
              <a:t>point</a:t>
            </a:r>
            <a:r>
              <a:rPr lang="en-US" sz="1000" dirty="0">
                <a:solidFill>
                  <a:srgbClr val="000000"/>
                </a:solidFill>
                <a:highlight>
                  <a:srgbClr val="FFFFFF"/>
                </a:highlight>
                <a:latin typeface="Consolas"/>
              </a:rPr>
              <a:t>, arc;</a:t>
            </a:r>
          </a:p>
          <a:p>
            <a:r>
              <a:rPr lang="en-US" sz="1000" dirty="0" smtClean="0">
                <a:solidFill>
                  <a:srgbClr val="000000"/>
                </a:solidFill>
                <a:highlight>
                  <a:srgbClr val="FFFFFF"/>
                </a:highlight>
                <a:latin typeface="Consolas"/>
              </a:rPr>
              <a:t>        point </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r>
              <a:rPr lang="en-US" sz="1000" dirty="0">
                <a:solidFill>
                  <a:srgbClr val="000000"/>
                </a:solidFill>
                <a:highlight>
                  <a:srgbClr val="FFFFFF"/>
                </a:highlight>
                <a:latin typeface="Consolas"/>
              </a:rPr>
              <a:t>(3, 4);</a:t>
            </a:r>
          </a:p>
          <a:p>
            <a:r>
              <a:rPr lang="en-US" sz="1000" dirty="0" smtClean="0">
                <a:solidFill>
                  <a:srgbClr val="000000"/>
                </a:solidFill>
                <a:highlight>
                  <a:srgbClr val="FFFFFF"/>
                </a:highlight>
                <a:latin typeface="Consolas"/>
              </a:rPr>
              <a:t>        arc </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Arc</a:t>
            </a:r>
            <a:r>
              <a:rPr lang="en-US" sz="1000" dirty="0">
                <a:solidFill>
                  <a:srgbClr val="000000"/>
                </a:solidFill>
                <a:highlight>
                  <a:srgbClr val="FFFFFF"/>
                </a:highlight>
                <a:latin typeface="Consolas"/>
              </a:rPr>
              <a:t>(10, 20, 30);</a:t>
            </a:r>
          </a:p>
          <a:p>
            <a:r>
              <a:rPr lang="en-US" sz="1000" dirty="0" smtClean="0">
                <a:solidFill>
                  <a:srgbClr val="000000"/>
                </a:solidFill>
                <a:highlight>
                  <a:srgbClr val="FFFFFF"/>
                </a:highlight>
                <a:latin typeface="Consolas"/>
              </a:rPr>
              <a:t>        </a:t>
            </a:r>
            <a:r>
              <a:rPr lang="en-US" sz="1000" dirty="0" err="1" smtClean="0">
                <a:solidFill>
                  <a:srgbClr val="000000"/>
                </a:solidFill>
                <a:highlight>
                  <a:srgbClr val="FFFFFF"/>
                </a:highlight>
                <a:latin typeface="Consolas"/>
              </a:rPr>
              <a:t>point.Print</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a:t>
            </a:r>
            <a:r>
              <a:rPr lang="ru-RU" sz="1000" dirty="0">
                <a:solidFill>
                  <a:srgbClr val="008000"/>
                </a:solidFill>
                <a:highlight>
                  <a:srgbClr val="FFFFFF"/>
                </a:highlight>
                <a:latin typeface="Consolas"/>
              </a:rPr>
              <a:t>Вывод - "</a:t>
            </a:r>
            <a:r>
              <a:rPr lang="en-US" sz="1000" dirty="0">
                <a:solidFill>
                  <a:srgbClr val="008000"/>
                </a:solidFill>
                <a:highlight>
                  <a:srgbClr val="FFFFFF"/>
                </a:highlight>
                <a:latin typeface="Consolas"/>
              </a:rPr>
              <a:t>I'm point..."</a:t>
            </a:r>
            <a:endParaRPr lang="en-US"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err="1" smtClean="0">
                <a:solidFill>
                  <a:srgbClr val="000000"/>
                </a:solidFill>
                <a:highlight>
                  <a:srgbClr val="FFFFFF"/>
                </a:highlight>
                <a:latin typeface="Consolas"/>
              </a:rPr>
              <a:t>arc.Print</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a:t>
            </a:r>
            <a:r>
              <a:rPr lang="ru-RU" sz="1000" dirty="0">
                <a:solidFill>
                  <a:srgbClr val="008000"/>
                </a:solidFill>
                <a:highlight>
                  <a:srgbClr val="FFFFFF"/>
                </a:highlight>
                <a:latin typeface="Consolas"/>
              </a:rPr>
              <a:t>Полиморфный вызов функции "</a:t>
            </a:r>
            <a:r>
              <a:rPr lang="en-US" sz="1000" dirty="0">
                <a:solidFill>
                  <a:srgbClr val="008000"/>
                </a:solidFill>
                <a:highlight>
                  <a:srgbClr val="FFFFFF"/>
                </a:highlight>
                <a:latin typeface="Consolas"/>
              </a:rPr>
              <a:t>I'm Arc..."</a:t>
            </a:r>
            <a:endParaRPr lang="en-US"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smtClean="0">
                <a:solidFill>
                  <a:srgbClr val="000000"/>
                </a:solidFill>
                <a:highlight>
                  <a:srgbClr val="FFFFFF"/>
                </a:highlight>
                <a:latin typeface="Consolas"/>
              </a:rPr>
              <a:t>}</a:t>
            </a:r>
            <a:endParaRPr lang="be-BY" sz="1000" dirty="0">
              <a:solidFill>
                <a:schemeClr val="bg1"/>
              </a:solidFill>
              <a:ea typeface="Calibri" pitchFamily="34" charset="0"/>
              <a:cs typeface="Courier New" pitchFamily="49" charset="0"/>
            </a:endParaRPr>
          </a:p>
        </p:txBody>
      </p:sp>
      <p:sp>
        <p:nvSpPr>
          <p:cNvPr id="12292" name="TextBox 7"/>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Для полиморфного обращения к методам используется 2 ключевых слова – </a:t>
            </a:r>
            <a:r>
              <a:rPr lang="en-US" sz="1600" dirty="0">
                <a:solidFill>
                  <a:schemeClr val="bg1"/>
                </a:solidFill>
              </a:rPr>
              <a:t>virtual </a:t>
            </a:r>
            <a:r>
              <a:rPr lang="ru-RU" sz="1600" dirty="0">
                <a:solidFill>
                  <a:schemeClr val="bg1"/>
                </a:solidFill>
              </a:rPr>
              <a:t>и </a:t>
            </a:r>
            <a:r>
              <a:rPr lang="en-US" sz="1600" dirty="0">
                <a:solidFill>
                  <a:schemeClr val="bg1"/>
                </a:solidFill>
              </a:rPr>
              <a:t>override. </a:t>
            </a:r>
            <a:r>
              <a:rPr lang="ru-RU" sz="1600" dirty="0">
                <a:solidFill>
                  <a:schemeClr val="bg1"/>
                </a:solidFill>
              </a:rPr>
              <a:t>Первый применяется для класса-предка, второй – для всех потомков.</a:t>
            </a:r>
          </a:p>
        </p:txBody>
      </p:sp>
      <p:sp>
        <p:nvSpPr>
          <p:cNvPr id="12293" name="TextBox 8"/>
          <p:cNvSpPr txBox="1">
            <a:spLocks noChangeArrowheads="1"/>
          </p:cNvSpPr>
          <p:nvPr/>
        </p:nvSpPr>
        <p:spPr bwMode="auto">
          <a:xfrm>
            <a:off x="457200" y="6121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Абстрактные классы объявляются с помощью ключевого слова </a:t>
            </a:r>
            <a:r>
              <a:rPr lang="en-US" sz="1600" dirty="0">
                <a:solidFill>
                  <a:schemeClr val="bg1"/>
                </a:solidFill>
              </a:rPr>
              <a:t>abstract.</a:t>
            </a:r>
            <a:endParaRPr lang="ru-RU" sz="1600" dirty="0">
              <a:solidFill>
                <a:schemeClr val="bg1"/>
              </a:solidFill>
            </a:endParaRPr>
          </a:p>
          <a:p>
            <a:pPr eaLnBrk="1" hangingPunct="1"/>
            <a:r>
              <a:rPr lang="ru-RU" sz="1600" dirty="0">
                <a:solidFill>
                  <a:schemeClr val="bg1"/>
                </a:solidFill>
              </a:rPr>
              <a:t>Только абстрактный класс может содержать чисто виртуальные методы.</a:t>
            </a:r>
          </a:p>
        </p:txBody>
      </p:sp>
    </p:spTree>
    <p:extLst>
      <p:ext uri="{BB962C8B-B14F-4D97-AF65-F5344CB8AC3E}">
        <p14:creationId xmlns:p14="http://schemas.microsoft.com/office/powerpoint/2010/main" val="40686831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Позднее связывание </a:t>
            </a:r>
            <a:r>
              <a:rPr lang="en-US" dirty="0" smtClean="0">
                <a:solidFill>
                  <a:schemeClr val="bg1"/>
                </a:solidFill>
              </a:rPr>
              <a:t>(late binding)</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en-US" dirty="0" smtClean="0">
                <a:solidFill>
                  <a:schemeClr val="bg1"/>
                </a:solidFill>
              </a:rPr>
              <a:t>…</a:t>
            </a:r>
          </a:p>
        </p:txBody>
      </p:sp>
    </p:spTree>
    <p:extLst>
      <p:ext uri="{BB962C8B-B14F-4D97-AF65-F5344CB8AC3E}">
        <p14:creationId xmlns:p14="http://schemas.microsoft.com/office/powerpoint/2010/main" val="4266803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Модификаторы </a:t>
            </a:r>
            <a:r>
              <a:rPr lang="en-US" dirty="0" smtClean="0">
                <a:solidFill>
                  <a:schemeClr val="bg1"/>
                </a:solidFill>
              </a:rPr>
              <a:t>virtual</a:t>
            </a:r>
            <a:r>
              <a:rPr lang="ru-RU" dirty="0" smtClean="0">
                <a:solidFill>
                  <a:schemeClr val="bg1"/>
                </a:solidFill>
              </a:rPr>
              <a:t> и </a:t>
            </a:r>
            <a:r>
              <a:rPr lang="en-US" dirty="0" smtClean="0">
                <a:solidFill>
                  <a:schemeClr val="bg1"/>
                </a:solidFill>
              </a:rPr>
              <a:t>override</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a:solidFill>
                  <a:schemeClr val="bg1"/>
                </a:solidFill>
              </a:rPr>
              <a:t>Модификатор </a:t>
            </a:r>
            <a:r>
              <a:rPr lang="en-US" dirty="0" smtClean="0">
                <a:solidFill>
                  <a:schemeClr val="bg1"/>
                </a:solidFill>
              </a:rPr>
              <a:t>virtual </a:t>
            </a:r>
            <a:r>
              <a:rPr lang="ru-RU" dirty="0" smtClean="0">
                <a:solidFill>
                  <a:schemeClr val="bg1"/>
                </a:solidFill>
              </a:rPr>
              <a:t>может применяться к свойствам, индексаторам, методам и событиям и означает возможность его переопределения в дочернем классе с помощью модификатора </a:t>
            </a:r>
            <a:r>
              <a:rPr lang="en-US" dirty="0" smtClean="0">
                <a:solidFill>
                  <a:schemeClr val="bg1"/>
                </a:solidFill>
              </a:rPr>
              <a:t>override.</a:t>
            </a:r>
            <a:endParaRPr lang="en-US" dirty="0"/>
          </a:p>
        </p:txBody>
      </p:sp>
    </p:spTree>
    <p:extLst>
      <p:ext uri="{BB962C8B-B14F-4D97-AF65-F5344CB8AC3E}">
        <p14:creationId xmlns:p14="http://schemas.microsoft.com/office/powerpoint/2010/main" val="8726803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Виртуальные члены класса и конструктор</a:t>
            </a:r>
            <a:endParaRPr lang="en-US" sz="2400" dirty="0">
              <a:solidFill>
                <a:schemeClr val="bg1"/>
              </a:solidFill>
              <a:cs typeface="Times New Roman" pitchFamily="18" charset="0"/>
            </a:endParaRPr>
          </a:p>
        </p:txBody>
      </p:sp>
      <p:sp>
        <p:nvSpPr>
          <p:cNvPr id="2" name="TextBox 1"/>
          <p:cNvSpPr txBox="1"/>
          <p:nvPr/>
        </p:nvSpPr>
        <p:spPr>
          <a:xfrm>
            <a:off x="381000" y="1988840"/>
            <a:ext cx="8305800" cy="4524315"/>
          </a:xfrm>
          <a:prstGeom prst="rect">
            <a:avLst/>
          </a:prstGeom>
          <a:solidFill>
            <a:schemeClr val="bg1"/>
          </a:solidFill>
        </p:spPr>
        <p:txBody>
          <a:bodyPr wrap="square" rtlCol="0">
            <a:spAutoFit/>
          </a:bodyPr>
          <a:lstStyle/>
          <a:p>
            <a:r>
              <a:rPr lang="ru-RU" sz="1200" dirty="0">
                <a:solidFill>
                  <a:srgbClr val="008000"/>
                </a:solidFill>
                <a:highlight>
                  <a:srgbClr val="FFFFFF"/>
                </a:highlight>
                <a:latin typeface="Consolas"/>
              </a:rPr>
              <a:t>// ВНИМАНИЕ!</a:t>
            </a:r>
            <a:endParaRPr lang="ru-RU" sz="1200" dirty="0">
              <a:solidFill>
                <a:srgbClr val="000000"/>
              </a:solidFill>
              <a:highlight>
                <a:srgbClr val="FFFFFF"/>
              </a:highlight>
              <a:latin typeface="Consolas"/>
            </a:endParaRPr>
          </a:p>
          <a:p>
            <a:r>
              <a:rPr lang="ru-RU" sz="1200" dirty="0">
                <a:solidFill>
                  <a:srgbClr val="008000"/>
                </a:solidFill>
                <a:highlight>
                  <a:srgbClr val="FFFFFF"/>
                </a:highlight>
                <a:latin typeface="Consolas"/>
              </a:rPr>
              <a:t>// Никогда не пишите такой код!</a:t>
            </a:r>
            <a:endParaRPr lang="ru-RU" sz="1200" dirty="0">
              <a:solidFill>
                <a:srgbClr val="000000"/>
              </a:solidFill>
              <a:highlight>
                <a:srgbClr val="FFFFFF"/>
              </a:highlight>
              <a:latin typeface="Consolas"/>
            </a:endParaRP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class</a:t>
            </a:r>
            <a:r>
              <a:rPr lang="en-US" sz="1200" dirty="0">
                <a:solidFill>
                  <a:srgbClr val="000000"/>
                </a:solidFill>
                <a:highlight>
                  <a:srgbClr val="FFFFFF"/>
                </a:highlight>
                <a:latin typeface="Consolas"/>
              </a:rPr>
              <a:t> </a:t>
            </a:r>
            <a:r>
              <a:rPr lang="en-US" sz="1200" dirty="0">
                <a:solidFill>
                  <a:srgbClr val="2B91AF"/>
                </a:solidFill>
                <a:highlight>
                  <a:srgbClr val="FFFFFF"/>
                </a:highlight>
                <a:latin typeface="Consolas"/>
              </a:rPr>
              <a:t>Parent</a:t>
            </a:r>
            <a:endParaRPr lang="en-US"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p>
          <a:p>
            <a:r>
              <a:rPr lang="en-US" sz="1200" dirty="0" smtClean="0">
                <a:solidFill>
                  <a:srgbClr val="0000FF"/>
                </a:solidFill>
                <a:highlight>
                  <a:srgbClr val="FFFFFF"/>
                </a:highlight>
                <a:latin typeface="Consolas"/>
              </a:rPr>
              <a:t>    public</a:t>
            </a:r>
            <a:r>
              <a:rPr lang="en-US" sz="1200" dirty="0" smtClean="0">
                <a:solidFill>
                  <a:srgbClr val="000000"/>
                </a:solidFill>
                <a:highlight>
                  <a:srgbClr val="FFFFFF"/>
                </a:highlight>
                <a:latin typeface="Consolas"/>
              </a:rPr>
              <a:t> </a:t>
            </a:r>
            <a:r>
              <a:rPr lang="en-US" sz="1200" dirty="0">
                <a:solidFill>
                  <a:srgbClr val="000000"/>
                </a:solidFill>
                <a:highlight>
                  <a:srgbClr val="FFFFFF"/>
                </a:highlight>
                <a:latin typeface="Consolas"/>
              </a:rPr>
              <a:t>Parent()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a:t>
            </a:r>
            <a:r>
              <a:rPr lang="en-US" sz="1200" dirty="0" err="1" smtClean="0">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endParaRPr lang="ru-RU" sz="1200" dirty="0">
              <a:solidFill>
                <a:srgbClr val="000000"/>
              </a:solidFill>
              <a:highlight>
                <a:srgbClr val="FFFFFF"/>
              </a:highlight>
              <a:latin typeface="Consolas"/>
            </a:endParaRPr>
          </a:p>
          <a:p>
            <a:r>
              <a:rPr lang="en-US" sz="1200" dirty="0" smtClean="0">
                <a:solidFill>
                  <a:srgbClr val="0000FF"/>
                </a:solidFill>
                <a:highlight>
                  <a:srgbClr val="FFFFFF"/>
                </a:highlight>
                <a:latin typeface="Consolas"/>
              </a:rPr>
              <a:t>    protected</a:t>
            </a:r>
            <a:r>
              <a:rPr lang="en-US" sz="1200" dirty="0" smtClean="0">
                <a:solidFill>
                  <a:srgbClr val="000000"/>
                </a:solidFill>
                <a:highlight>
                  <a:srgbClr val="FFFFFF"/>
                </a:highlight>
                <a:latin typeface="Consolas"/>
              </a:rPr>
              <a:t> </a:t>
            </a:r>
            <a:r>
              <a:rPr lang="en-US" sz="1200" dirty="0">
                <a:solidFill>
                  <a:srgbClr val="0000FF"/>
                </a:solidFill>
                <a:highlight>
                  <a:srgbClr val="FFFFFF"/>
                </a:highlight>
                <a:latin typeface="Consolas"/>
              </a:rPr>
              <a:t>virtual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void</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p>
          <a:p>
            <a:endParaRPr lang="ru-RU" sz="1200" dirty="0">
              <a:solidFill>
                <a:srgbClr val="000000"/>
              </a:solidFill>
              <a:highlight>
                <a:srgbClr val="FFFFFF"/>
              </a:highlight>
              <a:latin typeface="Consolas"/>
            </a:endParaRP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class</a:t>
            </a:r>
            <a:r>
              <a:rPr lang="en-US" sz="1200" dirty="0">
                <a:solidFill>
                  <a:srgbClr val="000000"/>
                </a:solidFill>
                <a:highlight>
                  <a:srgbClr val="FFFFFF"/>
                </a:highlight>
                <a:latin typeface="Consolas"/>
              </a:rPr>
              <a:t> </a:t>
            </a:r>
            <a:r>
              <a:rPr lang="en-US" sz="1200" dirty="0">
                <a:solidFill>
                  <a:srgbClr val="2B91AF"/>
                </a:solidFill>
                <a:highlight>
                  <a:srgbClr val="FFFFFF"/>
                </a:highlight>
                <a:latin typeface="Consolas"/>
              </a:rPr>
              <a:t>Child</a:t>
            </a:r>
            <a:r>
              <a:rPr lang="en-US" sz="1200" dirty="0">
                <a:solidFill>
                  <a:srgbClr val="000000"/>
                </a:solidFill>
                <a:highlight>
                  <a:srgbClr val="FFFFFF"/>
                </a:highlight>
                <a:latin typeface="Consolas"/>
              </a:rPr>
              <a:t> : </a:t>
            </a:r>
            <a:r>
              <a:rPr lang="en-US" sz="1200" dirty="0">
                <a:solidFill>
                  <a:srgbClr val="2B91AF"/>
                </a:solidFill>
                <a:highlight>
                  <a:srgbClr val="FFFFFF"/>
                </a:highlight>
                <a:latin typeface="Consolas"/>
              </a:rPr>
              <a:t>Parent</a:t>
            </a:r>
            <a:endParaRPr lang="en-US"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p>
          <a:p>
            <a:r>
              <a:rPr lang="en-US" sz="1200" dirty="0" smtClean="0">
                <a:solidFill>
                  <a:srgbClr val="0000FF"/>
                </a:solidFill>
                <a:highlight>
                  <a:srgbClr val="FFFFFF"/>
                </a:highlight>
                <a:latin typeface="Consolas"/>
              </a:rPr>
              <a:t>    private</a:t>
            </a:r>
            <a:r>
              <a:rPr lang="en-US" sz="1200" dirty="0" smtClean="0">
                <a:solidFill>
                  <a:srgbClr val="000000"/>
                </a:solidFill>
                <a:highlight>
                  <a:srgbClr val="FFFFFF"/>
                </a:highlight>
                <a:latin typeface="Consolas"/>
              </a:rPr>
              <a:t> </a:t>
            </a:r>
            <a:r>
              <a:rPr lang="en-US" sz="1200" dirty="0">
                <a:solidFill>
                  <a:srgbClr val="0000FF"/>
                </a:solidFill>
                <a:highlight>
                  <a:srgbClr val="FFFFFF"/>
                </a:highlight>
                <a:latin typeface="Consolas"/>
              </a:rPr>
              <a:t>string</a:t>
            </a:r>
            <a:r>
              <a:rPr lang="en-US" sz="1200" dirty="0">
                <a:solidFill>
                  <a:srgbClr val="000000"/>
                </a:solidFill>
                <a:highlight>
                  <a:srgbClr val="FFFFFF"/>
                </a:highlight>
                <a:latin typeface="Consolas"/>
              </a:rPr>
              <a:t> _foo;</a:t>
            </a:r>
          </a:p>
          <a:p>
            <a:r>
              <a:rPr lang="en-US" sz="1200" dirty="0" smtClean="0">
                <a:solidFill>
                  <a:srgbClr val="0000FF"/>
                </a:solidFill>
                <a:highlight>
                  <a:srgbClr val="FFFFFF"/>
                </a:highlight>
                <a:latin typeface="Consolas"/>
              </a:rPr>
              <a:t>    public</a:t>
            </a:r>
            <a:r>
              <a:rPr lang="en-US" sz="1200" dirty="0" smtClean="0">
                <a:solidFill>
                  <a:srgbClr val="000000"/>
                </a:solidFill>
                <a:highlight>
                  <a:srgbClr val="FFFFFF"/>
                </a:highlight>
                <a:latin typeface="Consolas"/>
              </a:rPr>
              <a:t> </a:t>
            </a:r>
            <a:r>
              <a:rPr lang="en-US" sz="1200" dirty="0">
                <a:solidFill>
                  <a:srgbClr val="000000"/>
                </a:solidFill>
                <a:highlight>
                  <a:srgbClr val="FFFFFF"/>
                </a:highlight>
                <a:latin typeface="Consolas"/>
              </a:rPr>
              <a:t>Child() { _foo = </a:t>
            </a:r>
            <a:r>
              <a:rPr lang="en-US" sz="1200" dirty="0">
                <a:solidFill>
                  <a:srgbClr val="A31515"/>
                </a:solidFill>
                <a:highlight>
                  <a:srgbClr val="FFFFFF"/>
                </a:highlight>
                <a:latin typeface="Consolas"/>
              </a:rPr>
              <a:t>"HELLO"</a:t>
            </a:r>
            <a:r>
              <a:rPr lang="en-US" sz="1200" dirty="0">
                <a:solidFill>
                  <a:srgbClr val="000000"/>
                </a:solidFill>
                <a:highlight>
                  <a:srgbClr val="FFFFFF"/>
                </a:highlight>
                <a:latin typeface="Consolas"/>
              </a:rPr>
              <a:t>; }</a:t>
            </a:r>
          </a:p>
          <a:p>
            <a:endParaRPr lang="ru-RU" sz="1200" dirty="0">
              <a:solidFill>
                <a:srgbClr val="000000"/>
              </a:solidFill>
              <a:highlight>
                <a:srgbClr val="FFFFFF"/>
              </a:highlight>
              <a:latin typeface="Consolas"/>
            </a:endParaRPr>
          </a:p>
          <a:p>
            <a:r>
              <a:rPr lang="en-US" sz="1200" dirty="0" smtClean="0">
                <a:solidFill>
                  <a:srgbClr val="0000FF"/>
                </a:solidFill>
                <a:highlight>
                  <a:srgbClr val="FFFFFF"/>
                </a:highlight>
                <a:latin typeface="Consolas"/>
              </a:rPr>
              <a:t>    protected</a:t>
            </a:r>
            <a:r>
              <a:rPr lang="en-US" sz="1200" dirty="0" smtClean="0">
                <a:solidFill>
                  <a:srgbClr val="000000"/>
                </a:solidFill>
                <a:highlight>
                  <a:srgbClr val="FFFFFF"/>
                </a:highlight>
                <a:latin typeface="Consolas"/>
              </a:rPr>
              <a:t> </a:t>
            </a:r>
            <a:r>
              <a:rPr lang="en-US" sz="1200" dirty="0">
                <a:solidFill>
                  <a:srgbClr val="0000FF"/>
                </a:solidFill>
                <a:highlight>
                  <a:srgbClr val="FFFFFF"/>
                </a:highlight>
                <a:latin typeface="Consolas"/>
              </a:rPr>
              <a:t>override</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void</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2B91AF"/>
                </a:solidFill>
                <a:highlight>
                  <a:srgbClr val="FFFFFF"/>
                </a:highlight>
                <a:latin typeface="Consolas"/>
              </a:rPr>
              <a:t>        </a:t>
            </a:r>
            <a:r>
              <a:rPr lang="en-US" sz="1200" dirty="0" err="1" smtClean="0">
                <a:solidFill>
                  <a:srgbClr val="2B91AF"/>
                </a:solidFill>
                <a:highlight>
                  <a:srgbClr val="FFFFFF"/>
                </a:highlight>
                <a:latin typeface="Consolas"/>
              </a:rPr>
              <a:t>Console</a:t>
            </a:r>
            <a:r>
              <a:rPr lang="en-US" sz="1200" dirty="0" err="1" smtClean="0">
                <a:solidFill>
                  <a:srgbClr val="000000"/>
                </a:solidFill>
                <a:highlight>
                  <a:srgbClr val="FFFFFF"/>
                </a:highlight>
                <a:latin typeface="Consolas"/>
              </a:rPr>
              <a:t>.WriteLine</a:t>
            </a:r>
            <a:r>
              <a:rPr lang="en-US" sz="1200" dirty="0">
                <a:solidFill>
                  <a:srgbClr val="000000"/>
                </a:solidFill>
                <a:highlight>
                  <a:srgbClr val="FFFFFF"/>
                </a:highlight>
                <a:latin typeface="Consolas"/>
              </a:rPr>
              <a:t>(_</a:t>
            </a:r>
            <a:r>
              <a:rPr lang="en-US" sz="1200" dirty="0" err="1">
                <a:solidFill>
                  <a:srgbClr val="000000"/>
                </a:solidFill>
                <a:highlight>
                  <a:srgbClr val="FFFFFF"/>
                </a:highlight>
                <a:latin typeface="Consolas"/>
              </a:rPr>
              <a:t>foo.ToLower</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ru-RU" sz="1200" dirty="0" smtClean="0">
                <a:solidFill>
                  <a:srgbClr val="000000"/>
                </a:solidFill>
                <a:highlight>
                  <a:srgbClr val="FFFFFF"/>
                </a:highlight>
                <a:latin typeface="Consolas"/>
              </a:rPr>
              <a:t>}</a:t>
            </a:r>
            <a:endParaRPr lang="en-US" sz="1200" dirty="0">
              <a:solidFill>
                <a:schemeClr val="bg1"/>
              </a:solidFill>
              <a:latin typeface="Courier New" pitchFamily="49" charset="0"/>
              <a:cs typeface="Courier New" pitchFamily="49" charset="0"/>
            </a:endParaRPr>
          </a:p>
        </p:txBody>
      </p:sp>
      <p:sp>
        <p:nvSpPr>
          <p:cNvPr id="4" name="TextBox 3"/>
          <p:cNvSpPr txBox="1"/>
          <p:nvPr/>
        </p:nvSpPr>
        <p:spPr>
          <a:xfrm>
            <a:off x="370656" y="548680"/>
            <a:ext cx="8305800" cy="1200329"/>
          </a:xfrm>
          <a:prstGeom prst="rect">
            <a:avLst/>
          </a:prstGeom>
          <a:noFill/>
        </p:spPr>
        <p:txBody>
          <a:bodyPr wrap="square" rtlCol="0">
            <a:spAutoFit/>
          </a:bodyPr>
          <a:lstStyle/>
          <a:p>
            <a:r>
              <a:rPr lang="ru-RU" dirty="0" smtClean="0">
                <a:solidFill>
                  <a:schemeClr val="bg1"/>
                </a:solidFill>
                <a:cs typeface="Courier New" pitchFamily="49" charset="0"/>
              </a:rPr>
              <a:t>Обращение к виртуальным членам класса из конструктора</a:t>
            </a:r>
            <a:r>
              <a:rPr lang="en-US" dirty="0" smtClean="0">
                <a:solidFill>
                  <a:schemeClr val="bg1"/>
                </a:solidFill>
                <a:cs typeface="Courier New" pitchFamily="49" charset="0"/>
              </a:rPr>
              <a:t> </a:t>
            </a:r>
            <a:r>
              <a:rPr lang="ru-RU" dirty="0" smtClean="0">
                <a:solidFill>
                  <a:schemeClr val="bg1"/>
                </a:solidFill>
                <a:cs typeface="Courier New" pitchFamily="49" charset="0"/>
              </a:rPr>
              <a:t>потенциально опасная операция</a:t>
            </a:r>
            <a:r>
              <a:rPr lang="en-US" dirty="0" smtClean="0">
                <a:solidFill>
                  <a:schemeClr val="bg1"/>
                </a:solidFill>
                <a:cs typeface="Courier New" pitchFamily="49" charset="0"/>
              </a:rPr>
              <a:t> </a:t>
            </a:r>
            <a:r>
              <a:rPr lang="ru-RU" dirty="0" smtClean="0">
                <a:solidFill>
                  <a:schemeClr val="bg1"/>
                </a:solidFill>
                <a:cs typeface="Courier New" pitchFamily="49" charset="0"/>
              </a:rPr>
              <a:t>т.к. конструкторы выполняются начиная с родительского класса, а виртуальные члены всегда использются «самы</a:t>
            </a:r>
            <a:r>
              <a:rPr lang="ru-RU" dirty="0">
                <a:solidFill>
                  <a:schemeClr val="bg1"/>
                </a:solidFill>
                <a:cs typeface="Courier New" pitchFamily="49" charset="0"/>
              </a:rPr>
              <a:t>е</a:t>
            </a:r>
            <a:r>
              <a:rPr lang="ru-RU" dirty="0" smtClean="0">
                <a:solidFill>
                  <a:schemeClr val="bg1"/>
                </a:solidFill>
                <a:cs typeface="Courier New" pitchFamily="49" charset="0"/>
              </a:rPr>
              <a:t> последние». В примере ниже вызов </a:t>
            </a:r>
            <a:r>
              <a:rPr lang="en-US" dirty="0" smtClean="0">
                <a:solidFill>
                  <a:schemeClr val="bg1"/>
                </a:solidFill>
                <a:cs typeface="Courier New" pitchFamily="49" charset="0"/>
              </a:rPr>
              <a:t>VirtualFunc() </a:t>
            </a:r>
            <a:r>
              <a:rPr lang="ru-RU" dirty="0" smtClean="0">
                <a:solidFill>
                  <a:schemeClr val="bg1"/>
                </a:solidFill>
                <a:cs typeface="Courier New" pitchFamily="49" charset="0"/>
              </a:rPr>
              <a:t>из конструктора </a:t>
            </a:r>
            <a:r>
              <a:rPr lang="en-US" dirty="0" smtClean="0">
                <a:solidFill>
                  <a:schemeClr val="bg1"/>
                </a:solidFill>
                <a:cs typeface="Courier New" pitchFamily="49" charset="0"/>
              </a:rPr>
              <a:t>Parent </a:t>
            </a:r>
            <a:r>
              <a:rPr lang="ru-RU" dirty="0" smtClean="0">
                <a:solidFill>
                  <a:schemeClr val="bg1"/>
                </a:solidFill>
                <a:cs typeface="Courier New" pitchFamily="49" charset="0"/>
              </a:rPr>
              <a:t>приведет к </a:t>
            </a:r>
            <a:r>
              <a:rPr lang="en-US" dirty="0" smtClean="0">
                <a:solidFill>
                  <a:schemeClr val="bg1"/>
                </a:solidFill>
                <a:cs typeface="Courier New" pitchFamily="49" charset="0"/>
              </a:rPr>
              <a:t>NullReferenceException</a:t>
            </a:r>
            <a:r>
              <a:rPr lang="en-US" dirty="0">
                <a:solidFill>
                  <a:schemeClr val="bg1"/>
                </a:solidFill>
                <a:cs typeface="Courier New" pitchFamily="49" charset="0"/>
              </a:rPr>
              <a:t>.</a:t>
            </a:r>
          </a:p>
        </p:txBody>
      </p:sp>
    </p:spTree>
    <p:extLst>
      <p:ext uri="{BB962C8B-B14F-4D97-AF65-F5344CB8AC3E}">
        <p14:creationId xmlns:p14="http://schemas.microsoft.com/office/powerpoint/2010/main" val="9064028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Абстрактные классы и члены</a:t>
            </a:r>
            <a:endParaRPr lang="en-US" dirty="0">
              <a:solidFill>
                <a:schemeClr val="bg1"/>
              </a:solidFill>
            </a:endParaRPr>
          </a:p>
        </p:txBody>
      </p:sp>
      <p:sp>
        <p:nvSpPr>
          <p:cNvPr id="3" name="Content Placeholder 2"/>
          <p:cNvSpPr>
            <a:spLocks noGrp="1"/>
          </p:cNvSpPr>
          <p:nvPr>
            <p:ph idx="1"/>
          </p:nvPr>
        </p:nvSpPr>
        <p:spPr>
          <a:xfrm>
            <a:off x="457200" y="1600201"/>
            <a:ext cx="8229600" cy="4709119"/>
          </a:xfrm>
        </p:spPr>
        <p:txBody>
          <a:bodyPr>
            <a:normAutofit lnSpcReduction="10000"/>
          </a:bodyPr>
          <a:lstStyle/>
          <a:p>
            <a:pPr marL="0" indent="0">
              <a:buNone/>
            </a:pPr>
            <a:r>
              <a:rPr lang="ru-RU" dirty="0" smtClean="0">
                <a:solidFill>
                  <a:schemeClr val="bg1"/>
                </a:solidFill>
              </a:rPr>
              <a:t>Модификатор </a:t>
            </a:r>
            <a:r>
              <a:rPr lang="en-US" dirty="0" smtClean="0">
                <a:solidFill>
                  <a:schemeClr val="bg1"/>
                </a:solidFill>
              </a:rPr>
              <a:t>abstract </a:t>
            </a:r>
            <a:r>
              <a:rPr lang="ru-RU" dirty="0" smtClean="0">
                <a:solidFill>
                  <a:schemeClr val="bg1"/>
                </a:solidFill>
              </a:rPr>
              <a:t>означает что у конструкции отсутствует реализация или она неполная. Его можно применять для классов, методов, свойств индексаторов и событий. Используйте модификатор </a:t>
            </a:r>
            <a:r>
              <a:rPr lang="en-US" dirty="0" smtClean="0">
                <a:solidFill>
                  <a:schemeClr val="bg1"/>
                </a:solidFill>
              </a:rPr>
              <a:t>abstract </a:t>
            </a:r>
            <a:r>
              <a:rPr lang="ru-RU" dirty="0" smtClean="0">
                <a:solidFill>
                  <a:schemeClr val="bg1"/>
                </a:solidFill>
              </a:rPr>
              <a:t>с классом чтобы указать что класс должен использоваться только в качестве базового класса. Члены классы с модификатором </a:t>
            </a:r>
            <a:r>
              <a:rPr lang="en-US" dirty="0" smtClean="0">
                <a:solidFill>
                  <a:schemeClr val="bg1"/>
                </a:solidFill>
              </a:rPr>
              <a:t>abstract </a:t>
            </a:r>
            <a:r>
              <a:rPr lang="ru-RU" dirty="0" smtClean="0">
                <a:solidFill>
                  <a:schemeClr val="bg1"/>
                </a:solidFill>
              </a:rPr>
              <a:t>должны быть реализованы наследниками данного </a:t>
            </a:r>
            <a:r>
              <a:rPr lang="ru-RU" smtClean="0">
                <a:solidFill>
                  <a:schemeClr val="bg1"/>
                </a:solidFill>
              </a:rPr>
              <a:t>класса.</a:t>
            </a:r>
            <a:endParaRPr lang="en-US" dirty="0" smtClean="0">
              <a:solidFill>
                <a:schemeClr val="bg1"/>
              </a:solidFill>
            </a:endParaRPr>
          </a:p>
        </p:txBody>
      </p:sp>
    </p:spTree>
    <p:extLst>
      <p:ext uri="{BB962C8B-B14F-4D97-AF65-F5344CB8AC3E}">
        <p14:creationId xmlns:p14="http://schemas.microsoft.com/office/powerpoint/2010/main" val="5583381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smtClean="0">
                <a:solidFill>
                  <a:schemeClr val="bg1"/>
                </a:solidFill>
                <a:cs typeface="Times New Roman" pitchFamily="18" charset="0"/>
              </a:rPr>
              <a:t>System.Object</a:t>
            </a:r>
            <a:r>
              <a:rPr lang="ru-RU" sz="2400" b="1" dirty="0" smtClean="0">
                <a:solidFill>
                  <a:schemeClr val="bg1"/>
                </a:solidFill>
                <a:cs typeface="Times New Roman" pitchFamily="18" charset="0"/>
              </a:rPr>
              <a:t> – базовый класс для всех типов</a:t>
            </a:r>
            <a:endParaRPr lang="en-US" sz="2400" dirty="0">
              <a:solidFill>
                <a:schemeClr val="bg1"/>
              </a:solidFill>
              <a:cs typeface="Times New Roman" pitchFamily="18" charset="0"/>
            </a:endParaRPr>
          </a:p>
        </p:txBody>
      </p:sp>
      <p:sp>
        <p:nvSpPr>
          <p:cNvPr id="13315"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Класс </a:t>
            </a:r>
            <a:r>
              <a:rPr lang="en-US" sz="1600" dirty="0">
                <a:solidFill>
                  <a:schemeClr val="bg1"/>
                </a:solidFill>
              </a:rPr>
              <a:t>Object </a:t>
            </a:r>
            <a:r>
              <a:rPr lang="ru-RU" sz="1600" dirty="0">
                <a:solidFill>
                  <a:schemeClr val="bg1"/>
                </a:solidFill>
              </a:rPr>
              <a:t>является общим предком для всех типов в </a:t>
            </a:r>
            <a:r>
              <a:rPr lang="en-US" sz="1600" dirty="0">
                <a:solidFill>
                  <a:schemeClr val="bg1"/>
                </a:solidFill>
              </a:rPr>
              <a:t>C#</a:t>
            </a:r>
            <a:r>
              <a:rPr lang="ru-RU" sz="1600" dirty="0">
                <a:solidFill>
                  <a:schemeClr val="bg1"/>
                </a:solidFill>
              </a:rPr>
              <a:t>. Если же при описании класса ему не назначается предок, то такой тип автоматически (неявно) получает класс </a:t>
            </a:r>
            <a:r>
              <a:rPr lang="en-US" sz="1600" dirty="0">
                <a:solidFill>
                  <a:schemeClr val="bg1"/>
                </a:solidFill>
              </a:rPr>
              <a:t>Object </a:t>
            </a:r>
            <a:r>
              <a:rPr lang="ru-RU" sz="1600" dirty="0">
                <a:solidFill>
                  <a:schemeClr val="bg1"/>
                </a:solidFill>
              </a:rPr>
              <a:t>в качестве предка. Рассмотрим методы, которыми обладает класс </a:t>
            </a:r>
            <a:r>
              <a:rPr lang="en-US" sz="1600" dirty="0">
                <a:solidFill>
                  <a:schemeClr val="bg1"/>
                </a:solidFill>
              </a:rPr>
              <a:t>Object.</a:t>
            </a:r>
            <a:endParaRPr lang="ru-RU" sz="1600" dirty="0">
              <a:solidFill>
                <a:schemeClr val="bg1"/>
              </a:solidFill>
            </a:endParaRPr>
          </a:p>
        </p:txBody>
      </p:sp>
      <p:sp>
        <p:nvSpPr>
          <p:cNvPr id="13316" name="Rectangle 6"/>
          <p:cNvSpPr>
            <a:spLocks noChangeArrowheads="1"/>
          </p:cNvSpPr>
          <p:nvPr/>
        </p:nvSpPr>
        <p:spPr bwMode="auto">
          <a:xfrm>
            <a:off x="152400" y="1600101"/>
            <a:ext cx="88392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1400" dirty="0">
                <a:solidFill>
                  <a:schemeClr val="bg1"/>
                </a:solidFill>
                <a:latin typeface="Consolas" pitchFamily="49" charset="0"/>
                <a:ea typeface="Times New Roman" pitchFamily="18" charset="0"/>
                <a:cs typeface="Consolas" pitchFamily="49" charset="0"/>
              </a:rPr>
              <a:t>public virtual bool Equals(object obj)</a:t>
            </a:r>
            <a:r>
              <a:rPr lang="ru-RU" sz="1400" dirty="0">
                <a:solidFill>
                  <a:schemeClr val="bg1"/>
                </a:solidFill>
                <a:latin typeface="Consolas" pitchFamily="49" charset="0"/>
                <a:ea typeface="Times New Roman" pitchFamily="18" charset="0"/>
                <a:cs typeface="Consolas" pitchFamily="49" charset="0"/>
              </a:rPr>
              <a:t> </a:t>
            </a:r>
            <a:r>
              <a:rPr lang="ru-RU" sz="1400" dirty="0">
                <a:solidFill>
                  <a:schemeClr val="bg1"/>
                </a:solidFill>
                <a:ea typeface="Times New Roman" pitchFamily="18" charset="0"/>
                <a:cs typeface="Arial" charset="0"/>
              </a:rPr>
              <a:t>– Данный метод определяет, равен ли объект </a:t>
            </a:r>
            <a:r>
              <a:rPr lang="en-US" sz="1400" dirty="0">
                <a:solidFill>
                  <a:schemeClr val="bg1"/>
                </a:solidFill>
                <a:ea typeface="Times New Roman" pitchFamily="18" charset="0"/>
                <a:cs typeface="Arial" charset="0"/>
              </a:rPr>
              <a:t>obj</a:t>
            </a:r>
            <a:r>
              <a:rPr lang="ru-RU" sz="1400" dirty="0">
                <a:solidFill>
                  <a:schemeClr val="bg1"/>
                </a:solidFill>
                <a:ea typeface="Times New Roman" pitchFamily="18" charset="0"/>
                <a:cs typeface="Arial" charset="0"/>
              </a:rPr>
              <a:t> текущему объекту. Реализация Equals() по умолчанию обеспечивает равенство ссылок для ссылочных типов и побитовое равенство для структурных типов. Может быть переопределен пользователем.</a:t>
            </a:r>
          </a:p>
          <a:p>
            <a:pPr eaLnBrk="0" hangingPunct="0"/>
            <a:endParaRPr lang="ru-RU" sz="1400" dirty="0">
              <a:solidFill>
                <a:schemeClr val="bg1"/>
              </a:solidFill>
              <a:latin typeface="Consolas" pitchFamily="49" charset="0"/>
              <a:ea typeface="Times New Roman" pitchFamily="18" charset="0"/>
              <a:cs typeface="Consolas" pitchFamily="49" charset="0"/>
            </a:endParaRPr>
          </a:p>
          <a:p>
            <a:pPr eaLnBrk="0" hangingPunct="0"/>
            <a:r>
              <a:rPr lang="en-US" sz="1400" dirty="0">
                <a:solidFill>
                  <a:schemeClr val="bg1"/>
                </a:solidFill>
                <a:latin typeface="Consolas" pitchFamily="49" charset="0"/>
                <a:ea typeface="Times New Roman" pitchFamily="18" charset="0"/>
                <a:cs typeface="Consolas" pitchFamily="49" charset="0"/>
              </a:rPr>
              <a:t>public static bool Equals(object a, object b)</a:t>
            </a:r>
            <a:r>
              <a:rPr lang="be-BY" sz="1400" dirty="0">
                <a:solidFill>
                  <a:schemeClr val="bg1"/>
                </a:solidFill>
                <a:ea typeface="Times New Roman" pitchFamily="18" charset="0"/>
                <a:cs typeface="Consolas" pitchFamily="49" charset="0"/>
              </a:rPr>
              <a:t> </a:t>
            </a:r>
            <a:r>
              <a:rPr lang="ru-RU" sz="1400" dirty="0">
                <a:solidFill>
                  <a:schemeClr val="bg1"/>
                </a:solidFill>
                <a:ea typeface="Times New Roman" pitchFamily="18" charset="0"/>
                <a:cs typeface="Arial" charset="0"/>
              </a:rPr>
              <a:t>Сравнивает объекты </a:t>
            </a:r>
            <a:r>
              <a:rPr lang="en-US" sz="1400" dirty="0">
                <a:solidFill>
                  <a:schemeClr val="bg1"/>
                </a:solidFill>
                <a:ea typeface="Times New Roman" pitchFamily="18" charset="0"/>
                <a:cs typeface="Arial" charset="0"/>
              </a:rPr>
              <a:t>a</a:t>
            </a:r>
            <a:r>
              <a:rPr lang="ru-RU" sz="1400" dirty="0">
                <a:solidFill>
                  <a:schemeClr val="bg1"/>
                </a:solidFill>
                <a:ea typeface="Times New Roman" pitchFamily="18" charset="0"/>
                <a:cs typeface="Arial" charset="0"/>
              </a:rPr>
              <a:t> и </a:t>
            </a:r>
            <a:r>
              <a:rPr lang="en-US" sz="1400" dirty="0">
                <a:solidFill>
                  <a:schemeClr val="bg1"/>
                </a:solidFill>
                <a:ea typeface="Times New Roman" pitchFamily="18" charset="0"/>
                <a:cs typeface="Arial" charset="0"/>
              </a:rPr>
              <a:t>b</a:t>
            </a:r>
            <a:r>
              <a:rPr lang="ru-RU" sz="1400" dirty="0">
                <a:solidFill>
                  <a:schemeClr val="bg1"/>
                </a:solidFill>
                <a:ea typeface="Times New Roman" pitchFamily="18" charset="0"/>
                <a:cs typeface="Arial" charset="0"/>
              </a:rPr>
              <a:t>, вызывая метод </a:t>
            </a:r>
            <a:r>
              <a:rPr lang="en-US" sz="1400" dirty="0">
                <a:solidFill>
                  <a:schemeClr val="bg1"/>
                </a:solidFill>
                <a:ea typeface="Times New Roman" pitchFamily="18" charset="0"/>
                <a:cs typeface="Arial" charset="0"/>
              </a:rPr>
              <a:t>Equals() </a:t>
            </a:r>
            <a:r>
              <a:rPr lang="ru-RU" sz="1400" dirty="0">
                <a:solidFill>
                  <a:schemeClr val="bg1"/>
                </a:solidFill>
                <a:ea typeface="Times New Roman" pitchFamily="18" charset="0"/>
                <a:cs typeface="Arial" charset="0"/>
              </a:rPr>
              <a:t>для обоих объектов.</a:t>
            </a:r>
          </a:p>
          <a:p>
            <a:pPr eaLnBrk="0" hangingPunct="0"/>
            <a:endParaRPr lang="be-BY" sz="1400" dirty="0">
              <a:solidFill>
                <a:schemeClr val="bg1"/>
              </a:solidFill>
              <a:ea typeface="Times New Roman" pitchFamily="18" charset="0"/>
              <a:cs typeface="Consolas" pitchFamily="49" charset="0"/>
            </a:endParaRPr>
          </a:p>
          <a:p>
            <a:pPr eaLnBrk="0" hangingPunct="0"/>
            <a:r>
              <a:rPr lang="en-US" sz="1400" dirty="0">
                <a:solidFill>
                  <a:schemeClr val="bg1"/>
                </a:solidFill>
                <a:latin typeface="Consolas" pitchFamily="49" charset="0"/>
                <a:cs typeface="Times New Roman" pitchFamily="18" charset="0"/>
              </a:rPr>
              <a:t>protected virtual void Finalize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Используется для освобождения ресурсов перед сборкой мусора.</a:t>
            </a:r>
            <a:endParaRPr lang="be-BY" sz="1400" dirty="0">
              <a:solidFill>
                <a:schemeClr val="bg1"/>
              </a:solidFill>
            </a:endParaRPr>
          </a:p>
          <a:p>
            <a:pPr eaLnBrk="0" hangingPunct="0"/>
            <a:endParaRPr lang="ru-RU" sz="1400" dirty="0">
              <a:solidFill>
                <a:schemeClr val="bg1"/>
              </a:solidFill>
              <a:cs typeface="Times New Roman" pitchFamily="18" charset="0"/>
            </a:endParaRPr>
          </a:p>
          <a:p>
            <a:pPr eaLnBrk="0" hangingPunct="0"/>
            <a:r>
              <a:rPr lang="en-US" sz="1400" dirty="0">
                <a:solidFill>
                  <a:schemeClr val="bg1"/>
                </a:solidFill>
                <a:latin typeface="Consolas" pitchFamily="49" charset="0"/>
                <a:cs typeface="Times New Roman" pitchFamily="18" charset="0"/>
              </a:rPr>
              <a:t>public virtual int </a:t>
            </a:r>
            <a:r>
              <a:rPr lang="ru-RU" sz="1400" dirty="0">
                <a:solidFill>
                  <a:schemeClr val="bg1"/>
                </a:solidFill>
                <a:latin typeface="Consolas" pitchFamily="49" charset="0"/>
                <a:cs typeface="Times New Roman" pitchFamily="18" charset="0"/>
              </a:rPr>
              <a:t>GetHashCode()</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хэш-код объекта. По умолчанию функция может вернуть для разных объектов одинаковый хэш-код, однако данный метод можно переопределить.</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Type GetType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тип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protected object</a:t>
            </a:r>
            <a:r>
              <a:rPr lang="ru-RU" sz="1400" dirty="0">
                <a:solidFill>
                  <a:schemeClr val="bg1"/>
                </a:solidFill>
                <a:latin typeface="Consolas" pitchFamily="49" charset="0"/>
                <a:cs typeface="Times New Roman" pitchFamily="18" charset="0"/>
              </a:rPr>
              <a:t> MemberwiseClone()</a:t>
            </a:r>
            <a:r>
              <a:rPr lang="be-BY" sz="1400" dirty="0">
                <a:solidFill>
                  <a:schemeClr val="bg1"/>
                </a:solidFill>
                <a:cs typeface="Times New Roman" pitchFamily="18" charset="0"/>
              </a:rPr>
              <a:t> </a:t>
            </a:r>
            <a:r>
              <a:rPr lang="ru-RU" sz="1400" dirty="0">
                <a:solidFill>
                  <a:schemeClr val="bg1"/>
                </a:solidFill>
                <a:cs typeface="Times New Roman" pitchFamily="18" charset="0"/>
              </a:rPr>
              <a:t>– Производит побитовую копию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static bool ReferenceEquals(object a, object b)</a:t>
            </a:r>
            <a:r>
              <a:rPr lang="ru-RU" sz="1400" dirty="0">
                <a:solidFill>
                  <a:schemeClr val="bg1"/>
                </a:solidFill>
                <a:latin typeface="Consolas" pitchFamily="49" charset="0"/>
                <a:cs typeface="Times New Roman" pitchFamily="18" charset="0"/>
              </a:rPr>
              <a:t> </a:t>
            </a:r>
            <a:r>
              <a:rPr lang="ru-RU" sz="1400" dirty="0">
                <a:solidFill>
                  <a:schemeClr val="bg1"/>
                </a:solidFill>
                <a:cs typeface="Times New Roman" pitchFamily="18" charset="0"/>
              </a:rPr>
              <a:t>– Этот статический метод возвращает значение </a:t>
            </a:r>
            <a:r>
              <a:rPr lang="ru-RU" sz="1400" dirty="0">
                <a:solidFill>
                  <a:schemeClr val="bg1"/>
                </a:solidFill>
                <a:latin typeface="Consolas" pitchFamily="49" charset="0"/>
                <a:cs typeface="Times New Roman" pitchFamily="18" charset="0"/>
              </a:rPr>
              <a:t>true</a:t>
            </a:r>
            <a:r>
              <a:rPr lang="ru-RU" sz="1400" dirty="0">
                <a:solidFill>
                  <a:schemeClr val="bg1"/>
                </a:solidFill>
                <a:cs typeface="Times New Roman" pitchFamily="18" charset="0"/>
              </a:rPr>
              <a:t>, если параметр </a:t>
            </a:r>
            <a:r>
              <a:rPr lang="en-US" sz="1400" dirty="0">
                <a:solidFill>
                  <a:schemeClr val="bg1"/>
                </a:solidFill>
                <a:latin typeface="Consolas" pitchFamily="49" charset="0"/>
                <a:cs typeface="Times New Roman" pitchFamily="18" charset="0"/>
              </a:rPr>
              <a:t>a</a:t>
            </a:r>
            <a:r>
              <a:rPr lang="ru-RU" sz="1400" dirty="0">
                <a:solidFill>
                  <a:schemeClr val="bg1"/>
                </a:solidFill>
                <a:cs typeface="Times New Roman" pitchFamily="18" charset="0"/>
              </a:rPr>
              <a:t> соответствует тому же экземпляру, что и параметр </a:t>
            </a:r>
            <a:r>
              <a:rPr lang="en-US" sz="1400" dirty="0">
                <a:solidFill>
                  <a:schemeClr val="bg1"/>
                </a:solidFill>
                <a:latin typeface="Consolas" pitchFamily="49" charset="0"/>
                <a:cs typeface="Times New Roman" pitchFamily="18" charset="0"/>
              </a:rPr>
              <a:t>b</a:t>
            </a:r>
            <a:r>
              <a:rPr lang="ru-RU" sz="1400" dirty="0">
                <a:solidFill>
                  <a:schemeClr val="bg1"/>
                </a:solidFill>
                <a:cs typeface="Times New Roman" pitchFamily="18" charset="0"/>
              </a:rPr>
              <a:t>, или же оба они равны </a:t>
            </a:r>
            <a:r>
              <a:rPr lang="en-US" sz="1400" dirty="0">
                <a:solidFill>
                  <a:schemeClr val="bg1"/>
                </a:solidFill>
                <a:latin typeface="Consolas" pitchFamily="49" charset="0"/>
                <a:cs typeface="Times New Roman" pitchFamily="18" charset="0"/>
              </a:rPr>
              <a:t>null</a:t>
            </a:r>
            <a:r>
              <a:rPr lang="ru-RU" sz="1400" dirty="0">
                <a:solidFill>
                  <a:schemeClr val="bg1"/>
                </a:solidFill>
                <a:cs typeface="Times New Roman" pitchFamily="18" charset="0"/>
              </a:rPr>
              <a:t>; в противном случае метод возвращает </a:t>
            </a:r>
            <a:r>
              <a:rPr lang="ru-RU" sz="1400" dirty="0">
                <a:solidFill>
                  <a:schemeClr val="bg1"/>
                </a:solidFill>
                <a:latin typeface="Consolas" pitchFamily="49" charset="0"/>
                <a:cs typeface="Times New Roman" pitchFamily="18" charset="0"/>
              </a:rPr>
              <a:t>false</a:t>
            </a:r>
            <a:r>
              <a:rPr lang="ru-RU" sz="1400" dirty="0">
                <a:solidFill>
                  <a:schemeClr val="bg1"/>
                </a:solidFill>
                <a:cs typeface="Times New Roman" pitchFamily="18" charset="0"/>
              </a:rPr>
              <a:t>.</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virtual string ToString</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строковое представления объекта.</a:t>
            </a:r>
            <a:endParaRPr lang="ru-RU" sz="1400" dirty="0">
              <a:solidFill>
                <a:schemeClr val="bg1"/>
              </a:solidFill>
            </a:endParaRPr>
          </a:p>
        </p:txBody>
      </p:sp>
    </p:spTree>
    <p:extLst>
      <p:ext uri="{BB962C8B-B14F-4D97-AF65-F5344CB8AC3E}">
        <p14:creationId xmlns:p14="http://schemas.microsoft.com/office/powerpoint/2010/main" val="22211266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Object</a:t>
            </a:r>
            <a:endParaRPr lang="en-US" sz="2400" dirty="0">
              <a:solidFill>
                <a:schemeClr val="bg1"/>
              </a:solidFill>
              <a:cs typeface="Times New Roman" pitchFamily="18" charset="0"/>
            </a:endParaRPr>
          </a:p>
        </p:txBody>
      </p:sp>
      <p:sp>
        <p:nvSpPr>
          <p:cNvPr id="26628" name="Rectangle 4"/>
          <p:cNvSpPr>
            <a:spLocks noChangeArrowheads="1"/>
          </p:cNvSpPr>
          <p:nvPr/>
        </p:nvSpPr>
        <p:spPr bwMode="auto">
          <a:xfrm>
            <a:off x="228600" y="457200"/>
            <a:ext cx="8686800" cy="315436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string ToString()</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Переопределяем виртуальный метод </a:t>
            </a:r>
            <a:r>
              <a:rPr lang="en-US" sz="1000" dirty="0">
                <a:solidFill>
                  <a:schemeClr val="bg1"/>
                </a:solidFill>
                <a:latin typeface="Courier New" pitchFamily="49" charset="0"/>
                <a:ea typeface="Calibri" pitchFamily="34" charset="0"/>
                <a:cs typeface="Courier New" pitchFamily="49" charset="0"/>
              </a:rPr>
              <a:t>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string.Format("X={0}, Y={1}", x,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 : {0}", point);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a:t>
            </a:r>
            <a:r>
              <a:rPr lang="be-BY" sz="1000" dirty="0">
                <a:solidFill>
                  <a:schemeClr val="bg1"/>
                </a:solidFill>
                <a:latin typeface="Courier New" pitchFamily="49" charset="0"/>
                <a:ea typeface="Calibri" pitchFamily="34" charset="0"/>
                <a:cs typeface="Courier New" pitchFamily="49" charset="0"/>
              </a:rPr>
              <a:t>"</a:t>
            </a:r>
            <a:r>
              <a:rPr lang="en-US" sz="1000" dirty="0">
                <a:solidFill>
                  <a:schemeClr val="bg1"/>
                </a:solidFill>
                <a:latin typeface="Courier New" pitchFamily="49" charset="0"/>
                <a:ea typeface="Calibri" pitchFamily="34" charset="0"/>
                <a:cs typeface="Courier New" pitchFamily="49" charset="0"/>
              </a:rPr>
              <a:t>Point : </a:t>
            </a:r>
            <a:r>
              <a:rPr lang="be-BY" sz="1000" dirty="0">
                <a:solidFill>
                  <a:schemeClr val="bg1"/>
                </a:solidFill>
                <a:latin typeface="Courier New" pitchFamily="49" charset="0"/>
                <a:ea typeface="Calibri" pitchFamily="34" charset="0"/>
                <a:cs typeface="Courier New" pitchFamily="49" charset="0"/>
              </a:rPr>
              <a:t>"X=</a:t>
            </a:r>
            <a:r>
              <a:rPr lang="en-US" sz="1000" dirty="0">
                <a:solidFill>
                  <a:schemeClr val="bg1"/>
                </a:solidFill>
                <a:latin typeface="Courier New" pitchFamily="49" charset="0"/>
                <a:ea typeface="Calibri" pitchFamily="34" charset="0"/>
                <a:cs typeface="Courier New" pitchFamily="49" charset="0"/>
              </a:rPr>
              <a:t>10</a:t>
            </a:r>
            <a:r>
              <a:rPr lang="be-BY" sz="1000" dirty="0">
                <a:solidFill>
                  <a:schemeClr val="bg1"/>
                </a:solidFill>
                <a:latin typeface="Courier New" pitchFamily="49" charset="0"/>
                <a:ea typeface="Calibri" pitchFamily="34" charset="0"/>
                <a:cs typeface="Courier New" pitchFamily="49" charset="0"/>
              </a:rPr>
              <a:t>, Y=</a:t>
            </a:r>
            <a:r>
              <a:rPr lang="en-US" sz="1000" dirty="0">
                <a:solidFill>
                  <a:schemeClr val="bg1"/>
                </a:solidFill>
                <a:latin typeface="Courier New" pitchFamily="49" charset="0"/>
                <a:ea typeface="Calibri" pitchFamily="34" charset="0"/>
                <a:cs typeface="Courier New" pitchFamily="49" charset="0"/>
              </a:rPr>
              <a:t>24</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6629" name="Rectangle 5"/>
          <p:cNvSpPr>
            <a:spLocks noChangeArrowheads="1"/>
          </p:cNvSpPr>
          <p:nvPr/>
        </p:nvSpPr>
        <p:spPr bwMode="auto">
          <a:xfrm>
            <a:off x="228600" y="3862388"/>
            <a:ext cx="8686800" cy="2386012"/>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Printer(params object[]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obj in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Printer(10, 14.23, "Some string", new Point(100, 200), new Arc(1, 2, 3));</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cs typeface="Courier New" pitchFamily="49" charset="0"/>
              </a:rPr>
              <a:t>    //</a:t>
            </a:r>
            <a:r>
              <a:rPr lang="ru-RU" sz="1000" dirty="0">
                <a:solidFill>
                  <a:schemeClr val="bg1"/>
                </a:solidFill>
                <a:latin typeface="Courier New" pitchFamily="49" charset="0"/>
                <a:cs typeface="Courier New" pitchFamily="49" charset="0"/>
              </a:rPr>
              <a:t>Что выведет программа? Прокомментируйте вывод объекта </a:t>
            </a:r>
            <a:r>
              <a:rPr lang="en-US" sz="1000" dirty="0">
                <a:solidFill>
                  <a:schemeClr val="bg1"/>
                </a:solidFill>
                <a:latin typeface="Courier New" pitchFamily="49" charset="0"/>
                <a:cs typeface="Courier New" pitchFamily="49" charset="0"/>
              </a:rPr>
              <a:t>Arc.</a:t>
            </a:r>
            <a:endParaRPr lang="be-BY" dirty="0">
              <a:solidFill>
                <a:schemeClr val="bg1"/>
              </a:solidFill>
              <a:latin typeface="Arial" pitchFamily="34" charset="0"/>
            </a:endParaRPr>
          </a:p>
        </p:txBody>
      </p:sp>
    </p:spTree>
    <p:extLst>
      <p:ext uri="{BB962C8B-B14F-4D97-AF65-F5344CB8AC3E}">
        <p14:creationId xmlns:p14="http://schemas.microsoft.com/office/powerpoint/2010/main" val="15947851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Переопределение метода </a:t>
            </a:r>
            <a:r>
              <a:rPr lang="en-US" dirty="0" err="1" smtClean="0">
                <a:solidFill>
                  <a:schemeClr val="bg1"/>
                </a:solidFill>
              </a:rPr>
              <a:t>ToString</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fontScale="92500"/>
          </a:bodyPr>
          <a:lstStyle/>
          <a:p>
            <a:pPr marL="0" indent="0">
              <a:buNone/>
            </a:pPr>
            <a:r>
              <a:rPr lang="ru-RU" dirty="0" smtClean="0">
                <a:solidFill>
                  <a:schemeClr val="bg1"/>
                </a:solidFill>
              </a:rPr>
              <a:t>Тип может переопределить метод </a:t>
            </a:r>
            <a:r>
              <a:rPr lang="en-US" dirty="0" err="1" smtClean="0">
                <a:solidFill>
                  <a:schemeClr val="bg1"/>
                </a:solidFill>
              </a:rPr>
              <a:t>ToString</a:t>
            </a:r>
            <a:r>
              <a:rPr lang="en-US" dirty="0" smtClean="0">
                <a:solidFill>
                  <a:schemeClr val="bg1"/>
                </a:solidFill>
              </a:rPr>
              <a:t>() </a:t>
            </a:r>
            <a:r>
              <a:rPr lang="ru-RU" dirty="0" smtClean="0">
                <a:solidFill>
                  <a:schemeClr val="bg1"/>
                </a:solidFill>
              </a:rPr>
              <a:t>чтобы возвращать строку которая равносильна текущему значению объекта.</a:t>
            </a:r>
            <a:r>
              <a:rPr lang="en-US" dirty="0" smtClean="0">
                <a:solidFill>
                  <a:schemeClr val="bg1"/>
                </a:solidFill>
              </a:rPr>
              <a:t> </a:t>
            </a:r>
            <a:r>
              <a:rPr lang="ru-RU" dirty="0" smtClean="0">
                <a:solidFill>
                  <a:schemeClr val="bg1"/>
                </a:solidFill>
              </a:rPr>
              <a:t>Реализация метода в классе </a:t>
            </a:r>
            <a:r>
              <a:rPr lang="en-US" dirty="0" smtClean="0">
                <a:solidFill>
                  <a:schemeClr val="bg1"/>
                </a:solidFill>
              </a:rPr>
              <a:t>Object </a:t>
            </a:r>
            <a:r>
              <a:rPr lang="ru-RU" dirty="0" smtClean="0">
                <a:solidFill>
                  <a:schemeClr val="bg1"/>
                </a:solidFill>
              </a:rPr>
              <a:t>возвращает полное имя типа.</a:t>
            </a:r>
            <a:r>
              <a:rPr lang="en-US" dirty="0" smtClean="0">
                <a:solidFill>
                  <a:schemeClr val="bg1"/>
                </a:solidFill>
              </a:rPr>
              <a:t> </a:t>
            </a:r>
            <a:r>
              <a:rPr lang="ru-RU" dirty="0" smtClean="0">
                <a:solidFill>
                  <a:schemeClr val="bg1"/>
                </a:solidFill>
              </a:rPr>
              <a:t>Данный метод вызывается отладчиком </a:t>
            </a:r>
            <a:r>
              <a:rPr lang="en-US" dirty="0" smtClean="0">
                <a:solidFill>
                  <a:schemeClr val="bg1"/>
                </a:solidFill>
              </a:rPr>
              <a:t>VS </a:t>
            </a:r>
            <a:r>
              <a:rPr lang="ru-RU" dirty="0" smtClean="0">
                <a:solidFill>
                  <a:schemeClr val="bg1"/>
                </a:solidFill>
              </a:rPr>
              <a:t>для отображения значения объекта.</a:t>
            </a:r>
            <a:endParaRPr lang="en-US" dirty="0"/>
          </a:p>
        </p:txBody>
      </p:sp>
    </p:spTree>
    <p:extLst>
      <p:ext uri="{BB962C8B-B14F-4D97-AF65-F5344CB8AC3E}">
        <p14:creationId xmlns:p14="http://schemas.microsoft.com/office/powerpoint/2010/main" val="4730210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Советы по реализации метода </a:t>
            </a:r>
            <a:r>
              <a:rPr lang="en-US" dirty="0" err="1" smtClean="0">
                <a:solidFill>
                  <a:schemeClr val="bg1"/>
                </a:solidFill>
              </a:rPr>
              <a:t>ToString</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a:xfrm>
            <a:off x="457200" y="1600201"/>
            <a:ext cx="8229600" cy="4925143"/>
          </a:xfrm>
        </p:spPr>
        <p:txBody>
          <a:bodyPr>
            <a:normAutofit lnSpcReduction="10000"/>
          </a:bodyPr>
          <a:lstStyle/>
          <a:p>
            <a:r>
              <a:rPr lang="ru-RU" dirty="0" smtClean="0">
                <a:solidFill>
                  <a:schemeClr val="bg1"/>
                </a:solidFill>
              </a:rPr>
              <a:t>Метод должен отрабатывать как можно быстрее</a:t>
            </a:r>
          </a:p>
          <a:p>
            <a:r>
              <a:rPr lang="ru-RU" dirty="0" smtClean="0">
                <a:solidFill>
                  <a:schemeClr val="bg1"/>
                </a:solidFill>
              </a:rPr>
              <a:t>Метод не должен менять поля/свойства объекта</a:t>
            </a:r>
          </a:p>
          <a:p>
            <a:r>
              <a:rPr lang="ru-RU" dirty="0" smtClean="0">
                <a:solidFill>
                  <a:schemeClr val="bg1"/>
                </a:solidFill>
              </a:rPr>
              <a:t>Не возвращайте </a:t>
            </a:r>
            <a:r>
              <a:rPr lang="en-US" dirty="0" smtClean="0">
                <a:solidFill>
                  <a:schemeClr val="bg1"/>
                </a:solidFill>
              </a:rPr>
              <a:t>null </a:t>
            </a:r>
            <a:r>
              <a:rPr lang="ru-RU" dirty="0" smtClean="0">
                <a:solidFill>
                  <a:schemeClr val="bg1"/>
                </a:solidFill>
              </a:rPr>
              <a:t>из метода</a:t>
            </a:r>
          </a:p>
          <a:p>
            <a:r>
              <a:rPr lang="ru-RU" dirty="0" smtClean="0">
                <a:solidFill>
                  <a:schemeClr val="bg1"/>
                </a:solidFill>
              </a:rPr>
              <a:t>Метод не должен делать ничего кроме формирования строки и её возврата. Не надо выводить строку в консоль, записывать её в файл или делать что-либо не связанное с формированием строки</a:t>
            </a:r>
          </a:p>
          <a:p>
            <a:endParaRPr lang="en-US" dirty="0">
              <a:solidFill>
                <a:schemeClr val="bg1"/>
              </a:solidFill>
            </a:endParaRPr>
          </a:p>
        </p:txBody>
      </p:sp>
    </p:spTree>
    <p:extLst>
      <p:ext uri="{BB962C8B-B14F-4D97-AF65-F5344CB8AC3E}">
        <p14:creationId xmlns:p14="http://schemas.microsoft.com/office/powerpoint/2010/main" val="13595964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Ссылочные </a:t>
            </a:r>
            <a:r>
              <a:rPr lang="en-US" dirty="0" smtClean="0">
                <a:solidFill>
                  <a:schemeClr val="bg1"/>
                </a:solidFill>
              </a:rPr>
              <a:t>(reference) </a:t>
            </a:r>
            <a:r>
              <a:rPr lang="ru-RU" dirty="0" smtClean="0">
                <a:solidFill>
                  <a:schemeClr val="bg1"/>
                </a:solidFill>
              </a:rPr>
              <a:t>и </a:t>
            </a:r>
            <a:r>
              <a:rPr lang="en-US" dirty="0" smtClean="0">
                <a:solidFill>
                  <a:schemeClr val="bg1"/>
                </a:solidFill>
              </a:rPr>
              <a:t>value </a:t>
            </a:r>
            <a:r>
              <a:rPr lang="ru-RU" dirty="0" smtClean="0">
                <a:solidFill>
                  <a:schemeClr val="bg1"/>
                </a:solidFill>
              </a:rPr>
              <a:t>типы</a:t>
            </a:r>
            <a:br>
              <a:rPr lang="ru-RU" dirty="0" smtClean="0">
                <a:solidFill>
                  <a:schemeClr val="bg1"/>
                </a:solidFill>
              </a:rPr>
            </a:br>
            <a:r>
              <a:rPr lang="en-US" dirty="0" smtClean="0">
                <a:solidFill>
                  <a:schemeClr val="bg1"/>
                </a:solidFill>
              </a:rPr>
              <a:t>class/</a:t>
            </a:r>
            <a:r>
              <a:rPr lang="en-US" dirty="0" err="1" smtClean="0">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ru-RU" dirty="0" smtClean="0">
                <a:solidFill>
                  <a:schemeClr val="bg1"/>
                </a:solidFill>
              </a:rPr>
              <a:t>Типы в </a:t>
            </a:r>
            <a:r>
              <a:rPr lang="en-US" dirty="0" smtClean="0">
                <a:solidFill>
                  <a:schemeClr val="bg1"/>
                </a:solidFill>
              </a:rPr>
              <a:t>.NET </a:t>
            </a:r>
            <a:r>
              <a:rPr lang="ru-RU" dirty="0" smtClean="0">
                <a:solidFill>
                  <a:schemeClr val="bg1"/>
                </a:solidFill>
              </a:rPr>
              <a:t>делятся на две группы:</a:t>
            </a:r>
          </a:p>
          <a:p>
            <a:pPr marL="571500" indent="-571500">
              <a:buFont typeface="+mj-lt"/>
              <a:buAutoNum type="romanUcPeriod"/>
            </a:pPr>
            <a:r>
              <a:rPr lang="ru-RU" dirty="0" smtClean="0">
                <a:solidFill>
                  <a:schemeClr val="bg1"/>
                </a:solidFill>
              </a:rPr>
              <a:t>Ссылочные (</a:t>
            </a:r>
            <a:r>
              <a:rPr lang="en-US" dirty="0" smtClean="0">
                <a:solidFill>
                  <a:schemeClr val="bg1"/>
                </a:solidFill>
              </a:rPr>
              <a:t>reference</a:t>
            </a:r>
            <a:r>
              <a:rPr lang="ru-RU" dirty="0" smtClean="0">
                <a:solidFill>
                  <a:schemeClr val="bg1"/>
                </a:solidFill>
              </a:rPr>
              <a:t>) типы</a:t>
            </a:r>
          </a:p>
          <a:p>
            <a:pPr marL="571500" indent="-571500">
              <a:buFont typeface="+mj-lt"/>
              <a:buAutoNum type="romanUcPeriod"/>
            </a:pPr>
            <a:r>
              <a:rPr lang="en-US" dirty="0" smtClean="0">
                <a:solidFill>
                  <a:schemeClr val="bg1"/>
                </a:solidFill>
              </a:rPr>
              <a:t>Value</a:t>
            </a:r>
            <a:r>
              <a:rPr lang="ru-RU" dirty="0" smtClean="0">
                <a:solidFill>
                  <a:schemeClr val="bg1"/>
                </a:solidFill>
              </a:rPr>
              <a:t>-типы</a:t>
            </a:r>
          </a:p>
          <a:p>
            <a:pPr marL="0" indent="0">
              <a:buNone/>
            </a:pPr>
            <a:endParaRPr lang="ru-RU" dirty="0">
              <a:solidFill>
                <a:schemeClr val="bg1"/>
              </a:solidFill>
            </a:endParaRPr>
          </a:p>
          <a:p>
            <a:pPr marL="0" indent="0">
              <a:buNone/>
            </a:pPr>
            <a:r>
              <a:rPr lang="ru-RU" dirty="0" smtClean="0">
                <a:solidFill>
                  <a:schemeClr val="bg1"/>
                </a:solidFill>
              </a:rPr>
              <a:t>Ссылочные типы объявляются с помощью ключевого слова </a:t>
            </a:r>
            <a:r>
              <a:rPr lang="en-US" dirty="0" smtClean="0">
                <a:solidFill>
                  <a:schemeClr val="bg1"/>
                </a:solidFill>
              </a:rPr>
              <a:t>class. </a:t>
            </a:r>
            <a:r>
              <a:rPr lang="ru-RU" dirty="0" smtClean="0">
                <a:solidFill>
                  <a:schemeClr val="bg1"/>
                </a:solidFill>
              </a:rPr>
              <a:t>Экземпляры ссылочных типов хранятся в управляемой куче и за ними «следит» сборщик мусора. Их экземпляры передаются по ссылке.</a:t>
            </a:r>
            <a:r>
              <a:rPr lang="en-US" dirty="0" smtClean="0">
                <a:solidFill>
                  <a:schemeClr val="bg1"/>
                </a:solidFill>
              </a:rPr>
              <a:t> </a:t>
            </a:r>
            <a:r>
              <a:rPr lang="ru-RU" dirty="0" smtClean="0">
                <a:solidFill>
                  <a:schemeClr val="bg1"/>
                </a:solidFill>
              </a:rPr>
              <a:t>Примеры ссылочных типов: </a:t>
            </a:r>
            <a:r>
              <a:rPr lang="en-US" dirty="0" smtClean="0">
                <a:solidFill>
                  <a:schemeClr val="bg1"/>
                </a:solidFill>
              </a:rPr>
              <a:t>string, object, </a:t>
            </a:r>
            <a:r>
              <a:rPr lang="ru-RU" dirty="0" smtClean="0">
                <a:solidFill>
                  <a:schemeClr val="bg1"/>
                </a:solidFill>
              </a:rPr>
              <a:t>массивы.</a:t>
            </a:r>
          </a:p>
          <a:p>
            <a:pPr marL="0" indent="0">
              <a:buNone/>
            </a:pPr>
            <a:endParaRPr lang="ru-RU" dirty="0">
              <a:solidFill>
                <a:schemeClr val="bg1"/>
              </a:solidFill>
            </a:endParaRPr>
          </a:p>
          <a:p>
            <a:pPr marL="0" indent="0">
              <a:buNone/>
            </a:pPr>
            <a:r>
              <a:rPr lang="en-US" dirty="0" smtClean="0">
                <a:solidFill>
                  <a:schemeClr val="bg1"/>
                </a:solidFill>
              </a:rPr>
              <a:t>Value</a:t>
            </a:r>
            <a:r>
              <a:rPr lang="ru-RU" dirty="0" smtClean="0">
                <a:solidFill>
                  <a:schemeClr val="bg1"/>
                </a:solidFill>
              </a:rPr>
              <a:t>-типы это компактные типы которые передаются по значению. Объявить их можно с помощью ключевых слов </a:t>
            </a:r>
            <a:r>
              <a:rPr lang="en-US" dirty="0" err="1" smtClean="0">
                <a:solidFill>
                  <a:schemeClr val="bg1"/>
                </a:solidFill>
              </a:rPr>
              <a:t>struct</a:t>
            </a:r>
            <a:r>
              <a:rPr lang="en-US" dirty="0" smtClean="0">
                <a:solidFill>
                  <a:schemeClr val="bg1"/>
                </a:solidFill>
              </a:rPr>
              <a:t> </a:t>
            </a:r>
            <a:r>
              <a:rPr lang="ru-RU" dirty="0" smtClean="0">
                <a:solidFill>
                  <a:schemeClr val="bg1"/>
                </a:solidFill>
              </a:rPr>
              <a:t>и </a:t>
            </a:r>
            <a:r>
              <a:rPr lang="en-US" dirty="0" err="1" smtClean="0">
                <a:solidFill>
                  <a:schemeClr val="bg1"/>
                </a:solidFill>
              </a:rPr>
              <a:t>enum</a:t>
            </a:r>
            <a:r>
              <a:rPr lang="en-US" dirty="0" smtClean="0">
                <a:solidFill>
                  <a:schemeClr val="bg1"/>
                </a:solidFill>
              </a:rPr>
              <a:t>.</a:t>
            </a:r>
            <a:r>
              <a:rPr lang="ru-RU" dirty="0" smtClean="0">
                <a:solidFill>
                  <a:schemeClr val="bg1"/>
                </a:solidFill>
              </a:rPr>
              <a:t> Примеры </a:t>
            </a:r>
            <a:r>
              <a:rPr lang="en-US" dirty="0" smtClean="0">
                <a:solidFill>
                  <a:schemeClr val="bg1"/>
                </a:solidFill>
              </a:rPr>
              <a:t>value</a:t>
            </a:r>
            <a:r>
              <a:rPr lang="ru-RU" dirty="0" smtClean="0">
                <a:solidFill>
                  <a:schemeClr val="bg1"/>
                </a:solidFill>
              </a:rPr>
              <a:t>-типов: </a:t>
            </a:r>
            <a:r>
              <a:rPr lang="en-US" dirty="0" err="1" smtClean="0">
                <a:solidFill>
                  <a:schemeClr val="bg1"/>
                </a:solidFill>
              </a:rPr>
              <a:t>bool</a:t>
            </a:r>
            <a:r>
              <a:rPr lang="en-US" dirty="0" smtClean="0">
                <a:solidFill>
                  <a:schemeClr val="bg1"/>
                </a:solidFill>
              </a:rPr>
              <a:t>, </a:t>
            </a:r>
            <a:r>
              <a:rPr lang="en-US" dirty="0" err="1" smtClean="0">
                <a:solidFill>
                  <a:schemeClr val="bg1"/>
                </a:solidFill>
              </a:rPr>
              <a:t>int</a:t>
            </a:r>
            <a:r>
              <a:rPr lang="en-US" dirty="0" smtClean="0">
                <a:solidFill>
                  <a:schemeClr val="bg1"/>
                </a:solidFill>
              </a:rPr>
              <a:t>, float, double, decimal, </a:t>
            </a:r>
            <a:r>
              <a:rPr lang="en-US" dirty="0" err="1" smtClean="0">
                <a:solidFill>
                  <a:schemeClr val="bg1"/>
                </a:solidFill>
              </a:rPr>
              <a:t>DateTime</a:t>
            </a:r>
            <a:r>
              <a:rPr lang="en-US" dirty="0" smtClean="0">
                <a:solidFill>
                  <a:schemeClr val="bg1"/>
                </a:solidFill>
              </a:rPr>
              <a:t>. Microsoft </a:t>
            </a:r>
            <a:r>
              <a:rPr lang="ru-RU" dirty="0" smtClean="0">
                <a:solidFill>
                  <a:schemeClr val="bg1"/>
                </a:solidFill>
              </a:rPr>
              <a:t>рекомендует создавать </a:t>
            </a:r>
            <a:r>
              <a:rPr lang="en-US" dirty="0" smtClean="0">
                <a:solidFill>
                  <a:schemeClr val="bg1"/>
                </a:solidFill>
              </a:rPr>
              <a:t>value </a:t>
            </a:r>
            <a:r>
              <a:rPr lang="ru-RU" dirty="0" smtClean="0">
                <a:solidFill>
                  <a:schemeClr val="bg1"/>
                </a:solidFill>
              </a:rPr>
              <a:t>тип когда длина не превышает 32 байта и требуется передача по значению.</a:t>
            </a:r>
          </a:p>
          <a:p>
            <a:pPr marL="0" indent="0">
              <a:buNone/>
            </a:pPr>
            <a:endParaRPr lang="ru-RU" dirty="0">
              <a:solidFill>
                <a:schemeClr val="bg1"/>
              </a:solidFill>
            </a:endParaRPr>
          </a:p>
          <a:p>
            <a:pPr marL="0" indent="0">
              <a:buNone/>
            </a:pPr>
            <a:r>
              <a:rPr lang="ru-RU" dirty="0" smtClean="0">
                <a:solidFill>
                  <a:schemeClr val="bg1"/>
                </a:solidFill>
              </a:rPr>
              <a:t>В 99</a:t>
            </a:r>
            <a:r>
              <a:rPr lang="en-US" dirty="0" smtClean="0">
                <a:solidFill>
                  <a:schemeClr val="bg1"/>
                </a:solidFill>
              </a:rPr>
              <a:t>% </a:t>
            </a:r>
            <a:r>
              <a:rPr lang="ru-RU" dirty="0" smtClean="0">
                <a:solidFill>
                  <a:schemeClr val="bg1"/>
                </a:solidFill>
              </a:rPr>
              <a:t>случаев вы будете создавать ссылочные типы.</a:t>
            </a:r>
            <a:endParaRPr lang="en-US" dirty="0"/>
          </a:p>
        </p:txBody>
      </p:sp>
    </p:spTree>
    <p:extLst>
      <p:ext uri="{BB962C8B-B14F-4D97-AF65-F5344CB8AC3E}">
        <p14:creationId xmlns:p14="http://schemas.microsoft.com/office/powerpoint/2010/main" val="36764259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Переопределение метода </a:t>
            </a:r>
            <a:r>
              <a:rPr lang="en-US" dirty="0" err="1" smtClean="0">
                <a:solidFill>
                  <a:schemeClr val="bg1"/>
                </a:solidFill>
              </a:rPr>
              <a:t>GetHashCode</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a:xfrm>
            <a:off x="457200" y="1600201"/>
            <a:ext cx="8229600" cy="4853135"/>
          </a:xfrm>
        </p:spPr>
        <p:txBody>
          <a:bodyPr>
            <a:normAutofit fontScale="70000" lnSpcReduction="20000"/>
          </a:bodyPr>
          <a:lstStyle/>
          <a:p>
            <a:pPr marL="0" indent="0">
              <a:buNone/>
            </a:pPr>
            <a:r>
              <a:rPr lang="ru-RU" dirty="0" smtClean="0">
                <a:solidFill>
                  <a:schemeClr val="bg1"/>
                </a:solidFill>
              </a:rPr>
              <a:t>Тип переопределяет метод </a:t>
            </a:r>
            <a:r>
              <a:rPr lang="en-US" dirty="0" err="1" smtClean="0">
                <a:solidFill>
                  <a:schemeClr val="bg1"/>
                </a:solidFill>
              </a:rPr>
              <a:t>GetHashCode</a:t>
            </a:r>
            <a:r>
              <a:rPr lang="en-US" dirty="0" smtClean="0">
                <a:solidFill>
                  <a:schemeClr val="bg1"/>
                </a:solidFill>
              </a:rPr>
              <a:t>() </a:t>
            </a:r>
            <a:r>
              <a:rPr lang="ru-RU" dirty="0" smtClean="0">
                <a:solidFill>
                  <a:schemeClr val="bg1"/>
                </a:solidFill>
              </a:rPr>
              <a:t>чтобы значения данного типа можно было использовать в качестве ключа в хеш-таблицах. Компилятор будет рекомендовать переопределить данный метод если вы переопределите метод </a:t>
            </a:r>
            <a:r>
              <a:rPr lang="en-US" dirty="0" smtClean="0">
                <a:solidFill>
                  <a:schemeClr val="bg1"/>
                </a:solidFill>
              </a:rPr>
              <a:t>Equals().</a:t>
            </a:r>
            <a:endParaRPr lang="ru-RU" dirty="0">
              <a:solidFill>
                <a:schemeClr val="bg1"/>
              </a:solidFill>
            </a:endParaRPr>
          </a:p>
          <a:p>
            <a:pPr marL="0" indent="0">
              <a:buNone/>
            </a:pPr>
            <a:endParaRPr lang="en-US" dirty="0" smtClean="0">
              <a:solidFill>
                <a:schemeClr val="bg1"/>
              </a:solidFill>
            </a:endParaRPr>
          </a:p>
          <a:p>
            <a:pPr marL="0" indent="0">
              <a:buNone/>
            </a:pPr>
            <a:r>
              <a:rPr lang="ru-RU" dirty="0" smtClean="0">
                <a:solidFill>
                  <a:schemeClr val="bg1"/>
                </a:solidFill>
              </a:rPr>
              <a:t>Реализация метода должна удовлетворять нескольким условиям:</a:t>
            </a:r>
          </a:p>
          <a:p>
            <a:r>
              <a:rPr lang="ru-RU" dirty="0" smtClean="0">
                <a:solidFill>
                  <a:schemeClr val="bg1"/>
                </a:solidFill>
              </a:rPr>
              <a:t>Для данного объекта должно возвращаться одно и тоже значение </a:t>
            </a:r>
            <a:r>
              <a:rPr lang="ru-RU" dirty="0" err="1" smtClean="0">
                <a:solidFill>
                  <a:schemeClr val="bg1"/>
                </a:solidFill>
              </a:rPr>
              <a:t>хеш</a:t>
            </a:r>
            <a:r>
              <a:rPr lang="ru-RU" dirty="0" smtClean="0">
                <a:solidFill>
                  <a:schemeClr val="bg1"/>
                </a:solidFill>
              </a:rPr>
              <a:t>-коде</a:t>
            </a:r>
            <a:r>
              <a:rPr lang="en-US" dirty="0" smtClean="0">
                <a:solidFill>
                  <a:schemeClr val="bg1"/>
                </a:solidFill>
              </a:rPr>
              <a:t>;</a:t>
            </a:r>
            <a:endParaRPr lang="ru-RU" dirty="0" smtClean="0">
              <a:solidFill>
                <a:schemeClr val="bg1"/>
              </a:solidFill>
            </a:endParaRPr>
          </a:p>
          <a:p>
            <a:r>
              <a:rPr lang="ru-RU" dirty="0" smtClean="0">
                <a:solidFill>
                  <a:schemeClr val="bg1"/>
                </a:solidFill>
              </a:rPr>
              <a:t>Следствие предыдущего - после создания объекта </a:t>
            </a:r>
            <a:r>
              <a:rPr lang="ru-RU" dirty="0" err="1" smtClean="0">
                <a:solidFill>
                  <a:schemeClr val="bg1"/>
                </a:solidFill>
              </a:rPr>
              <a:t>хеш</a:t>
            </a:r>
            <a:r>
              <a:rPr lang="ru-RU" dirty="0" smtClean="0">
                <a:solidFill>
                  <a:schemeClr val="bg1"/>
                </a:solidFill>
              </a:rPr>
              <a:t>-код меняться не должен</a:t>
            </a:r>
            <a:r>
              <a:rPr lang="en-US" dirty="0" smtClean="0">
                <a:solidFill>
                  <a:schemeClr val="bg1"/>
                </a:solidFill>
              </a:rPr>
              <a:t>;</a:t>
            </a:r>
            <a:endParaRPr lang="ru-RU" dirty="0" smtClean="0">
              <a:solidFill>
                <a:schemeClr val="bg1"/>
              </a:solidFill>
            </a:endParaRPr>
          </a:p>
          <a:p>
            <a:r>
              <a:rPr lang="ru-RU" dirty="0" smtClean="0">
                <a:solidFill>
                  <a:schemeClr val="bg1"/>
                </a:solidFill>
              </a:rPr>
              <a:t>Значения должны быть хорошо распределены по всему диапазону значений типа </a:t>
            </a:r>
            <a:r>
              <a:rPr lang="en-US" dirty="0" err="1" smtClean="0">
                <a:solidFill>
                  <a:schemeClr val="bg1"/>
                </a:solidFill>
              </a:rPr>
              <a:t>int</a:t>
            </a:r>
            <a:r>
              <a:rPr lang="en-US" dirty="0" smtClean="0">
                <a:solidFill>
                  <a:schemeClr val="bg1"/>
                </a:solidFill>
              </a:rPr>
              <a:t>;</a:t>
            </a:r>
            <a:endParaRPr lang="ru-RU" dirty="0" smtClean="0">
              <a:solidFill>
                <a:schemeClr val="bg1"/>
              </a:solidFill>
            </a:endParaRPr>
          </a:p>
          <a:p>
            <a:r>
              <a:rPr lang="ru-RU" dirty="0" smtClean="0">
                <a:solidFill>
                  <a:schemeClr val="bg1"/>
                </a:solidFill>
              </a:rPr>
              <a:t>Желательно чтобы метод отрабатывал как можно быстрее</a:t>
            </a:r>
            <a:r>
              <a:rPr lang="en-US" dirty="0" smtClean="0">
                <a:solidFill>
                  <a:schemeClr val="bg1"/>
                </a:solidFill>
              </a:rPr>
              <a:t>.</a:t>
            </a:r>
          </a:p>
          <a:p>
            <a:pPr marL="0" indent="0">
              <a:buNone/>
            </a:pPr>
            <a:endParaRPr lang="en-US" dirty="0">
              <a:solidFill>
                <a:schemeClr val="bg1"/>
              </a:solidFill>
            </a:endParaRPr>
          </a:p>
          <a:p>
            <a:pPr marL="0" indent="0">
              <a:buNone/>
            </a:pPr>
            <a:endParaRPr lang="en-US" dirty="0"/>
          </a:p>
        </p:txBody>
      </p:sp>
    </p:spTree>
    <p:extLst>
      <p:ext uri="{BB962C8B-B14F-4D97-AF65-F5344CB8AC3E}">
        <p14:creationId xmlns:p14="http://schemas.microsoft.com/office/powerpoint/2010/main" val="163457804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Пример реализации </a:t>
            </a:r>
            <a:r>
              <a:rPr lang="en-US" dirty="0" err="1" smtClean="0">
                <a:solidFill>
                  <a:schemeClr val="bg1"/>
                </a:solidFill>
              </a:rPr>
              <a:t>GetHashCode</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a:xfrm>
            <a:off x="457200" y="1600201"/>
            <a:ext cx="8229600" cy="748679"/>
          </a:xfrm>
        </p:spPr>
        <p:txBody>
          <a:bodyPr>
            <a:normAutofit/>
          </a:bodyPr>
          <a:lstStyle/>
          <a:p>
            <a:pPr marL="0" indent="0">
              <a:buNone/>
            </a:pPr>
            <a:r>
              <a:rPr lang="ru-RU" sz="2000" dirty="0" smtClean="0">
                <a:solidFill>
                  <a:schemeClr val="bg1"/>
                </a:solidFill>
              </a:rPr>
              <a:t>Выберите два простых числа</a:t>
            </a:r>
            <a:r>
              <a:rPr lang="en-US" sz="2000" dirty="0" smtClean="0">
                <a:solidFill>
                  <a:schemeClr val="bg1"/>
                </a:solidFill>
              </a:rPr>
              <a:t> </a:t>
            </a:r>
            <a:r>
              <a:rPr lang="ru-RU" sz="2000" dirty="0" smtClean="0">
                <a:solidFill>
                  <a:schemeClr val="bg1"/>
                </a:solidFill>
              </a:rPr>
              <a:t>и напишите следующий код вычисления </a:t>
            </a:r>
            <a:r>
              <a:rPr lang="ru-RU" sz="2000" dirty="0" err="1" smtClean="0">
                <a:solidFill>
                  <a:schemeClr val="bg1"/>
                </a:solidFill>
              </a:rPr>
              <a:t>хеш</a:t>
            </a:r>
            <a:r>
              <a:rPr lang="ru-RU" sz="2000" dirty="0" smtClean="0">
                <a:solidFill>
                  <a:schemeClr val="bg1"/>
                </a:solidFill>
              </a:rPr>
              <a:t>-кода:</a:t>
            </a:r>
            <a:endParaRPr lang="en-US" sz="2000" dirty="0">
              <a:solidFill>
                <a:schemeClr val="bg1"/>
              </a:solidFill>
            </a:endParaRPr>
          </a:p>
        </p:txBody>
      </p:sp>
      <p:sp>
        <p:nvSpPr>
          <p:cNvPr id="5" name="Rectangle 4"/>
          <p:cNvSpPr/>
          <p:nvPr/>
        </p:nvSpPr>
        <p:spPr>
          <a:xfrm>
            <a:off x="457200" y="2542252"/>
            <a:ext cx="8229600" cy="3046988"/>
          </a:xfrm>
          <a:prstGeom prst="rect">
            <a:avLst/>
          </a:prstGeom>
          <a:solidFill>
            <a:schemeClr val="bg1"/>
          </a:solidFill>
        </p:spPr>
        <p:txBody>
          <a:bodyPr wrap="square">
            <a:spAutoFit/>
          </a:bodyPr>
          <a:lstStyle/>
          <a:p>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override</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GetHashCode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r>
              <a:rPr lang="ru-RU" sz="1600" dirty="0" smtClean="0">
                <a:solidFill>
                  <a:srgbClr val="0000FF"/>
                </a:solidFill>
                <a:latin typeface="Consolas" panose="020B0609020204030204" pitchFamily="49" charset="0"/>
              </a:rPr>
              <a:t>    </a:t>
            </a:r>
            <a:r>
              <a:rPr lang="en-US" sz="1600" dirty="0" smtClean="0">
                <a:solidFill>
                  <a:srgbClr val="0000FF"/>
                </a:solidFill>
                <a:latin typeface="Consolas" panose="020B0609020204030204" pitchFamily="49" charset="0"/>
              </a:rPr>
              <a:t>unchecked</a:t>
            </a:r>
            <a:r>
              <a:rPr lang="en-US" sz="1600" dirty="0" smtClean="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a:t>
            </a:r>
            <a:r>
              <a:rPr lang="ru-RU" sz="1600" dirty="0" smtClean="0">
                <a:solidFill>
                  <a:srgbClr val="008000"/>
                </a:solidFill>
                <a:latin typeface="Consolas" panose="020B0609020204030204" pitchFamily="49" charset="0"/>
              </a:rPr>
              <a:t>Переполнение не проблема</a:t>
            </a:r>
            <a:endParaRPr lang="ru-RU" sz="1600" dirty="0">
              <a:solidFill>
                <a:srgbClr val="000000"/>
              </a:solidFill>
              <a:latin typeface="Consolas" panose="020B0609020204030204" pitchFamily="49" charset="0"/>
            </a:endParaRPr>
          </a:p>
          <a:p>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ru-RU" sz="1600" dirty="0" smtClean="0">
                <a:solidFill>
                  <a:srgbClr val="0000FF"/>
                </a:solidFill>
                <a:latin typeface="Consolas" panose="020B0609020204030204" pitchFamily="49" charset="0"/>
              </a:rPr>
              <a:t>        </a:t>
            </a:r>
            <a:r>
              <a:rPr lang="en-US" sz="1600" dirty="0" err="1" smtClean="0">
                <a:solidFill>
                  <a:srgbClr val="0000FF"/>
                </a:solidFill>
                <a:latin typeface="Consolas" panose="020B0609020204030204" pitchFamily="49" charset="0"/>
              </a:rPr>
              <a:t>int</a:t>
            </a:r>
            <a:r>
              <a:rPr lang="en-US" sz="1600" dirty="0" smtClean="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hash = 17;</a:t>
            </a:r>
          </a:p>
          <a:p>
            <a:r>
              <a:rPr lang="ru-RU" sz="1600" dirty="0" smtClean="0">
                <a:solidFill>
                  <a:srgbClr val="008000"/>
                </a:solidFill>
                <a:latin typeface="Consolas" panose="020B0609020204030204" pitchFamily="49" charset="0"/>
              </a:rPr>
              <a:t>        // </a:t>
            </a:r>
            <a:r>
              <a:rPr lang="ru-RU" sz="1600" dirty="0">
                <a:solidFill>
                  <a:srgbClr val="008000"/>
                </a:solidFill>
                <a:latin typeface="Consolas" panose="020B0609020204030204" pitchFamily="49" charset="0"/>
              </a:rPr>
              <a:t>Не забываем про проверки на </a:t>
            </a:r>
            <a:r>
              <a:rPr lang="ru-RU" sz="1600" dirty="0" err="1">
                <a:solidFill>
                  <a:srgbClr val="008000"/>
                </a:solidFill>
                <a:latin typeface="Consolas" panose="020B0609020204030204" pitchFamily="49" charset="0"/>
              </a:rPr>
              <a:t>null</a:t>
            </a:r>
            <a:r>
              <a:rPr lang="ru-RU" sz="1600" dirty="0">
                <a:solidFill>
                  <a:srgbClr val="008000"/>
                </a:solidFill>
                <a:latin typeface="Consolas" panose="020B0609020204030204" pitchFamily="49" charset="0"/>
              </a:rPr>
              <a:t>, разумеется :)</a:t>
            </a:r>
            <a:endParaRPr lang="ru-RU" sz="1600" dirty="0">
              <a:solidFill>
                <a:srgbClr val="000000"/>
              </a:solidFill>
              <a:latin typeface="Consolas" panose="020B0609020204030204" pitchFamily="49" charset="0"/>
            </a:endParaRPr>
          </a:p>
          <a:p>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hash </a:t>
            </a:r>
            <a:r>
              <a:rPr lang="en-US" sz="1600" dirty="0">
                <a:solidFill>
                  <a:srgbClr val="000000"/>
                </a:solidFill>
                <a:latin typeface="Consolas" panose="020B0609020204030204" pitchFamily="49" charset="0"/>
              </a:rPr>
              <a:t>= hash * 486187739 + field1.GetHashCode();</a:t>
            </a:r>
          </a:p>
          <a:p>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hash </a:t>
            </a:r>
            <a:r>
              <a:rPr lang="en-US" sz="1600" dirty="0">
                <a:solidFill>
                  <a:srgbClr val="000000"/>
                </a:solidFill>
                <a:latin typeface="Consolas" panose="020B0609020204030204" pitchFamily="49" charset="0"/>
              </a:rPr>
              <a:t>= hash * 486187739 + field2.GetHashCode();</a:t>
            </a:r>
          </a:p>
          <a:p>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hash </a:t>
            </a:r>
            <a:r>
              <a:rPr lang="en-US" sz="1600" dirty="0">
                <a:solidFill>
                  <a:srgbClr val="000000"/>
                </a:solidFill>
                <a:latin typeface="Consolas" panose="020B0609020204030204" pitchFamily="49" charset="0"/>
              </a:rPr>
              <a:t>= hash * 486187739 + field3.GetHashCode();</a:t>
            </a:r>
          </a:p>
          <a:p>
            <a:r>
              <a:rPr lang="ru-RU" sz="1600" dirty="0" smtClean="0">
                <a:solidFill>
                  <a:srgbClr val="0000FF"/>
                </a:solidFill>
                <a:latin typeface="Consolas" panose="020B0609020204030204" pitchFamily="49" charset="0"/>
              </a:rPr>
              <a:t>        </a:t>
            </a:r>
            <a:r>
              <a:rPr lang="en-US" sz="1600" dirty="0" smtClean="0">
                <a:solidFill>
                  <a:srgbClr val="0000FF"/>
                </a:solidFill>
                <a:latin typeface="Consolas" panose="020B0609020204030204" pitchFamily="49" charset="0"/>
              </a:rPr>
              <a:t>return</a:t>
            </a:r>
            <a:r>
              <a:rPr lang="en-US" sz="1600" dirty="0" smtClean="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hash;</a:t>
            </a:r>
          </a:p>
          <a:p>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endParaRPr lang="en-US" sz="1600" dirty="0"/>
          </a:p>
        </p:txBody>
      </p:sp>
      <p:sp>
        <p:nvSpPr>
          <p:cNvPr id="6" name="Content Placeholder 2"/>
          <p:cNvSpPr txBox="1">
            <a:spLocks/>
          </p:cNvSpPr>
          <p:nvPr/>
        </p:nvSpPr>
        <p:spPr>
          <a:xfrm>
            <a:off x="454844" y="5776665"/>
            <a:ext cx="8229600" cy="74867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smtClean="0">
                <a:solidFill>
                  <a:schemeClr val="bg1"/>
                </a:solidFill>
              </a:rPr>
              <a:t>Простое число которое используется для умножения желательно выбрать довольно большим.</a:t>
            </a:r>
            <a:endParaRPr lang="en-US" sz="2000" dirty="0">
              <a:solidFill>
                <a:schemeClr val="bg1"/>
              </a:solidFill>
            </a:endParaRPr>
          </a:p>
        </p:txBody>
      </p:sp>
    </p:spTree>
    <p:extLst>
      <p:ext uri="{BB962C8B-B14F-4D97-AF65-F5344CB8AC3E}">
        <p14:creationId xmlns:p14="http://schemas.microsoft.com/office/powerpoint/2010/main" val="175493534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dirty="0">
                <a:solidFill>
                  <a:schemeClr val="bg1"/>
                </a:solidFill>
              </a:rPr>
              <a:t>c</a:t>
            </a:r>
            <a:r>
              <a:rPr lang="en-US" dirty="0" smtClean="0">
                <a:solidFill>
                  <a:schemeClr val="bg1"/>
                </a:solidFill>
              </a:rPr>
              <a:t>lass vs </a:t>
            </a:r>
            <a:r>
              <a:rPr lang="en-US" dirty="0" err="1" smtClean="0">
                <a:solidFill>
                  <a:schemeClr val="bg1"/>
                </a:solidFill>
              </a:rPr>
              <a:t>struct</a:t>
            </a:r>
            <a:endParaRPr lang="en-US"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416052343"/>
              </p:ext>
            </p:extLst>
          </p:nvPr>
        </p:nvGraphicFramePr>
        <p:xfrm>
          <a:off x="457200" y="1412776"/>
          <a:ext cx="8229600" cy="5067300"/>
        </p:xfrm>
        <a:graphic>
          <a:graphicData uri="http://schemas.openxmlformats.org/drawingml/2006/table">
            <a:tbl>
              <a:tblPr>
                <a:tableStyleId>{5C22544A-7EE6-4342-B048-85BDC9FD1C3A}</a:tableStyleId>
              </a:tblPr>
              <a:tblGrid>
                <a:gridCol w="5873858">
                  <a:extLst>
                    <a:ext uri="{9D8B030D-6E8A-4147-A177-3AD203B41FA5}">
                      <a16:colId xmlns:a16="http://schemas.microsoft.com/office/drawing/2014/main" val="20000"/>
                    </a:ext>
                  </a:extLst>
                </a:gridCol>
                <a:gridCol w="1115877">
                  <a:extLst>
                    <a:ext uri="{9D8B030D-6E8A-4147-A177-3AD203B41FA5}">
                      <a16:colId xmlns:a16="http://schemas.microsoft.com/office/drawing/2014/main" val="20001"/>
                    </a:ext>
                  </a:extLst>
                </a:gridCol>
                <a:gridCol w="1239865">
                  <a:extLst>
                    <a:ext uri="{9D8B030D-6E8A-4147-A177-3AD203B41FA5}">
                      <a16:colId xmlns:a16="http://schemas.microsoft.com/office/drawing/2014/main" val="20002"/>
                    </a:ext>
                  </a:extLst>
                </a:gridCol>
              </a:tblGrid>
              <a:tr h="190500">
                <a:tc>
                  <a:txBody>
                    <a:bodyPr/>
                    <a:lstStyle/>
                    <a:p>
                      <a:pPr algn="l" fontAlgn="b"/>
                      <a:r>
                        <a:rPr lang="ru-RU" sz="1600" b="1" u="none" strike="noStrike" dirty="0">
                          <a:solidFill>
                            <a:schemeClr val="bg1"/>
                          </a:solidFill>
                          <a:effectLst/>
                        </a:rPr>
                        <a:t>Возможность</a:t>
                      </a:r>
                      <a:endParaRPr lang="ru-RU" sz="16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2"/>
                    </a:solidFill>
                  </a:tcPr>
                </a:tc>
                <a:tc>
                  <a:txBody>
                    <a:bodyPr/>
                    <a:lstStyle/>
                    <a:p>
                      <a:pPr algn="l" fontAlgn="b"/>
                      <a:r>
                        <a:rPr lang="en-US" sz="1600" b="1" u="none" strike="noStrike" dirty="0" err="1">
                          <a:solidFill>
                            <a:schemeClr val="bg1"/>
                          </a:solidFill>
                          <a:effectLst/>
                        </a:rPr>
                        <a:t>Struct</a:t>
                      </a:r>
                      <a:endParaRPr lang="en-US" sz="16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2"/>
                    </a:solidFill>
                  </a:tcPr>
                </a:tc>
                <a:tc>
                  <a:txBody>
                    <a:bodyPr/>
                    <a:lstStyle/>
                    <a:p>
                      <a:pPr algn="l" fontAlgn="b"/>
                      <a:r>
                        <a:rPr lang="en-US" sz="1600" b="1" u="none" strike="noStrike" dirty="0">
                          <a:solidFill>
                            <a:schemeClr val="bg1"/>
                          </a:solidFill>
                          <a:effectLst/>
                        </a:rPr>
                        <a:t>Class</a:t>
                      </a:r>
                      <a:endParaRPr lang="en-US" sz="16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190500">
                <a:tc>
                  <a:txBody>
                    <a:bodyPr/>
                    <a:lstStyle/>
                    <a:p>
                      <a:pPr algn="l" fontAlgn="b"/>
                      <a:r>
                        <a:rPr lang="ru-RU" sz="1600" u="none" strike="noStrike" dirty="0">
                          <a:effectLst/>
                        </a:rPr>
                        <a:t>Разновидность</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Значимый</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Ссылочный</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0500">
                <a:tc>
                  <a:txBody>
                    <a:bodyPr/>
                    <a:lstStyle/>
                    <a:p>
                      <a:pPr algn="l" fontAlgn="b"/>
                      <a:r>
                        <a:rPr lang="ru-RU" sz="1600" u="none" strike="noStrike" dirty="0">
                          <a:effectLst/>
                        </a:rPr>
                        <a:t>Можно объявлять вложенные типы (</a:t>
                      </a:r>
                      <a:r>
                        <a:rPr lang="ru-RU" sz="1600" u="none" strike="noStrike" dirty="0" err="1">
                          <a:effectLst/>
                        </a:rPr>
                        <a:t>struct</a:t>
                      </a:r>
                      <a:r>
                        <a:rPr lang="ru-RU" sz="1600" u="none" strike="noStrike" dirty="0">
                          <a:effectLst/>
                        </a:rPr>
                        <a:t>, </a:t>
                      </a:r>
                      <a:r>
                        <a:rPr lang="ru-RU" sz="1600" u="none" strike="noStrike" dirty="0" err="1">
                          <a:effectLst/>
                        </a:rPr>
                        <a:t>class</a:t>
                      </a:r>
                      <a:r>
                        <a:rPr lang="ru-RU" sz="1600" u="none" strike="noStrike" dirty="0">
                          <a:effectLst/>
                        </a:rPr>
                        <a:t>, </a:t>
                      </a:r>
                      <a:r>
                        <a:rPr lang="ru-RU" sz="1600" u="none" strike="noStrike" dirty="0" err="1">
                          <a:effectLst/>
                        </a:rPr>
                        <a:t>enum</a:t>
                      </a:r>
                      <a:r>
                        <a:rPr lang="ru-RU" sz="1600" u="none" strike="noStrike" dirty="0">
                          <a:effectLst/>
                        </a:rPr>
                        <a:t>)?</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0500">
                <a:tc>
                  <a:txBody>
                    <a:bodyPr/>
                    <a:lstStyle/>
                    <a:p>
                      <a:pPr algn="l" fontAlgn="b"/>
                      <a:r>
                        <a:rPr lang="ru-RU" sz="1600" u="none" strike="noStrike" dirty="0">
                          <a:effectLst/>
                        </a:rPr>
                        <a:t>Можно объявлять константы?</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90500">
                <a:tc>
                  <a:txBody>
                    <a:bodyPr/>
                    <a:lstStyle/>
                    <a:p>
                      <a:pPr algn="l" fontAlgn="b"/>
                      <a:r>
                        <a:rPr lang="ru-RU" sz="1600" u="none" strike="noStrike" dirty="0">
                          <a:effectLst/>
                        </a:rPr>
                        <a:t>Можно объявлять поля?</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20000"/>
                        <a:lumOff val="80000"/>
                      </a:schemeClr>
                    </a:solidFill>
                  </a:tcPr>
                </a:tc>
                <a:tc>
                  <a:txBody>
                    <a:bodyPr/>
                    <a:lstStyle/>
                    <a:p>
                      <a:pPr algn="l" fontAlgn="b"/>
                      <a:r>
                        <a:rPr lang="ru-RU" sz="1600" u="none" strike="noStrike" dirty="0" smtClean="0">
                          <a:effectLst/>
                        </a:rPr>
                        <a:t>Да</a:t>
                      </a:r>
                      <a:r>
                        <a:rPr lang="en-US" sz="1600" u="none" strike="noStrike" baseline="30000" dirty="0" smtClean="0">
                          <a:solidFill>
                            <a:srgbClr val="FF0000"/>
                          </a:solidFill>
                          <a:effectLst/>
                        </a:rPr>
                        <a:t>*</a:t>
                      </a:r>
                      <a:endParaRPr lang="ru-RU" sz="1600" b="0" i="0" u="none" strike="noStrike" baseline="30000" dirty="0">
                        <a:solidFill>
                          <a:srgbClr val="FF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20000"/>
                        <a:lumOff val="8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4"/>
                  </a:ext>
                </a:extLst>
              </a:tr>
              <a:tr h="190500">
                <a:tc>
                  <a:txBody>
                    <a:bodyPr/>
                    <a:lstStyle/>
                    <a:p>
                      <a:pPr algn="l" fontAlgn="b"/>
                      <a:r>
                        <a:rPr lang="ru-RU" sz="1600" u="none" strike="noStrike" dirty="0">
                          <a:effectLst/>
                        </a:rPr>
                        <a:t>Можно объявлять свойства?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90500">
                <a:tc>
                  <a:txBody>
                    <a:bodyPr/>
                    <a:lstStyle/>
                    <a:p>
                      <a:pPr algn="l" fontAlgn="b"/>
                      <a:r>
                        <a:rPr lang="ru-RU" sz="1600" u="none" strike="noStrike" dirty="0">
                          <a:effectLst/>
                        </a:rPr>
                        <a:t>Можно объявлять индексаторы?</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90500">
                <a:tc>
                  <a:txBody>
                    <a:bodyPr/>
                    <a:lstStyle/>
                    <a:p>
                      <a:pPr algn="l" fontAlgn="b"/>
                      <a:r>
                        <a:rPr lang="ru-RU" sz="1600" u="none" strike="noStrike">
                          <a:effectLst/>
                        </a:rPr>
                        <a:t>Можно объявлять методы?</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90500">
                <a:tc>
                  <a:txBody>
                    <a:bodyPr/>
                    <a:lstStyle/>
                    <a:p>
                      <a:pPr algn="l" fontAlgn="b"/>
                      <a:r>
                        <a:rPr lang="ru-RU" sz="1600" u="none" strike="noStrike">
                          <a:effectLst/>
                        </a:rPr>
                        <a:t>Можно объявлять события?</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90500">
                <a:tc>
                  <a:txBody>
                    <a:bodyPr/>
                    <a:lstStyle/>
                    <a:p>
                      <a:pPr algn="l" fontAlgn="b"/>
                      <a:r>
                        <a:rPr lang="ru-RU" sz="1600" u="none" strike="noStrike" dirty="0">
                          <a:effectLst/>
                        </a:rPr>
                        <a:t>Может содержать </a:t>
                      </a:r>
                      <a:r>
                        <a:rPr lang="en-US" sz="1600" u="none" strike="noStrike" dirty="0">
                          <a:effectLst/>
                        </a:rPr>
                        <a:t>static </a:t>
                      </a:r>
                      <a:r>
                        <a:rPr lang="ru-RU" sz="1600" u="none" strike="noStrike" dirty="0">
                          <a:effectLst/>
                        </a:rPr>
                        <a:t>члены?</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90500">
                <a:tc>
                  <a:txBody>
                    <a:bodyPr/>
                    <a:lstStyle/>
                    <a:p>
                      <a:pPr algn="l" fontAlgn="b"/>
                      <a:r>
                        <a:rPr lang="ru-RU" sz="1600" u="none" strike="noStrike" dirty="0">
                          <a:effectLst/>
                        </a:rPr>
                        <a:t>Может наследовать?</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Нет</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10"/>
                  </a:ext>
                </a:extLst>
              </a:tr>
              <a:tr h="190500">
                <a:tc>
                  <a:txBody>
                    <a:bodyPr/>
                    <a:lstStyle/>
                    <a:p>
                      <a:pPr algn="l" fontAlgn="b"/>
                      <a:r>
                        <a:rPr lang="ru-RU" sz="1600" u="none" strike="noStrike">
                          <a:effectLst/>
                        </a:rPr>
                        <a:t>Может реализовывать интерфейсы?</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90500">
                <a:tc>
                  <a:txBody>
                    <a:bodyPr/>
                    <a:lstStyle/>
                    <a:p>
                      <a:pPr algn="l" fontAlgn="b"/>
                      <a:r>
                        <a:rPr lang="ru-RU" sz="1600" u="none" strike="noStrike" dirty="0">
                          <a:effectLst/>
                        </a:rPr>
                        <a:t>Может перегружать конструктор?</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190500">
                <a:tc>
                  <a:txBody>
                    <a:bodyPr/>
                    <a:lstStyle/>
                    <a:p>
                      <a:pPr algn="l" fontAlgn="b"/>
                      <a:r>
                        <a:rPr lang="ru-RU" sz="1600" u="none" strike="noStrike">
                          <a:effectLst/>
                        </a:rPr>
                        <a:t>Может объявлять конструктор по умолчанию?</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a:effectLst/>
                        </a:rPr>
                        <a:t>Нет</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13"/>
                  </a:ext>
                </a:extLst>
              </a:tr>
              <a:tr h="190500">
                <a:tc>
                  <a:txBody>
                    <a:bodyPr/>
                    <a:lstStyle/>
                    <a:p>
                      <a:pPr algn="l" fontAlgn="b"/>
                      <a:r>
                        <a:rPr lang="ru-RU" sz="1600" u="none" strike="noStrike">
                          <a:effectLst/>
                        </a:rPr>
                        <a:t>Может перегружать операторы?</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190500">
                <a:tc>
                  <a:txBody>
                    <a:bodyPr/>
                    <a:lstStyle/>
                    <a:p>
                      <a:pPr algn="l" fontAlgn="b"/>
                      <a:r>
                        <a:rPr lang="ru-RU" sz="1600" u="none" strike="noStrike">
                          <a:effectLst/>
                        </a:rPr>
                        <a:t>Может быть обобщенным?</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190500">
                <a:tc>
                  <a:txBody>
                    <a:bodyPr/>
                    <a:lstStyle/>
                    <a:p>
                      <a:pPr algn="l" fontAlgn="b"/>
                      <a:r>
                        <a:rPr lang="ru-RU" sz="1600" u="none" strike="noStrike">
                          <a:effectLst/>
                        </a:rPr>
                        <a:t>Может быть </a:t>
                      </a:r>
                      <a:r>
                        <a:rPr lang="en-US" sz="1600" u="none" strike="noStrike">
                          <a:effectLst/>
                        </a:rPr>
                        <a:t>partial?</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r h="190500">
                <a:tc>
                  <a:txBody>
                    <a:bodyPr/>
                    <a:lstStyle/>
                    <a:p>
                      <a:pPr algn="l" fontAlgn="b"/>
                      <a:r>
                        <a:rPr lang="ru-RU" sz="1600" u="none" strike="noStrike">
                          <a:effectLst/>
                        </a:rPr>
                        <a:t>Может быть </a:t>
                      </a:r>
                      <a:r>
                        <a:rPr lang="en-US" sz="1600" u="none" strike="noStrike">
                          <a:effectLst/>
                        </a:rPr>
                        <a:t>sealed?</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b="0" i="0" u="none" strike="noStrike" dirty="0" smtClean="0">
                          <a:solidFill>
                            <a:schemeClr val="dk1"/>
                          </a:solidFill>
                          <a:effectLst/>
                          <a:latin typeface="+mn-lt"/>
                        </a:rPr>
                        <a:t>Нет</a:t>
                      </a:r>
                      <a:r>
                        <a:rPr lang="ru-RU" sz="1600" b="0" i="0" u="none" strike="noStrike" baseline="0" dirty="0" smtClean="0">
                          <a:solidFill>
                            <a:schemeClr val="dk1"/>
                          </a:solidFill>
                          <a:effectLst/>
                          <a:latin typeface="+mn-lt"/>
                        </a:rPr>
                        <a:t> (всегда)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17"/>
                  </a:ext>
                </a:extLst>
              </a:tr>
              <a:tr h="190500">
                <a:tc>
                  <a:txBody>
                    <a:bodyPr/>
                    <a:lstStyle/>
                    <a:p>
                      <a:pPr algn="l" fontAlgn="b"/>
                      <a:r>
                        <a:rPr lang="ru-RU" sz="1600" u="none" strike="noStrike">
                          <a:effectLst/>
                        </a:rPr>
                        <a:t>Можно обрашаться к экземплярным членам через this?</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10018"/>
                  </a:ext>
                </a:extLst>
              </a:tr>
              <a:tr h="190500">
                <a:tc>
                  <a:txBody>
                    <a:bodyPr/>
                    <a:lstStyle/>
                    <a:p>
                      <a:pPr algn="l" fontAlgn="b"/>
                      <a:r>
                        <a:rPr lang="ru-RU" sz="1600" u="none" strike="noStrike">
                          <a:effectLst/>
                        </a:rPr>
                        <a:t>Нужен оператор new для создания экземпляра?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a:effectLst/>
                        </a:rPr>
                        <a:t>Нет</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101601589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000" dirty="0" smtClean="0">
                <a:solidFill>
                  <a:schemeClr val="bg1"/>
                </a:solidFill>
              </a:rPr>
              <a:t>Point2D </a:t>
            </a:r>
            <a:r>
              <a:rPr lang="ru-RU" sz="2000" dirty="0" smtClean="0">
                <a:solidFill>
                  <a:schemeClr val="bg1"/>
                </a:solidFill>
              </a:rPr>
              <a:t>как </a:t>
            </a:r>
            <a:r>
              <a:rPr lang="en-US" sz="2000" dirty="0" smtClean="0">
                <a:solidFill>
                  <a:schemeClr val="bg1"/>
                </a:solidFill>
              </a:rPr>
              <a:t>class </a:t>
            </a:r>
            <a:r>
              <a:rPr lang="ru-RU" sz="2000" dirty="0" smtClean="0">
                <a:solidFill>
                  <a:schemeClr val="bg1"/>
                </a:solidFill>
              </a:rPr>
              <a:t>и </a:t>
            </a:r>
            <a:r>
              <a:rPr lang="en-US" sz="2000" dirty="0" err="1" smtClean="0">
                <a:solidFill>
                  <a:schemeClr val="bg1"/>
                </a:solidFill>
              </a:rPr>
              <a:t>struct</a:t>
            </a:r>
            <a:endParaRPr lang="en-US" sz="2000"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140739609"/>
              </p:ext>
            </p:extLst>
          </p:nvPr>
        </p:nvGraphicFramePr>
        <p:xfrm>
          <a:off x="457200" y="980728"/>
          <a:ext cx="3672408" cy="3205480"/>
        </p:xfrm>
        <a:graphic>
          <a:graphicData uri="http://schemas.openxmlformats.org/drawingml/2006/table">
            <a:tbl>
              <a:tblPr firstRow="1" bandRow="1">
                <a:tableStyleId>{2D5ABB26-0587-4C30-8999-92F81FD0307C}</a:tableStyleId>
              </a:tblPr>
              <a:tblGrid>
                <a:gridCol w="3672408">
                  <a:extLst>
                    <a:ext uri="{9D8B030D-6E8A-4147-A177-3AD203B41FA5}">
                      <a16:colId xmlns:a16="http://schemas.microsoft.com/office/drawing/2014/main" val="20000"/>
                    </a:ext>
                  </a:extLst>
                </a:gridCol>
              </a:tblGrid>
              <a:tr h="370840">
                <a:tc>
                  <a:txBody>
                    <a:bodyPr/>
                    <a:lstStyle/>
                    <a:p>
                      <a:r>
                        <a:rPr lang="en-US" sz="1600" b="1" dirty="0" smtClean="0">
                          <a:solidFill>
                            <a:schemeClr val="bg1"/>
                          </a:solidFill>
                        </a:rPr>
                        <a:t>Value-</a:t>
                      </a:r>
                      <a:r>
                        <a:rPr lang="ru-RU" sz="1600" b="1" dirty="0" smtClean="0">
                          <a:solidFill>
                            <a:schemeClr val="bg1"/>
                          </a:solidFill>
                        </a:rPr>
                        <a:t>тип</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0000"/>
                  </a:ext>
                </a:extLst>
              </a:tr>
              <a:tr h="370840">
                <a:tc>
                  <a:txBody>
                    <a:bodyPr/>
                    <a:lstStyle/>
                    <a:p>
                      <a:r>
                        <a:rPr lang="en-US" sz="1200" dirty="0" err="1" smtClean="0">
                          <a:solidFill>
                            <a:srgbClr val="0000FF"/>
                          </a:solidFill>
                          <a:latin typeface="Consolas"/>
                        </a:rPr>
                        <a:t>struct</a:t>
                      </a:r>
                      <a:r>
                        <a:rPr lang="en-US" sz="1200" dirty="0" smtClean="0">
                          <a:solidFill>
                            <a:prstClr val="black"/>
                          </a:solidFill>
                          <a:latin typeface="Consolas"/>
                        </a:rPr>
                        <a:t> </a:t>
                      </a:r>
                      <a:r>
                        <a:rPr lang="en-US" sz="1200" dirty="0" smtClean="0">
                          <a:solidFill>
                            <a:srgbClr val="2B91AF"/>
                          </a:solidFill>
                          <a:latin typeface="Consolas"/>
                        </a:rPr>
                        <a:t>Point</a:t>
                      </a:r>
                      <a:r>
                        <a:rPr lang="ru-RU" sz="1200" dirty="0" smtClean="0">
                          <a:solidFill>
                            <a:srgbClr val="2B91AF"/>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X, Y;</a:t>
                      </a:r>
                    </a:p>
                    <a:p>
                      <a:r>
                        <a:rPr lang="fr-FR" sz="1200" dirty="0" smtClean="0">
                          <a:solidFill>
                            <a:srgbClr val="0000FF"/>
                          </a:solidFill>
                          <a:latin typeface="Consolas"/>
                        </a:rPr>
                        <a:t>    public</a:t>
                      </a:r>
                      <a:r>
                        <a:rPr lang="fr-FR" sz="1200" dirty="0" smtClean="0">
                          <a:solidFill>
                            <a:prstClr val="black"/>
                          </a:solidFill>
                          <a:latin typeface="Consolas"/>
                        </a:rPr>
                        <a:t> Point(</a:t>
                      </a:r>
                      <a:r>
                        <a:rPr lang="fr-FR" sz="1200" dirty="0" err="1" smtClean="0">
                          <a:solidFill>
                            <a:srgbClr val="0000FF"/>
                          </a:solidFill>
                          <a:latin typeface="Consolas"/>
                        </a:rPr>
                        <a:t>int</a:t>
                      </a:r>
                      <a:r>
                        <a:rPr lang="fr-FR" sz="1200" dirty="0" smtClean="0">
                          <a:solidFill>
                            <a:prstClr val="black"/>
                          </a:solidFill>
                          <a:latin typeface="Consolas"/>
                        </a:rPr>
                        <a:t> x, </a:t>
                      </a:r>
                      <a:r>
                        <a:rPr lang="fr-FR" sz="1200" dirty="0" err="1" smtClean="0">
                          <a:solidFill>
                            <a:srgbClr val="0000FF"/>
                          </a:solidFill>
                          <a:latin typeface="Consolas"/>
                        </a:rPr>
                        <a:t>int</a:t>
                      </a:r>
                      <a:r>
                        <a:rPr lang="fr-FR" sz="1200" dirty="0" smtClean="0">
                          <a:solidFill>
                            <a:prstClr val="black"/>
                          </a:solidFill>
                          <a:latin typeface="Consolas"/>
                        </a:rPr>
                        <a:t> y)</a:t>
                      </a:r>
                      <a:r>
                        <a:rPr lang="ru-RU" sz="1200" dirty="0" smtClean="0">
                          <a:solidFill>
                            <a:prstClr val="black"/>
                          </a:solidFill>
                          <a:latin typeface="Consolas"/>
                        </a:rPr>
                        <a:t> {</a:t>
                      </a:r>
                    </a:p>
                    <a:p>
                      <a:r>
                        <a:rPr lang="en-US" sz="1200" dirty="0" smtClean="0">
                          <a:solidFill>
                            <a:prstClr val="black"/>
                          </a:solidFill>
                          <a:latin typeface="Consolas"/>
                        </a:rPr>
                        <a:t>        X = x;</a:t>
                      </a:r>
                    </a:p>
                    <a:p>
                      <a:r>
                        <a:rPr lang="en-US" sz="1200" dirty="0" smtClean="0">
                          <a:solidFill>
                            <a:prstClr val="black"/>
                          </a:solidFill>
                          <a:latin typeface="Consolas"/>
                        </a:rPr>
                        <a:t>        Y = y;</a:t>
                      </a:r>
                    </a:p>
                    <a:p>
                      <a:r>
                        <a:rPr lang="en-US" sz="1200" dirty="0" smtClean="0">
                          <a:solidFill>
                            <a:prstClr val="black"/>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a:t>
                      </a:r>
                      <a:r>
                        <a:rPr lang="en-US" sz="1200" dirty="0" err="1" smtClean="0">
                          <a:solidFill>
                            <a:prstClr val="black"/>
                          </a:solidFill>
                          <a:latin typeface="Consolas"/>
                        </a:rPr>
                        <a:t>AddValue</a:t>
                      </a:r>
                      <a:r>
                        <a:rPr lang="en-US" sz="1200" dirty="0" smtClean="0">
                          <a:solidFill>
                            <a:prstClr val="black"/>
                          </a:solidFill>
                          <a:latin typeface="Consolas"/>
                        </a:rPr>
                        <a:t>(</a:t>
                      </a:r>
                      <a:r>
                        <a:rPr lang="en-US" sz="1200" dirty="0" err="1" smtClean="0">
                          <a:solidFill>
                            <a:srgbClr val="0000FF"/>
                          </a:solidFill>
                          <a:latin typeface="Consolas"/>
                        </a:rPr>
                        <a:t>int</a:t>
                      </a:r>
                      <a:r>
                        <a:rPr lang="en-US" sz="1200" dirty="0" smtClean="0">
                          <a:solidFill>
                            <a:prstClr val="black"/>
                          </a:solidFill>
                          <a:latin typeface="Consolas"/>
                        </a:rPr>
                        <a:t> n)</a:t>
                      </a:r>
                      <a:r>
                        <a:rPr lang="ru-RU" sz="1200" baseline="0" dirty="0" smtClean="0">
                          <a:solidFill>
                            <a:prstClr val="black"/>
                          </a:solidFill>
                          <a:latin typeface="Consolas"/>
                        </a:rPr>
                        <a:t> </a:t>
                      </a:r>
                      <a:r>
                        <a:rPr lang="ru-RU" sz="1200" dirty="0" smtClean="0">
                          <a:solidFill>
                            <a:prstClr val="black"/>
                          </a:solidFill>
                          <a:latin typeface="Consolas"/>
                        </a:rPr>
                        <a:t>{</a:t>
                      </a:r>
                    </a:p>
                    <a:p>
                      <a:r>
                        <a:rPr lang="en-US" sz="1200" dirty="0" smtClean="0">
                          <a:solidFill>
                            <a:prstClr val="black"/>
                          </a:solidFill>
                          <a:latin typeface="Consolas"/>
                        </a:rPr>
                        <a:t>        X += n;</a:t>
                      </a:r>
                    </a:p>
                    <a:p>
                      <a:r>
                        <a:rPr lang="en-US" sz="1200" dirty="0" smtClean="0">
                          <a:solidFill>
                            <a:prstClr val="black"/>
                          </a:solidFill>
                          <a:latin typeface="Consolas"/>
                        </a:rPr>
                        <a:t>        Y += n;</a:t>
                      </a:r>
                    </a:p>
                    <a:p>
                      <a:r>
                        <a:rPr lang="en-US" sz="1200" dirty="0" smtClean="0">
                          <a:solidFill>
                            <a:prstClr val="black"/>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Write()</a:t>
                      </a:r>
                      <a:r>
                        <a:rPr lang="ru-RU" sz="1200" dirty="0" smtClean="0">
                          <a:solidFill>
                            <a:prstClr val="black"/>
                          </a:solidFill>
                          <a:latin typeface="Consolas"/>
                        </a:rPr>
                        <a:t> {</a:t>
                      </a:r>
                    </a:p>
                    <a:p>
                      <a:r>
                        <a:rPr lang="es-ES" sz="1200" dirty="0" smtClean="0">
                          <a:solidFill>
                            <a:srgbClr val="2B91AF"/>
                          </a:solidFill>
                          <a:latin typeface="Consolas"/>
                        </a:rPr>
                        <a:t>        </a:t>
                      </a:r>
                      <a:r>
                        <a:rPr lang="es-ES" sz="1200" dirty="0" err="1" smtClean="0">
                          <a:solidFill>
                            <a:srgbClr val="2B91AF"/>
                          </a:solidFill>
                          <a:latin typeface="Consolas"/>
                        </a:rPr>
                        <a:t>Console</a:t>
                      </a:r>
                      <a:r>
                        <a:rPr lang="es-ES" sz="1200" dirty="0" err="1" smtClean="0">
                          <a:solidFill>
                            <a:prstClr val="black"/>
                          </a:solidFill>
                          <a:latin typeface="Consolas"/>
                        </a:rPr>
                        <a:t>.WriteLine</a:t>
                      </a:r>
                      <a:r>
                        <a:rPr lang="es-ES" sz="1200" dirty="0" smtClean="0">
                          <a:solidFill>
                            <a:prstClr val="black"/>
                          </a:solidFill>
                          <a:latin typeface="Consolas"/>
                        </a:rPr>
                        <a:t>(</a:t>
                      </a:r>
                      <a:r>
                        <a:rPr lang="es-ES" sz="1200" dirty="0" smtClean="0">
                          <a:solidFill>
                            <a:srgbClr val="A31515"/>
                          </a:solidFill>
                          <a:latin typeface="Consolas"/>
                        </a:rPr>
                        <a:t>"X=</a:t>
                      </a:r>
                      <a:r>
                        <a:rPr lang="es-ES" sz="1200" dirty="0" smtClean="0">
                          <a:solidFill>
                            <a:srgbClr val="3CB371"/>
                          </a:solidFill>
                          <a:latin typeface="Consolas"/>
                        </a:rPr>
                        <a:t>{0}</a:t>
                      </a:r>
                      <a:r>
                        <a:rPr lang="es-ES" sz="1200" dirty="0" smtClean="0">
                          <a:solidFill>
                            <a:srgbClr val="A31515"/>
                          </a:solidFill>
                          <a:latin typeface="Consolas"/>
                        </a:rPr>
                        <a:t>, Y=</a:t>
                      </a:r>
                      <a:r>
                        <a:rPr lang="es-ES" sz="1200" dirty="0" smtClean="0">
                          <a:solidFill>
                            <a:srgbClr val="3CB371"/>
                          </a:solidFill>
                          <a:latin typeface="Consolas"/>
                        </a:rPr>
                        <a:t>{1}</a:t>
                      </a:r>
                      <a:r>
                        <a:rPr lang="es-ES" sz="1200" dirty="0" smtClean="0">
                          <a:solidFill>
                            <a:srgbClr val="A31515"/>
                          </a:solidFill>
                          <a:latin typeface="Consolas"/>
                        </a:rPr>
                        <a:t>"</a:t>
                      </a:r>
                      <a:r>
                        <a:rPr lang="es-ES" sz="1200" dirty="0" smtClean="0">
                          <a:solidFill>
                            <a:prstClr val="black"/>
                          </a:solidFill>
                          <a:latin typeface="Consolas"/>
                        </a:rPr>
                        <a:t>,</a:t>
                      </a:r>
                      <a:br>
                        <a:rPr lang="es-ES" sz="1200" dirty="0" smtClean="0">
                          <a:solidFill>
                            <a:prstClr val="black"/>
                          </a:solidFill>
                          <a:latin typeface="Consolas"/>
                        </a:rPr>
                      </a:br>
                      <a:r>
                        <a:rPr lang="es-ES" sz="1200" baseline="0" dirty="0" smtClean="0">
                          <a:solidFill>
                            <a:prstClr val="black"/>
                          </a:solidFill>
                          <a:latin typeface="Consolas"/>
                        </a:rPr>
                        <a:t>                 </a:t>
                      </a:r>
                      <a:r>
                        <a:rPr lang="ru-RU" sz="1200" baseline="0" dirty="0" smtClean="0">
                          <a:solidFill>
                            <a:prstClr val="black"/>
                          </a:solidFill>
                          <a:latin typeface="Consolas"/>
                        </a:rPr>
                        <a:t>             </a:t>
                      </a:r>
                      <a:r>
                        <a:rPr lang="es-ES" sz="1200" dirty="0" smtClean="0">
                          <a:solidFill>
                            <a:prstClr val="black"/>
                          </a:solidFill>
                          <a:latin typeface="Consolas"/>
                        </a:rPr>
                        <a:t>X, </a:t>
                      </a:r>
                      <a:r>
                        <a:rPr lang="ru-RU" sz="1200" dirty="0" smtClean="0">
                          <a:solidFill>
                            <a:prstClr val="black"/>
                          </a:solidFill>
                          <a:latin typeface="Consolas"/>
                        </a:rPr>
                        <a:t>    </a:t>
                      </a:r>
                      <a:r>
                        <a:rPr lang="es-ES" sz="1200" dirty="0" smtClean="0">
                          <a:solidFill>
                            <a:prstClr val="black"/>
                          </a:solidFill>
                          <a:latin typeface="Consolas"/>
                        </a:rPr>
                        <a:t>Y);</a:t>
                      </a:r>
                    </a:p>
                    <a:p>
                      <a:r>
                        <a:rPr lang="en-US" sz="1200" dirty="0" smtClean="0">
                          <a:solidFill>
                            <a:prstClr val="black"/>
                          </a:solidFill>
                          <a:latin typeface="Consolas"/>
                        </a:rPr>
                        <a:t>    </a:t>
                      </a:r>
                      <a:r>
                        <a:rPr lang="ru-RU" sz="1200" dirty="0" smtClean="0">
                          <a:solidFill>
                            <a:prstClr val="black"/>
                          </a:solidFill>
                          <a:latin typeface="Consolas"/>
                        </a:rPr>
                        <a:t>}</a:t>
                      </a:r>
                    </a:p>
                    <a:p>
                      <a:r>
                        <a:rPr lang="ru-RU" sz="1200" dirty="0" smtClean="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92199665"/>
              </p:ext>
            </p:extLst>
          </p:nvPr>
        </p:nvGraphicFramePr>
        <p:xfrm>
          <a:off x="5014392" y="980728"/>
          <a:ext cx="3672408" cy="3205480"/>
        </p:xfrm>
        <a:graphic>
          <a:graphicData uri="http://schemas.openxmlformats.org/drawingml/2006/table">
            <a:tbl>
              <a:tblPr firstRow="1" bandRow="1">
                <a:tableStyleId>{2D5ABB26-0587-4C30-8999-92F81FD0307C}</a:tableStyleId>
              </a:tblPr>
              <a:tblGrid>
                <a:gridCol w="3672408">
                  <a:extLst>
                    <a:ext uri="{9D8B030D-6E8A-4147-A177-3AD203B41FA5}">
                      <a16:colId xmlns:a16="http://schemas.microsoft.com/office/drawing/2014/main" val="20000"/>
                    </a:ext>
                  </a:extLst>
                </a:gridCol>
              </a:tblGrid>
              <a:tr h="370840">
                <a:tc>
                  <a:txBody>
                    <a:bodyPr/>
                    <a:lstStyle/>
                    <a:p>
                      <a:r>
                        <a:rPr lang="ru-RU" sz="1600" b="1" dirty="0" smtClean="0">
                          <a:solidFill>
                            <a:schemeClr val="bg1"/>
                          </a:solidFill>
                        </a:rPr>
                        <a:t>Ссылочный тип</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0000"/>
                  </a:ext>
                </a:extLst>
              </a:tr>
              <a:tr h="370840">
                <a:tc>
                  <a:txBody>
                    <a:bodyPr/>
                    <a:lstStyle/>
                    <a:p>
                      <a:r>
                        <a:rPr lang="en-US" sz="1200" dirty="0" smtClean="0">
                          <a:solidFill>
                            <a:srgbClr val="0000FF"/>
                          </a:solidFill>
                          <a:latin typeface="Consolas"/>
                        </a:rPr>
                        <a:t>class</a:t>
                      </a:r>
                      <a:r>
                        <a:rPr lang="en-US" sz="1200" dirty="0" smtClean="0">
                          <a:solidFill>
                            <a:prstClr val="black"/>
                          </a:solidFill>
                          <a:latin typeface="Consolas"/>
                        </a:rPr>
                        <a:t> </a:t>
                      </a:r>
                      <a:r>
                        <a:rPr lang="en-US" sz="1200" dirty="0" smtClean="0">
                          <a:solidFill>
                            <a:srgbClr val="2B91AF"/>
                          </a:solidFill>
                          <a:latin typeface="Consolas"/>
                        </a:rPr>
                        <a:t>Point</a:t>
                      </a:r>
                      <a:r>
                        <a:rPr lang="ru-RU" sz="1200" dirty="0" smtClean="0">
                          <a:solidFill>
                            <a:srgbClr val="2B91AF"/>
                          </a:solidFill>
                          <a:latin typeface="Consolas"/>
                        </a:rPr>
                        <a:t> </a:t>
                      </a:r>
                      <a:r>
                        <a:rPr lang="ru-RU" sz="1200" dirty="0" smtClean="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X, Y;</a:t>
                      </a:r>
                    </a:p>
                    <a:p>
                      <a:r>
                        <a:rPr lang="ru-RU" sz="1200" dirty="0" smtClean="0">
                          <a:solidFill>
                            <a:srgbClr val="0000FF"/>
                          </a:solidFill>
                          <a:latin typeface="Consolas"/>
                        </a:rPr>
                        <a:t>    </a:t>
                      </a:r>
                      <a:r>
                        <a:rPr lang="fr-FR" sz="1200" dirty="0" smtClean="0">
                          <a:solidFill>
                            <a:srgbClr val="0000FF"/>
                          </a:solidFill>
                          <a:latin typeface="Consolas"/>
                        </a:rPr>
                        <a:t>public</a:t>
                      </a:r>
                      <a:r>
                        <a:rPr lang="fr-FR" sz="1200" dirty="0" smtClean="0">
                          <a:solidFill>
                            <a:prstClr val="black"/>
                          </a:solidFill>
                          <a:latin typeface="Consolas"/>
                        </a:rPr>
                        <a:t> Point(</a:t>
                      </a:r>
                      <a:r>
                        <a:rPr lang="fr-FR" sz="1200" dirty="0" err="1" smtClean="0">
                          <a:solidFill>
                            <a:srgbClr val="0000FF"/>
                          </a:solidFill>
                          <a:latin typeface="Consolas"/>
                        </a:rPr>
                        <a:t>int</a:t>
                      </a:r>
                      <a:r>
                        <a:rPr lang="fr-FR" sz="1200" dirty="0" smtClean="0">
                          <a:solidFill>
                            <a:prstClr val="black"/>
                          </a:solidFill>
                          <a:latin typeface="Consolas"/>
                        </a:rPr>
                        <a:t> x, </a:t>
                      </a:r>
                      <a:r>
                        <a:rPr lang="fr-FR" sz="1200" dirty="0" err="1" smtClean="0">
                          <a:solidFill>
                            <a:srgbClr val="0000FF"/>
                          </a:solidFill>
                          <a:latin typeface="Consolas"/>
                        </a:rPr>
                        <a:t>int</a:t>
                      </a:r>
                      <a:r>
                        <a:rPr lang="fr-FR" sz="1200" dirty="0" smtClean="0">
                          <a:solidFill>
                            <a:prstClr val="black"/>
                          </a:solidFill>
                          <a:latin typeface="Consolas"/>
                        </a:rPr>
                        <a:t> y)</a:t>
                      </a:r>
                      <a:r>
                        <a:rPr lang="ru-RU" sz="1200" dirty="0" smtClean="0">
                          <a:solidFill>
                            <a:prstClr val="black"/>
                          </a:solidFill>
                          <a:latin typeface="Consolas"/>
                        </a:rPr>
                        <a:t> {</a:t>
                      </a:r>
                    </a:p>
                    <a:p>
                      <a:r>
                        <a:rPr lang="ru-RU" sz="1200" dirty="0" smtClean="0">
                          <a:solidFill>
                            <a:prstClr val="black"/>
                          </a:solidFill>
                          <a:latin typeface="Consolas"/>
                        </a:rPr>
                        <a:t>        </a:t>
                      </a:r>
                      <a:r>
                        <a:rPr lang="en-US" sz="1200" dirty="0" smtClean="0">
                          <a:solidFill>
                            <a:prstClr val="black"/>
                          </a:solidFill>
                          <a:latin typeface="Consolas"/>
                        </a:rPr>
                        <a:t>X = x;</a:t>
                      </a:r>
                    </a:p>
                    <a:p>
                      <a:r>
                        <a:rPr lang="ru-RU" sz="1200" dirty="0" smtClean="0">
                          <a:solidFill>
                            <a:prstClr val="black"/>
                          </a:solidFill>
                          <a:latin typeface="Consolas"/>
                        </a:rPr>
                        <a:t>        </a:t>
                      </a:r>
                      <a:r>
                        <a:rPr lang="en-US" sz="1200" dirty="0" smtClean="0">
                          <a:solidFill>
                            <a:prstClr val="black"/>
                          </a:solidFill>
                          <a:latin typeface="Consolas"/>
                        </a:rPr>
                        <a:t>Y = y;</a:t>
                      </a:r>
                    </a:p>
                    <a:p>
                      <a:r>
                        <a:rPr lang="ru-RU" sz="1200" dirty="0" smtClean="0">
                          <a:solidFill>
                            <a:prstClr val="black"/>
                          </a:solidFill>
                          <a:latin typeface="Consolas"/>
                        </a:rPr>
                        <a:t>    }</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a:t>
                      </a:r>
                      <a:r>
                        <a:rPr lang="en-US" sz="1200" dirty="0" err="1" smtClean="0">
                          <a:solidFill>
                            <a:prstClr val="black"/>
                          </a:solidFill>
                          <a:latin typeface="Consolas"/>
                        </a:rPr>
                        <a:t>AddValue</a:t>
                      </a:r>
                      <a:r>
                        <a:rPr lang="en-US" sz="1200" dirty="0" smtClean="0">
                          <a:solidFill>
                            <a:prstClr val="black"/>
                          </a:solidFill>
                          <a:latin typeface="Consolas"/>
                        </a:rPr>
                        <a:t>(</a:t>
                      </a:r>
                      <a:r>
                        <a:rPr lang="en-US" sz="1200" dirty="0" err="1" smtClean="0">
                          <a:solidFill>
                            <a:srgbClr val="0000FF"/>
                          </a:solidFill>
                          <a:latin typeface="Consolas"/>
                        </a:rPr>
                        <a:t>int</a:t>
                      </a:r>
                      <a:r>
                        <a:rPr lang="en-US" sz="1200" dirty="0" smtClean="0">
                          <a:solidFill>
                            <a:prstClr val="black"/>
                          </a:solidFill>
                          <a:latin typeface="Consolas"/>
                        </a:rPr>
                        <a:t> n)</a:t>
                      </a:r>
                      <a:r>
                        <a:rPr lang="ru-RU" sz="1200" dirty="0" smtClean="0">
                          <a:solidFill>
                            <a:prstClr val="black"/>
                          </a:solidFill>
                          <a:latin typeface="Consolas"/>
                        </a:rPr>
                        <a:t> {</a:t>
                      </a:r>
                    </a:p>
                    <a:p>
                      <a:r>
                        <a:rPr lang="ru-RU" sz="1200" dirty="0" smtClean="0">
                          <a:solidFill>
                            <a:prstClr val="black"/>
                          </a:solidFill>
                          <a:latin typeface="Consolas"/>
                        </a:rPr>
                        <a:t>        </a:t>
                      </a:r>
                      <a:r>
                        <a:rPr lang="en-US" sz="1200" dirty="0" smtClean="0">
                          <a:solidFill>
                            <a:prstClr val="black"/>
                          </a:solidFill>
                          <a:latin typeface="Consolas"/>
                        </a:rPr>
                        <a:t>X += n;</a:t>
                      </a:r>
                    </a:p>
                    <a:p>
                      <a:r>
                        <a:rPr lang="ru-RU" sz="1200" dirty="0" smtClean="0">
                          <a:solidFill>
                            <a:prstClr val="black"/>
                          </a:solidFill>
                          <a:latin typeface="Consolas"/>
                        </a:rPr>
                        <a:t>        </a:t>
                      </a:r>
                      <a:r>
                        <a:rPr lang="en-US" sz="1200" dirty="0" smtClean="0">
                          <a:solidFill>
                            <a:prstClr val="black"/>
                          </a:solidFill>
                          <a:latin typeface="Consolas"/>
                        </a:rPr>
                        <a:t>Y += n;</a:t>
                      </a:r>
                    </a:p>
                    <a:p>
                      <a:r>
                        <a:rPr lang="ru-RU" sz="1200" dirty="0" smtClean="0">
                          <a:solidFill>
                            <a:prstClr val="black"/>
                          </a:solidFill>
                          <a:latin typeface="Consolas"/>
                        </a:rPr>
                        <a:t>    }</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Write()</a:t>
                      </a:r>
                      <a:r>
                        <a:rPr lang="ru-RU" sz="1200" dirty="0" smtClean="0">
                          <a:solidFill>
                            <a:prstClr val="black"/>
                          </a:solidFill>
                          <a:latin typeface="Consolas"/>
                        </a:rPr>
                        <a:t> {</a:t>
                      </a:r>
                    </a:p>
                    <a:p>
                      <a:r>
                        <a:rPr lang="ru-RU" sz="1200" dirty="0" smtClean="0">
                          <a:solidFill>
                            <a:srgbClr val="2B91AF"/>
                          </a:solidFill>
                          <a:latin typeface="Consolas"/>
                        </a:rPr>
                        <a:t>        </a:t>
                      </a:r>
                      <a:r>
                        <a:rPr lang="es-ES" sz="1200" dirty="0" err="1" smtClean="0">
                          <a:solidFill>
                            <a:srgbClr val="2B91AF"/>
                          </a:solidFill>
                          <a:latin typeface="Consolas"/>
                        </a:rPr>
                        <a:t>Console</a:t>
                      </a:r>
                      <a:r>
                        <a:rPr lang="es-ES" sz="1200" dirty="0" err="1" smtClean="0">
                          <a:solidFill>
                            <a:prstClr val="black"/>
                          </a:solidFill>
                          <a:latin typeface="Consolas"/>
                        </a:rPr>
                        <a:t>.WriteLine</a:t>
                      </a:r>
                      <a:r>
                        <a:rPr lang="es-ES" sz="1200" dirty="0" smtClean="0">
                          <a:solidFill>
                            <a:prstClr val="black"/>
                          </a:solidFill>
                          <a:latin typeface="Consolas"/>
                        </a:rPr>
                        <a:t>(</a:t>
                      </a:r>
                      <a:r>
                        <a:rPr lang="es-ES" sz="1200" dirty="0" smtClean="0">
                          <a:solidFill>
                            <a:srgbClr val="A31515"/>
                          </a:solidFill>
                          <a:latin typeface="Consolas"/>
                        </a:rPr>
                        <a:t>"X=</a:t>
                      </a:r>
                      <a:r>
                        <a:rPr lang="es-ES" sz="1200" dirty="0" smtClean="0">
                          <a:solidFill>
                            <a:srgbClr val="3CB371"/>
                          </a:solidFill>
                          <a:latin typeface="Consolas"/>
                        </a:rPr>
                        <a:t>{0}</a:t>
                      </a:r>
                      <a:r>
                        <a:rPr lang="es-ES" sz="1200" dirty="0" smtClean="0">
                          <a:solidFill>
                            <a:srgbClr val="A31515"/>
                          </a:solidFill>
                          <a:latin typeface="Consolas"/>
                        </a:rPr>
                        <a:t>, Y=</a:t>
                      </a:r>
                      <a:r>
                        <a:rPr lang="es-ES" sz="1200" dirty="0" smtClean="0">
                          <a:solidFill>
                            <a:srgbClr val="3CB371"/>
                          </a:solidFill>
                          <a:latin typeface="Consolas"/>
                        </a:rPr>
                        <a:t>{1}</a:t>
                      </a:r>
                      <a:r>
                        <a:rPr lang="es-ES" sz="1200" dirty="0" smtClean="0">
                          <a:solidFill>
                            <a:srgbClr val="A31515"/>
                          </a:solidFill>
                          <a:latin typeface="Consolas"/>
                        </a:rPr>
                        <a:t>"</a:t>
                      </a:r>
                      <a:r>
                        <a:rPr lang="es-ES" sz="1200" dirty="0" smtClean="0">
                          <a:solidFill>
                            <a:prstClr val="black"/>
                          </a:solidFill>
                          <a:latin typeface="Consolas"/>
                        </a:rPr>
                        <a:t>,</a:t>
                      </a:r>
                      <a:r>
                        <a:rPr lang="ru-RU" sz="1200" dirty="0" smtClean="0">
                          <a:solidFill>
                            <a:prstClr val="black"/>
                          </a:solidFill>
                          <a:latin typeface="Consolas"/>
                        </a:rPr>
                        <a:t/>
                      </a:r>
                      <a:br>
                        <a:rPr lang="ru-RU" sz="1200" dirty="0" smtClean="0">
                          <a:solidFill>
                            <a:prstClr val="black"/>
                          </a:solidFill>
                          <a:latin typeface="Consolas"/>
                        </a:rPr>
                      </a:br>
                      <a:r>
                        <a:rPr lang="ru-RU" sz="1200" baseline="0" dirty="0" smtClean="0">
                          <a:solidFill>
                            <a:prstClr val="black"/>
                          </a:solidFill>
                          <a:latin typeface="Consolas"/>
                        </a:rPr>
                        <a:t>                              </a:t>
                      </a:r>
                      <a:r>
                        <a:rPr lang="es-ES" sz="1200" dirty="0" smtClean="0">
                          <a:solidFill>
                            <a:prstClr val="black"/>
                          </a:solidFill>
                          <a:latin typeface="Consolas"/>
                        </a:rPr>
                        <a:t>X, </a:t>
                      </a:r>
                      <a:r>
                        <a:rPr lang="ru-RU" sz="1200" dirty="0" smtClean="0">
                          <a:solidFill>
                            <a:prstClr val="black"/>
                          </a:solidFill>
                          <a:latin typeface="Consolas"/>
                        </a:rPr>
                        <a:t>    </a:t>
                      </a:r>
                      <a:r>
                        <a:rPr lang="es-ES" sz="1200" dirty="0" smtClean="0">
                          <a:solidFill>
                            <a:prstClr val="black"/>
                          </a:solidFill>
                          <a:latin typeface="Consolas"/>
                        </a:rPr>
                        <a:t>Y);</a:t>
                      </a:r>
                    </a:p>
                    <a:p>
                      <a:r>
                        <a:rPr lang="ru-RU" sz="1200" dirty="0" smtClean="0">
                          <a:solidFill>
                            <a:prstClr val="black"/>
                          </a:solidFill>
                          <a:latin typeface="Consolas"/>
                        </a:rPr>
                        <a:t>    }</a:t>
                      </a:r>
                    </a:p>
                    <a:p>
                      <a:r>
                        <a:rPr lang="ru-RU" sz="1200" dirty="0" smtClean="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91028928"/>
              </p:ext>
            </p:extLst>
          </p:nvPr>
        </p:nvGraphicFramePr>
        <p:xfrm>
          <a:off x="457200" y="4365104"/>
          <a:ext cx="8219256" cy="2291080"/>
        </p:xfrm>
        <a:graphic>
          <a:graphicData uri="http://schemas.openxmlformats.org/drawingml/2006/table">
            <a:tbl>
              <a:tblPr firstRow="1" bandRow="1">
                <a:tableStyleId>{2D5ABB26-0587-4C30-8999-92F81FD0307C}</a:tableStyleId>
              </a:tblPr>
              <a:tblGrid>
                <a:gridCol w="8219256">
                  <a:extLst>
                    <a:ext uri="{9D8B030D-6E8A-4147-A177-3AD203B41FA5}">
                      <a16:colId xmlns:a16="http://schemas.microsoft.com/office/drawing/2014/main" val="20000"/>
                    </a:ext>
                  </a:extLst>
                </a:gridCol>
              </a:tblGrid>
              <a:tr h="370840">
                <a:tc>
                  <a:txBody>
                    <a:bodyPr/>
                    <a:lstStyle/>
                    <a:p>
                      <a:r>
                        <a:rPr lang="ru-RU" sz="1600" b="1" dirty="0" smtClean="0">
                          <a:solidFill>
                            <a:schemeClr val="bg1"/>
                          </a:solidFill>
                        </a:rPr>
                        <a:t>Пример использования</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0000"/>
                  </a:ext>
                </a:extLst>
              </a:tr>
              <a:tr h="370840">
                <a:tc>
                  <a:txBody>
                    <a:bodyPr/>
                    <a:lstStyle/>
                    <a:p>
                      <a:r>
                        <a:rPr lang="en-US" sz="1200" dirty="0" smtClean="0">
                          <a:solidFill>
                            <a:srgbClr val="2B91AF"/>
                          </a:solidFill>
                          <a:latin typeface="Consolas"/>
                        </a:rPr>
                        <a:t>Point</a:t>
                      </a:r>
                      <a:r>
                        <a:rPr lang="en-US" sz="1200" dirty="0" smtClean="0">
                          <a:solidFill>
                            <a:prstClr val="black"/>
                          </a:solidFill>
                          <a:latin typeface="Consolas"/>
                        </a:rPr>
                        <a:t> pt1 = </a:t>
                      </a:r>
                      <a:r>
                        <a:rPr lang="en-US" sz="1200" dirty="0" smtClean="0">
                          <a:solidFill>
                            <a:srgbClr val="0000FF"/>
                          </a:solidFill>
                          <a:latin typeface="Consolas"/>
                        </a:rPr>
                        <a:t>new</a:t>
                      </a:r>
                      <a:r>
                        <a:rPr lang="en-US" sz="1200" dirty="0" smtClean="0">
                          <a:solidFill>
                            <a:prstClr val="black"/>
                          </a:solidFill>
                          <a:latin typeface="Consolas"/>
                        </a:rPr>
                        <a:t> </a:t>
                      </a:r>
                      <a:r>
                        <a:rPr lang="en-US" sz="1200" dirty="0" smtClean="0">
                          <a:solidFill>
                            <a:srgbClr val="2B91AF"/>
                          </a:solidFill>
                          <a:latin typeface="Consolas"/>
                        </a:rPr>
                        <a:t>Point</a:t>
                      </a:r>
                      <a:r>
                        <a:rPr lang="en-US" sz="1200" dirty="0" smtClean="0">
                          <a:solidFill>
                            <a:prstClr val="black"/>
                          </a:solidFill>
                          <a:latin typeface="Consolas"/>
                        </a:rPr>
                        <a:t>(100, 200);</a:t>
                      </a:r>
                    </a:p>
                    <a:p>
                      <a:r>
                        <a:rPr lang="en-US" sz="1200" dirty="0" smtClean="0">
                          <a:solidFill>
                            <a:srgbClr val="2B91AF"/>
                          </a:solidFill>
                          <a:latin typeface="Consolas"/>
                        </a:rPr>
                        <a:t>Point</a:t>
                      </a:r>
                      <a:r>
                        <a:rPr lang="en-US" sz="1200" dirty="0" smtClean="0">
                          <a:solidFill>
                            <a:prstClr val="black"/>
                          </a:solidFill>
                          <a:latin typeface="Consolas"/>
                        </a:rPr>
                        <a:t> pt2 = pt1;</a:t>
                      </a:r>
                    </a:p>
                    <a:p>
                      <a:endParaRPr lang="ru-RU" sz="1200" dirty="0" smtClean="0">
                        <a:solidFill>
                          <a:prstClr val="black"/>
                        </a:solidFill>
                        <a:latin typeface="Consolas"/>
                      </a:endParaRP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1: "</a:t>
                      </a:r>
                      <a:r>
                        <a:rPr lang="en-US" sz="1200" dirty="0" smtClean="0">
                          <a:solidFill>
                            <a:prstClr val="black"/>
                          </a:solidFill>
                          <a:latin typeface="Consolas"/>
                        </a:rPr>
                        <a:t>); pt1.Write();</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2: "</a:t>
                      </a:r>
                      <a:r>
                        <a:rPr lang="en-US" sz="1200" dirty="0" smtClean="0">
                          <a:solidFill>
                            <a:prstClr val="black"/>
                          </a:solidFill>
                          <a:latin typeface="Consolas"/>
                        </a:rPr>
                        <a:t>); pt2.Write();</a:t>
                      </a:r>
                    </a:p>
                    <a:p>
                      <a:endParaRPr lang="ru-RU" sz="1200" dirty="0" smtClean="0">
                        <a:solidFill>
                          <a:prstClr val="black"/>
                        </a:solidFill>
                        <a:latin typeface="Consolas"/>
                      </a:endParaRPr>
                    </a:p>
                    <a:p>
                      <a:r>
                        <a:rPr lang="en-US" sz="1200" dirty="0" smtClean="0">
                          <a:solidFill>
                            <a:prstClr val="black"/>
                          </a:solidFill>
                          <a:latin typeface="Consolas"/>
                        </a:rPr>
                        <a:t>pt2.AddValue(300);</a:t>
                      </a:r>
                    </a:p>
                    <a:p>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smtClean="0">
                          <a:solidFill>
                            <a:prstClr val="black"/>
                          </a:solidFill>
                          <a:latin typeface="Consolas"/>
                        </a:rPr>
                        <a:t>(</a:t>
                      </a:r>
                      <a:r>
                        <a:rPr lang="en-US" sz="1200" dirty="0" smtClean="0">
                          <a:solidFill>
                            <a:srgbClr val="A31515"/>
                          </a:solidFill>
                          <a:latin typeface="Consolas"/>
                        </a:rPr>
                        <a:t>"\</a:t>
                      </a:r>
                      <a:r>
                        <a:rPr lang="en-US" sz="1200" dirty="0" err="1" smtClean="0">
                          <a:solidFill>
                            <a:srgbClr val="A31515"/>
                          </a:solidFill>
                          <a:latin typeface="Consolas"/>
                        </a:rPr>
                        <a:t>nAfter</a:t>
                      </a:r>
                      <a:r>
                        <a:rPr lang="en-US" sz="1200" dirty="0" smtClean="0">
                          <a:solidFill>
                            <a:srgbClr val="A31515"/>
                          </a:solidFill>
                          <a:latin typeface="Consolas"/>
                        </a:rPr>
                        <a:t> increment:"</a:t>
                      </a:r>
                      <a:r>
                        <a:rPr lang="en-US" sz="1200" dirty="0" smtClean="0">
                          <a:solidFill>
                            <a:prstClr val="black"/>
                          </a:solidFill>
                          <a:latin typeface="Consolas"/>
                        </a:rPr>
                        <a:t>);</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1: "</a:t>
                      </a:r>
                      <a:r>
                        <a:rPr lang="en-US" sz="1200" dirty="0" smtClean="0">
                          <a:solidFill>
                            <a:prstClr val="black"/>
                          </a:solidFill>
                          <a:latin typeface="Consolas"/>
                        </a:rPr>
                        <a:t>);pt1.Write();</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2: "</a:t>
                      </a:r>
                      <a:r>
                        <a:rPr lang="en-US" sz="1200" dirty="0" smtClean="0">
                          <a:solidFill>
                            <a:prstClr val="black"/>
                          </a:solidFill>
                          <a:latin typeface="Consolas"/>
                        </a:rPr>
                        <a:t>);pt2.Write();</a:t>
                      </a:r>
                      <a:endParaRPr lang="ru-RU" sz="1200" dirty="0" smtClean="0">
                        <a:solidFill>
                          <a:prstClr val="black"/>
                        </a:solidFill>
                        <a:latin typeface="Consolas"/>
                      </a:endParaRPr>
                    </a:p>
                  </a:txBody>
                  <a:tcPr>
                    <a:lnT w="12700" cap="flat" cmpd="sng" algn="ctr">
                      <a:solidFill>
                        <a:schemeClr val="bg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9399111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dirty="0">
              <a:solidFill>
                <a:schemeClr val="bg1"/>
              </a:solidFill>
              <a:cs typeface="Times New Roman" pitchFamily="18" charset="0"/>
            </a:endParaRPr>
          </a:p>
        </p:txBody>
      </p:sp>
      <p:sp>
        <p:nvSpPr>
          <p:cNvPr id="15363"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Интерфейс – пользовательский тип, определяющий минимальную функциональность класса, унаследованного от него. Основная задача интерфейса – производить связь между классами</a:t>
            </a:r>
            <a:r>
              <a:rPr lang="ru-RU" sz="1600" dirty="0" smtClean="0">
                <a:solidFill>
                  <a:schemeClr val="bg1"/>
                </a:solidFill>
              </a:rPr>
              <a:t>. Другое название – контракт.</a:t>
            </a:r>
            <a:endParaRPr lang="ru-RU" sz="1600" dirty="0">
              <a:solidFill>
                <a:schemeClr val="bg1"/>
              </a:solidFill>
            </a:endParaRPr>
          </a:p>
        </p:txBody>
      </p:sp>
      <p:sp>
        <p:nvSpPr>
          <p:cNvPr id="15364" name="Rectangle 1"/>
          <p:cNvSpPr>
            <a:spLocks noChangeArrowheads="1"/>
          </p:cNvSpPr>
          <p:nvPr/>
        </p:nvSpPr>
        <p:spPr bwMode="auto">
          <a:xfrm>
            <a:off x="1905000" y="1403231"/>
            <a:ext cx="4953000" cy="16004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400" dirty="0">
                <a:solidFill>
                  <a:schemeClr val="bg1"/>
                </a:solidFill>
                <a:latin typeface="Consolas" pitchFamily="49" charset="0"/>
                <a:ea typeface="Times New Roman" pitchFamily="18" charset="0"/>
                <a:cs typeface="Consolas" pitchFamily="49" charset="0"/>
              </a:rPr>
              <a:t>interface &lt;</a:t>
            </a:r>
            <a:r>
              <a:rPr lang="ru-RU" sz="1400" dirty="0">
                <a:solidFill>
                  <a:schemeClr val="bg1"/>
                </a:solidFill>
                <a:latin typeface="Consolas" pitchFamily="49" charset="0"/>
                <a:ea typeface="Times New Roman" pitchFamily="18" charset="0"/>
                <a:cs typeface="Consolas" pitchFamily="49" charset="0"/>
              </a:rPr>
              <a:t>Имя интерфейса</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Методы</a:t>
            </a:r>
            <a:r>
              <a:rPr lang="en-US" sz="1400" dirty="0">
                <a:solidFill>
                  <a:schemeClr val="bg1"/>
                </a:solidFill>
                <a:ea typeface="Times New Roman" pitchFamily="18" charset="0"/>
                <a:cs typeface="Consolas" pitchFamily="49" charset="0"/>
              </a:rPr>
              <a:t>&gt;</a:t>
            </a:r>
            <a:endParaRPr lang="ru-RU"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Свойства</a:t>
            </a:r>
            <a:r>
              <a:rPr lang="en-US" sz="1400" dirty="0">
                <a:solidFill>
                  <a:schemeClr val="bg1"/>
                </a:solidFill>
                <a:ea typeface="Times New Roman" pitchFamily="18" charset="0"/>
                <a:cs typeface="Consolas" pitchFamily="49" charset="0"/>
              </a:rPr>
              <a:t>&gt;</a:t>
            </a:r>
          </a:p>
          <a:p>
            <a:pPr algn="just" eaLnBrk="0" hangingPunct="0"/>
            <a:r>
              <a:rPr lang="ru-RU" sz="1400" dirty="0">
                <a:solidFill>
                  <a:schemeClr val="bg1"/>
                </a:solidFill>
                <a:ea typeface="Times New Roman" pitchFamily="18" charset="0"/>
                <a:cs typeface="Consolas" pitchFamily="49" charset="0"/>
              </a:rPr>
              <a:t> </a:t>
            </a:r>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Индексаторы</a:t>
            </a:r>
            <a:r>
              <a:rPr lang="en-US" sz="1400" dirty="0">
                <a:solidFill>
                  <a:schemeClr val="bg1"/>
                </a:solidFill>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События</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a:t>
            </a:r>
            <a:endParaRPr lang="ru-RU" sz="1400" dirty="0">
              <a:solidFill>
                <a:schemeClr val="bg1"/>
              </a:solidFill>
              <a:ea typeface="Times New Roman" pitchFamily="18" charset="0"/>
              <a:cs typeface="Consolas" pitchFamily="49" charset="0"/>
            </a:endParaRPr>
          </a:p>
        </p:txBody>
      </p:sp>
      <p:sp>
        <p:nvSpPr>
          <p:cNvPr id="15365" name="TextBox 7"/>
          <p:cNvSpPr txBox="1">
            <a:spLocks noChangeArrowheads="1"/>
          </p:cNvSpPr>
          <p:nvPr/>
        </p:nvSpPr>
        <p:spPr bwMode="auto">
          <a:xfrm>
            <a:off x="152400" y="3200400"/>
            <a:ext cx="8839200"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Функционал интерфейса – это минимальный набор, который должен реализовать производный от интерфейса класс. Интерфейс очень похож на абстрактный класс с чисто виртуальными функциями(свойствами и др.), однако несколько отличается от него.</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Производный </a:t>
            </a:r>
            <a:r>
              <a:rPr lang="ru-RU" sz="1600" dirty="0">
                <a:solidFill>
                  <a:schemeClr val="bg1"/>
                </a:solidFill>
              </a:rPr>
              <a:t>класс может наследовать(реализовывать) любое количество интерфейсов.</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Все </a:t>
            </a:r>
            <a:r>
              <a:rPr lang="ru-RU" sz="1600" dirty="0">
                <a:solidFill>
                  <a:schemeClr val="bg1"/>
                </a:solidFill>
              </a:rPr>
              <a:t>поля интерфейса имеют модификатор </a:t>
            </a:r>
            <a:r>
              <a:rPr lang="en-US" sz="1600" dirty="0">
                <a:solidFill>
                  <a:schemeClr val="bg1"/>
                </a:solidFill>
              </a:rPr>
              <a:t>public, </a:t>
            </a:r>
            <a:r>
              <a:rPr lang="ru-RU" sz="1600" dirty="0">
                <a:solidFill>
                  <a:schemeClr val="bg1"/>
                </a:solidFill>
              </a:rPr>
              <a:t>а также являются виртуальными! </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Интерфейс </a:t>
            </a:r>
            <a:r>
              <a:rPr lang="ru-RU" sz="1600" dirty="0">
                <a:solidFill>
                  <a:schemeClr val="bg1"/>
                </a:solidFill>
              </a:rPr>
              <a:t>не может содержать никаких переменных, как, впрочем, и других данных.</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Класс </a:t>
            </a:r>
            <a:r>
              <a:rPr lang="ru-RU" sz="1600" dirty="0">
                <a:solidFill>
                  <a:schemeClr val="bg1"/>
                </a:solidFill>
              </a:rPr>
              <a:t>реализующий интерфейс должен реализовать все его методы( свойства и т.д.)</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Интерфейс </a:t>
            </a:r>
            <a:r>
              <a:rPr lang="ru-RU" sz="1600" dirty="0">
                <a:solidFill>
                  <a:schemeClr val="bg1"/>
                </a:solidFill>
              </a:rPr>
              <a:t>может быть реализован структурой.</a:t>
            </a:r>
          </a:p>
        </p:txBody>
      </p:sp>
    </p:spTree>
    <p:extLst>
      <p:ext uri="{BB962C8B-B14F-4D97-AF65-F5344CB8AC3E}">
        <p14:creationId xmlns:p14="http://schemas.microsoft.com/office/powerpoint/2010/main" val="425832692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Названия интерфейсов</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ru-RU" dirty="0" smtClean="0">
                <a:solidFill>
                  <a:schemeClr val="bg1"/>
                </a:solidFill>
              </a:rPr>
              <a:t>Так как интерфейсы являются особенными, то для них </a:t>
            </a:r>
            <a:r>
              <a:rPr lang="ru-RU" u="sng" dirty="0" smtClean="0">
                <a:solidFill>
                  <a:schemeClr val="bg1"/>
                </a:solidFill>
              </a:rPr>
              <a:t>рекомендуется</a:t>
            </a:r>
            <a:r>
              <a:rPr lang="ru-RU" dirty="0" smtClean="0">
                <a:solidFill>
                  <a:schemeClr val="bg1"/>
                </a:solidFill>
              </a:rPr>
              <a:t> использовать особую схему именования: </a:t>
            </a:r>
            <a:r>
              <a:rPr lang="en-US" dirty="0" err="1" smtClean="0">
                <a:solidFill>
                  <a:srgbClr val="FFFF00"/>
                </a:solidFill>
              </a:rPr>
              <a:t>IXyz</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377879929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Создание  и реализация интерфейса </a:t>
            </a:r>
            <a:r>
              <a:rPr lang="ru-RU" sz="2400" b="1" dirty="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53249" name="Rectangle 1"/>
          <p:cNvSpPr>
            <a:spLocks noChangeArrowheads="1"/>
          </p:cNvSpPr>
          <p:nvPr/>
        </p:nvSpPr>
        <p:spPr bwMode="auto">
          <a:xfrm>
            <a:off x="152400" y="533489"/>
            <a:ext cx="88392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highlight>
                  <a:srgbClr val="FFFFFF"/>
                </a:highlight>
                <a:latin typeface="Consolas"/>
              </a:rPr>
              <a:t>interface</a:t>
            </a:r>
            <a:r>
              <a:rPr lang="en-US" sz="900" dirty="0">
                <a:solidFill>
                  <a:srgbClr val="000000"/>
                </a:solidFill>
                <a:highlight>
                  <a:srgbClr val="FFFFFF"/>
                </a:highlight>
                <a:latin typeface="Consolas"/>
              </a:rPr>
              <a:t> </a:t>
            </a:r>
            <a:r>
              <a:rPr lang="en-US" sz="900" dirty="0" err="1">
                <a:solidFill>
                  <a:srgbClr val="2B91AF"/>
                </a:solidFill>
                <a:highlight>
                  <a:srgbClr val="FFFFFF"/>
                </a:highlight>
                <a:latin typeface="Consolas"/>
              </a:rPr>
              <a:t>IPrintable</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void</a:t>
            </a:r>
            <a:r>
              <a:rPr lang="en-US" sz="900" dirty="0" smtClean="0">
                <a:solidFill>
                  <a:srgbClr val="000000"/>
                </a:solidFill>
                <a:highlight>
                  <a:srgbClr val="FFFFFF"/>
                </a:highlight>
                <a:latin typeface="Consolas"/>
              </a:rPr>
              <a:t> </a:t>
            </a:r>
            <a:r>
              <a:rPr lang="en-US" sz="900" dirty="0">
                <a:solidFill>
                  <a:srgbClr val="000000"/>
                </a:solidFill>
                <a:highlight>
                  <a:srgbClr val="FFFFFF"/>
                </a:highlight>
                <a:latin typeface="Consolas"/>
              </a:rPr>
              <a:t>Print();</a:t>
            </a: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Point</a:t>
            </a:r>
            <a:r>
              <a:rPr lang="en-US" sz="900" dirty="0">
                <a:solidFill>
                  <a:srgbClr val="000000"/>
                </a:solidFill>
                <a:highlight>
                  <a:srgbClr val="FFFFFF"/>
                </a:highlight>
                <a:latin typeface="Consolas"/>
              </a:rPr>
              <a:t> : </a:t>
            </a:r>
            <a:r>
              <a:rPr lang="en-US" sz="900" dirty="0" err="1">
                <a:solidFill>
                  <a:srgbClr val="2B91AF"/>
                </a:solidFill>
                <a:highlight>
                  <a:srgbClr val="FFFFFF"/>
                </a:highlight>
                <a:latin typeface="Consolas"/>
              </a:rPr>
              <a:t>IPrintable</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public</a:t>
            </a:r>
            <a:r>
              <a:rPr lang="en-US" sz="900" dirty="0" smtClean="0">
                <a:solidFill>
                  <a:srgbClr val="000000"/>
                </a:solidFill>
                <a:highlight>
                  <a:srgbClr val="FFFFFF"/>
                </a:highlight>
                <a:latin typeface="Consolas"/>
              </a:rPr>
              <a:t> </a:t>
            </a:r>
            <a:r>
              <a:rPr lang="en-US" sz="900" dirty="0" err="1">
                <a:solidFill>
                  <a:srgbClr val="0000FF"/>
                </a:solidFill>
                <a:highlight>
                  <a:srgbClr val="FFFFFF"/>
                </a:highlight>
                <a:latin typeface="Consolas"/>
              </a:rPr>
              <a:t>int</a:t>
            </a:r>
            <a:r>
              <a:rPr lang="en-US" sz="900" dirty="0">
                <a:solidFill>
                  <a:srgbClr val="000000"/>
                </a:solidFill>
                <a:highlight>
                  <a:srgbClr val="FFFFFF"/>
                </a:highlight>
                <a:latin typeface="Consolas"/>
              </a:rPr>
              <a:t> X { </a:t>
            </a:r>
            <a:r>
              <a:rPr lang="en-US" sz="900" dirty="0">
                <a:solidFill>
                  <a:srgbClr val="0000FF"/>
                </a:solidFill>
                <a:highlight>
                  <a:srgbClr val="FFFFFF"/>
                </a:highlight>
                <a:latin typeface="Consolas"/>
              </a:rPr>
              <a:t>get</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private</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set</a:t>
            </a:r>
            <a:r>
              <a:rPr lang="en-US" sz="900" dirty="0">
                <a:solidFill>
                  <a:srgbClr val="000000"/>
                </a:solidFill>
                <a:highlight>
                  <a:srgbClr val="FFFFFF"/>
                </a:highlight>
                <a:latin typeface="Consolas"/>
              </a:rPr>
              <a:t>; }</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public</a:t>
            </a:r>
            <a:r>
              <a:rPr lang="en-US" sz="900" dirty="0" smtClean="0">
                <a:solidFill>
                  <a:srgbClr val="000000"/>
                </a:solidFill>
                <a:highlight>
                  <a:srgbClr val="FFFFFF"/>
                </a:highlight>
                <a:latin typeface="Consolas"/>
              </a:rPr>
              <a:t> </a:t>
            </a:r>
            <a:r>
              <a:rPr lang="en-US" sz="900" dirty="0" err="1">
                <a:solidFill>
                  <a:srgbClr val="0000FF"/>
                </a:solidFill>
                <a:highlight>
                  <a:srgbClr val="FFFFFF"/>
                </a:highlight>
                <a:latin typeface="Consolas"/>
              </a:rPr>
              <a:t>int</a:t>
            </a:r>
            <a:r>
              <a:rPr lang="en-US" sz="900" dirty="0">
                <a:solidFill>
                  <a:srgbClr val="000000"/>
                </a:solidFill>
                <a:highlight>
                  <a:srgbClr val="FFFFFF"/>
                </a:highlight>
                <a:latin typeface="Consolas"/>
              </a:rPr>
              <a:t> Y { </a:t>
            </a:r>
            <a:r>
              <a:rPr lang="en-US" sz="900" dirty="0">
                <a:solidFill>
                  <a:srgbClr val="0000FF"/>
                </a:solidFill>
                <a:highlight>
                  <a:srgbClr val="FFFFFF"/>
                </a:highlight>
                <a:latin typeface="Consolas"/>
              </a:rPr>
              <a:t>get</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private</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set</a:t>
            </a:r>
            <a:r>
              <a:rPr lang="en-US" sz="900" dirty="0">
                <a:solidFill>
                  <a:srgbClr val="000000"/>
                </a:solidFill>
                <a:highlight>
                  <a:srgbClr val="FFFFFF"/>
                </a:highlight>
                <a:latin typeface="Consolas"/>
              </a:rPr>
              <a:t>; }</a:t>
            </a:r>
          </a:p>
          <a:p>
            <a:r>
              <a:rPr lang="ru-RU" sz="900" dirty="0" smtClean="0">
                <a:solidFill>
                  <a:srgbClr val="0000FF"/>
                </a:solidFill>
                <a:highlight>
                  <a:srgbClr val="FFFFFF"/>
                </a:highlight>
                <a:latin typeface="Consolas"/>
              </a:rPr>
              <a:t>    </a:t>
            </a:r>
            <a:r>
              <a:rPr lang="fr-FR" sz="900" dirty="0" smtClean="0">
                <a:solidFill>
                  <a:srgbClr val="0000FF"/>
                </a:solidFill>
                <a:highlight>
                  <a:srgbClr val="FFFFFF"/>
                </a:highlight>
                <a:latin typeface="Consolas"/>
              </a:rPr>
              <a:t>public</a:t>
            </a:r>
            <a:r>
              <a:rPr lang="fr-FR" sz="900" dirty="0" smtClean="0">
                <a:solidFill>
                  <a:srgbClr val="000000"/>
                </a:solidFill>
                <a:highlight>
                  <a:srgbClr val="FFFFFF"/>
                </a:highlight>
                <a:latin typeface="Consolas"/>
              </a:rPr>
              <a:t> </a:t>
            </a:r>
            <a:r>
              <a:rPr lang="fr-FR" sz="900" dirty="0">
                <a:solidFill>
                  <a:srgbClr val="000000"/>
                </a:solidFill>
                <a:highlight>
                  <a:srgbClr val="FFFFFF"/>
                </a:highlight>
                <a:latin typeface="Consolas"/>
              </a:rPr>
              <a:t>Point(</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x,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y) { X = x; Y = y; }</a:t>
            </a:r>
          </a:p>
          <a:p>
            <a:r>
              <a:rPr lang="ru-RU" sz="900" dirty="0" smtClean="0">
                <a:solidFill>
                  <a:srgbClr val="0000FF"/>
                </a:solidFill>
                <a:highlight>
                  <a:srgbClr val="FFFFFF"/>
                </a:highlight>
                <a:latin typeface="Consolas"/>
              </a:rPr>
              <a:t>    </a:t>
            </a:r>
            <a:r>
              <a:rPr lang="ru-RU" sz="900" dirty="0" err="1" smtClean="0">
                <a:solidFill>
                  <a:srgbClr val="0000FF"/>
                </a:solidFill>
                <a:highlight>
                  <a:srgbClr val="FFFFFF"/>
                </a:highlight>
                <a:latin typeface="Consolas"/>
              </a:rPr>
              <a:t>public</a:t>
            </a:r>
            <a:r>
              <a:rPr lang="ru-RU" sz="900" dirty="0" smtClean="0">
                <a:solidFill>
                  <a:srgbClr val="000000"/>
                </a:solidFill>
                <a:highlight>
                  <a:srgbClr val="FFFFFF"/>
                </a:highlight>
                <a:latin typeface="Consolas"/>
              </a:rPr>
              <a:t> </a:t>
            </a:r>
            <a:r>
              <a:rPr lang="ru-RU" sz="900" dirty="0" err="1">
                <a:solidFill>
                  <a:srgbClr val="0000FF"/>
                </a:solidFill>
                <a:highlight>
                  <a:srgbClr val="FFFFFF"/>
                </a:highlight>
                <a:latin typeface="Consolas"/>
              </a:rPr>
              <a:t>virtual</a:t>
            </a:r>
            <a:r>
              <a:rPr lang="ru-RU" sz="900" dirty="0">
                <a:solidFill>
                  <a:srgbClr val="000000"/>
                </a:solidFill>
                <a:highlight>
                  <a:srgbClr val="FFFFFF"/>
                </a:highlight>
                <a:latin typeface="Consolas"/>
              </a:rPr>
              <a:t> </a:t>
            </a:r>
            <a:r>
              <a:rPr lang="ru-RU" sz="900" dirty="0" err="1">
                <a:solidFill>
                  <a:srgbClr val="0000FF"/>
                </a:solidFill>
                <a:highlight>
                  <a:srgbClr val="FFFFFF"/>
                </a:highlight>
                <a:latin typeface="Consolas"/>
              </a:rPr>
              <a:t>void</a:t>
            </a:r>
            <a:r>
              <a:rPr lang="ru-RU" sz="900" dirty="0">
                <a:solidFill>
                  <a:srgbClr val="000000"/>
                </a:solidFill>
                <a:highlight>
                  <a:srgbClr val="FFFFFF"/>
                </a:highlight>
                <a:latin typeface="Consolas"/>
              </a:rPr>
              <a:t> </a:t>
            </a:r>
            <a:r>
              <a:rPr lang="ru-RU" sz="900" dirty="0" err="1">
                <a:solidFill>
                  <a:srgbClr val="000000"/>
                </a:solidFill>
                <a:highlight>
                  <a:srgbClr val="FFFFFF"/>
                </a:highlight>
                <a:latin typeface="Consolas"/>
              </a:rPr>
              <a:t>Print</a:t>
            </a:r>
            <a:r>
              <a:rPr lang="ru-RU" sz="900" dirty="0">
                <a:solidFill>
                  <a:srgbClr val="000000"/>
                </a:solidFill>
                <a:highlight>
                  <a:srgbClr val="FFFFFF"/>
                </a:highlight>
                <a:latin typeface="Consolas"/>
              </a:rPr>
              <a:t>() </a:t>
            </a:r>
            <a:r>
              <a:rPr lang="ru-RU" sz="900" dirty="0">
                <a:solidFill>
                  <a:srgbClr val="008000"/>
                </a:solidFill>
                <a:highlight>
                  <a:srgbClr val="FFFFFF"/>
                </a:highlight>
                <a:latin typeface="Consolas"/>
              </a:rPr>
              <a:t>// Обязательная реализация функции!</a:t>
            </a:r>
            <a:endParaRPr lang="ru-RU" sz="900" dirty="0">
              <a:solidFill>
                <a:srgbClr val="000000"/>
              </a:solidFill>
              <a:highlight>
                <a:srgbClr val="FFFFFF"/>
              </a:highlight>
              <a:latin typeface="Consolas"/>
            </a:endParaRP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2B91AF"/>
                </a:solidFill>
                <a:highlight>
                  <a:srgbClr val="FFFFFF"/>
                </a:highlight>
                <a:latin typeface="Consolas"/>
              </a:rPr>
              <a:t>        </a:t>
            </a:r>
            <a:r>
              <a:rPr lang="en-US" sz="900" dirty="0" err="1" smtClean="0">
                <a:solidFill>
                  <a:srgbClr val="2B91AF"/>
                </a:solidFill>
                <a:highlight>
                  <a:srgbClr val="FFFFFF"/>
                </a:highlight>
                <a:latin typeface="Consolas"/>
              </a:rPr>
              <a:t>Console</a:t>
            </a:r>
            <a:r>
              <a:rPr lang="en-US" sz="900" dirty="0" err="1" smtClean="0">
                <a:solidFill>
                  <a:srgbClr val="000000"/>
                </a:solidFill>
                <a:highlight>
                  <a:srgbClr val="FFFFFF"/>
                </a:highlight>
                <a:latin typeface="Consolas"/>
              </a:rPr>
              <a:t>.WriteLine</a:t>
            </a:r>
            <a:r>
              <a:rPr lang="en-US" sz="900" dirty="0">
                <a:solidFill>
                  <a:srgbClr val="000000"/>
                </a:solidFill>
                <a:highlight>
                  <a:srgbClr val="FFFFFF"/>
                </a:highlight>
                <a:latin typeface="Consolas"/>
              </a:rPr>
              <a:t>(</a:t>
            </a:r>
            <a:r>
              <a:rPr lang="en-US" sz="900" dirty="0">
                <a:solidFill>
                  <a:srgbClr val="A31515"/>
                </a:solidFill>
                <a:highlight>
                  <a:srgbClr val="FFFFFF"/>
                </a:highlight>
                <a:latin typeface="Consolas"/>
              </a:rPr>
              <a:t>"I'm Point at X={0};Y={1}"</a:t>
            </a:r>
            <a:r>
              <a:rPr lang="en-US" sz="900" dirty="0">
                <a:solidFill>
                  <a:srgbClr val="000000"/>
                </a:solidFill>
                <a:highlight>
                  <a:srgbClr val="FFFFFF"/>
                </a:highlight>
                <a:latin typeface="Consolas"/>
              </a:rPr>
              <a:t>, X, Y);</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Arc</a:t>
            </a:r>
            <a:r>
              <a:rPr lang="en-US" sz="900" dirty="0">
                <a:solidFill>
                  <a:srgbClr val="000000"/>
                </a:solidFill>
                <a:highlight>
                  <a:srgbClr val="FFFFFF"/>
                </a:highlight>
                <a:latin typeface="Consolas"/>
              </a:rPr>
              <a:t> : </a:t>
            </a:r>
            <a:r>
              <a:rPr lang="en-US" sz="900" dirty="0">
                <a:solidFill>
                  <a:srgbClr val="2B91AF"/>
                </a:solidFill>
                <a:highlight>
                  <a:srgbClr val="FFFFFF"/>
                </a:highlight>
                <a:latin typeface="Consolas"/>
              </a:rPr>
              <a:t>Point</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private</a:t>
            </a:r>
            <a:r>
              <a:rPr lang="en-US" sz="900" dirty="0" smtClean="0">
                <a:solidFill>
                  <a:srgbClr val="000000"/>
                </a:solidFill>
                <a:highlight>
                  <a:srgbClr val="FFFFFF"/>
                </a:highlight>
                <a:latin typeface="Consolas"/>
              </a:rPr>
              <a:t> </a:t>
            </a:r>
            <a:r>
              <a:rPr lang="en-US" sz="900" dirty="0">
                <a:solidFill>
                  <a:srgbClr val="0000FF"/>
                </a:solidFill>
                <a:highlight>
                  <a:srgbClr val="FFFFFF"/>
                </a:highlight>
                <a:latin typeface="Consolas"/>
              </a:rPr>
              <a:t>double</a:t>
            </a:r>
            <a:r>
              <a:rPr lang="en-US" sz="900" dirty="0">
                <a:solidFill>
                  <a:srgbClr val="000000"/>
                </a:solidFill>
                <a:highlight>
                  <a:srgbClr val="FFFFFF"/>
                </a:highlight>
                <a:latin typeface="Consolas"/>
              </a:rPr>
              <a:t> _radius;</a:t>
            </a:r>
          </a:p>
          <a:p>
            <a:r>
              <a:rPr lang="ru-RU" sz="900" dirty="0" smtClean="0">
                <a:solidFill>
                  <a:srgbClr val="0000FF"/>
                </a:solidFill>
                <a:highlight>
                  <a:srgbClr val="FFFFFF"/>
                </a:highlight>
                <a:latin typeface="Consolas"/>
              </a:rPr>
              <a:t>    </a:t>
            </a:r>
            <a:r>
              <a:rPr lang="fr-FR" sz="900" dirty="0" smtClean="0">
                <a:solidFill>
                  <a:srgbClr val="0000FF"/>
                </a:solidFill>
                <a:highlight>
                  <a:srgbClr val="FFFFFF"/>
                </a:highlight>
                <a:latin typeface="Consolas"/>
              </a:rPr>
              <a:t>public</a:t>
            </a:r>
            <a:r>
              <a:rPr lang="fr-FR" sz="900" dirty="0" smtClean="0">
                <a:solidFill>
                  <a:srgbClr val="000000"/>
                </a:solidFill>
                <a:highlight>
                  <a:srgbClr val="FFFFFF"/>
                </a:highlight>
                <a:latin typeface="Consolas"/>
              </a:rPr>
              <a:t> </a:t>
            </a:r>
            <a:r>
              <a:rPr lang="fr-FR" sz="900" dirty="0">
                <a:solidFill>
                  <a:srgbClr val="000000"/>
                </a:solidFill>
                <a:highlight>
                  <a:srgbClr val="FFFFFF"/>
                </a:highlight>
                <a:latin typeface="Consolas"/>
              </a:rPr>
              <a:t>Arc(</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x,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y, </a:t>
            </a:r>
            <a:r>
              <a:rPr lang="fr-FR" sz="900" dirty="0">
                <a:solidFill>
                  <a:srgbClr val="0000FF"/>
                </a:solidFill>
                <a:highlight>
                  <a:srgbClr val="FFFFFF"/>
                </a:highlight>
                <a:latin typeface="Consolas"/>
              </a:rPr>
              <a:t>double</a:t>
            </a:r>
            <a:r>
              <a:rPr lang="fr-FR" sz="900" dirty="0">
                <a:solidFill>
                  <a:srgbClr val="000000"/>
                </a:solidFill>
                <a:highlight>
                  <a:srgbClr val="FFFFFF"/>
                </a:highlight>
                <a:latin typeface="Consolas"/>
              </a:rPr>
              <a:t> radius) : </a:t>
            </a:r>
            <a:r>
              <a:rPr lang="fr-FR" sz="900" dirty="0">
                <a:solidFill>
                  <a:srgbClr val="0000FF"/>
                </a:solidFill>
                <a:highlight>
                  <a:srgbClr val="FFFFFF"/>
                </a:highlight>
                <a:latin typeface="Consolas"/>
              </a:rPr>
              <a:t>base</a:t>
            </a:r>
            <a:r>
              <a:rPr lang="fr-FR" sz="900" dirty="0">
                <a:solidFill>
                  <a:srgbClr val="000000"/>
                </a:solidFill>
                <a:highlight>
                  <a:srgbClr val="FFFFFF"/>
                </a:highlight>
                <a:latin typeface="Consolas"/>
              </a:rPr>
              <a:t>(x, y) { _radius = radius; }</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public</a:t>
            </a:r>
            <a:r>
              <a:rPr lang="en-US" sz="900" dirty="0" smtClean="0">
                <a:solidFill>
                  <a:srgbClr val="000000"/>
                </a:solidFill>
                <a:highlight>
                  <a:srgbClr val="FFFFFF"/>
                </a:highlight>
                <a:latin typeface="Consolas"/>
              </a:rPr>
              <a:t> </a:t>
            </a:r>
            <a:r>
              <a:rPr lang="en-US" sz="900" dirty="0">
                <a:solidFill>
                  <a:srgbClr val="0000FF"/>
                </a:solidFill>
                <a:highlight>
                  <a:srgbClr val="FFFFFF"/>
                </a:highlight>
                <a:latin typeface="Consolas"/>
              </a:rPr>
              <a:t>override</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Print()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2B91AF"/>
                </a:solidFill>
                <a:highlight>
                  <a:srgbClr val="FFFFFF"/>
                </a:highlight>
                <a:latin typeface="Consolas"/>
              </a:rPr>
              <a:t>        </a:t>
            </a:r>
            <a:r>
              <a:rPr lang="en-US" sz="900" dirty="0" err="1" smtClean="0">
                <a:solidFill>
                  <a:srgbClr val="2B91AF"/>
                </a:solidFill>
                <a:highlight>
                  <a:srgbClr val="FFFFFF"/>
                </a:highlight>
                <a:latin typeface="Consolas"/>
              </a:rPr>
              <a:t>Console</a:t>
            </a:r>
            <a:r>
              <a:rPr lang="en-US" sz="900" dirty="0" err="1" smtClean="0">
                <a:solidFill>
                  <a:srgbClr val="000000"/>
                </a:solidFill>
                <a:highlight>
                  <a:srgbClr val="FFFFFF"/>
                </a:highlight>
                <a:latin typeface="Consolas"/>
              </a:rPr>
              <a:t>.WriteLine</a:t>
            </a:r>
            <a:r>
              <a:rPr lang="en-US" sz="900" dirty="0">
                <a:solidFill>
                  <a:srgbClr val="000000"/>
                </a:solidFill>
                <a:highlight>
                  <a:srgbClr val="FFFFFF"/>
                </a:highlight>
                <a:latin typeface="Consolas"/>
              </a:rPr>
              <a:t>(</a:t>
            </a:r>
            <a:r>
              <a:rPr lang="en-US" sz="900" dirty="0">
                <a:solidFill>
                  <a:srgbClr val="A31515"/>
                </a:solidFill>
                <a:highlight>
                  <a:srgbClr val="FFFFFF"/>
                </a:highlight>
                <a:latin typeface="Consolas"/>
              </a:rPr>
              <a:t>"I'm Arc with Radius {0} at point {1}; {2}"</a:t>
            </a:r>
            <a:r>
              <a:rPr lang="en-US" sz="900" dirty="0">
                <a:solidFill>
                  <a:srgbClr val="000000"/>
                </a:solidFill>
                <a:highlight>
                  <a:srgbClr val="FFFFFF"/>
                </a:highlight>
                <a:latin typeface="Consolas"/>
              </a:rPr>
              <a:t>, _radius, </a:t>
            </a:r>
            <a:r>
              <a:rPr lang="en-US" sz="900" dirty="0" err="1">
                <a:solidFill>
                  <a:srgbClr val="0000FF"/>
                </a:solidFill>
                <a:highlight>
                  <a:srgbClr val="FFFFFF"/>
                </a:highlight>
                <a:latin typeface="Consolas"/>
              </a:rPr>
              <a:t>base</a:t>
            </a:r>
            <a:r>
              <a:rPr lang="en-US" sz="900" dirty="0" err="1">
                <a:solidFill>
                  <a:srgbClr val="000000"/>
                </a:solidFill>
                <a:highlight>
                  <a:srgbClr val="FFFFFF"/>
                </a:highlight>
                <a:latin typeface="Consolas"/>
              </a:rPr>
              <a:t>.X</a:t>
            </a:r>
            <a:r>
              <a:rPr lang="en-US" sz="900" dirty="0">
                <a:solidFill>
                  <a:srgbClr val="000000"/>
                </a:solidFill>
                <a:highlight>
                  <a:srgbClr val="FFFFFF"/>
                </a:highlight>
                <a:latin typeface="Consolas"/>
              </a:rPr>
              <a:t>, </a:t>
            </a:r>
            <a:r>
              <a:rPr lang="en-US" sz="900" dirty="0" err="1">
                <a:solidFill>
                  <a:srgbClr val="0000FF"/>
                </a:solidFill>
                <a:highlight>
                  <a:srgbClr val="FFFFFF"/>
                </a:highlight>
                <a:latin typeface="Consolas"/>
              </a:rPr>
              <a:t>base</a:t>
            </a:r>
            <a:r>
              <a:rPr lang="en-US" sz="900" dirty="0" err="1">
                <a:solidFill>
                  <a:srgbClr val="000000"/>
                </a:solidFill>
                <a:highlight>
                  <a:srgbClr val="FFFFFF"/>
                </a:highlight>
                <a:latin typeface="Consolas"/>
              </a:rPr>
              <a:t>.Y</a:t>
            </a:r>
            <a:r>
              <a:rPr lang="en-US" sz="900" dirty="0">
                <a:solidFill>
                  <a:srgbClr val="000000"/>
                </a:solidFill>
                <a:highlight>
                  <a:srgbClr val="FFFFFF"/>
                </a:highlight>
                <a:latin typeface="Consolas"/>
              </a:rPr>
              <a: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Point3D</a:t>
            </a:r>
            <a:r>
              <a:rPr lang="en-US" sz="900" dirty="0">
                <a:solidFill>
                  <a:srgbClr val="000000"/>
                </a:solidFill>
                <a:highlight>
                  <a:srgbClr val="FFFFFF"/>
                </a:highlight>
                <a:latin typeface="Consolas"/>
              </a:rPr>
              <a:t> : </a:t>
            </a:r>
            <a:r>
              <a:rPr lang="en-US" sz="900" dirty="0" err="1">
                <a:solidFill>
                  <a:srgbClr val="2B91AF"/>
                </a:solidFill>
                <a:highlight>
                  <a:srgbClr val="FFFFFF"/>
                </a:highlight>
                <a:latin typeface="Consolas"/>
              </a:rPr>
              <a:t>IPrintable</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smtClean="0">
                <a:solidFill>
                  <a:srgbClr val="0000FF"/>
                </a:solidFill>
                <a:highlight>
                  <a:srgbClr val="FFFFFF"/>
                </a:highlight>
                <a:latin typeface="Consolas"/>
              </a:rPr>
              <a:t>    </a:t>
            </a:r>
            <a:r>
              <a:rPr lang="en-US" sz="900" dirty="0" err="1" smtClean="0">
                <a:solidFill>
                  <a:srgbClr val="0000FF"/>
                </a:solidFill>
                <a:highlight>
                  <a:srgbClr val="FFFFFF"/>
                </a:highlight>
                <a:latin typeface="Consolas"/>
              </a:rPr>
              <a:t>int</a:t>
            </a:r>
            <a:r>
              <a:rPr lang="en-US" sz="900" dirty="0" smtClean="0">
                <a:solidFill>
                  <a:srgbClr val="000000"/>
                </a:solidFill>
                <a:highlight>
                  <a:srgbClr val="FFFFFF"/>
                </a:highlight>
                <a:latin typeface="Consolas"/>
              </a:rPr>
              <a:t> </a:t>
            </a:r>
            <a:r>
              <a:rPr lang="en-US" sz="900" dirty="0">
                <a:solidFill>
                  <a:srgbClr val="000000"/>
                </a:solidFill>
                <a:highlight>
                  <a:srgbClr val="FFFFFF"/>
                </a:highlight>
                <a:latin typeface="Consolas"/>
              </a:rPr>
              <a:t>_x, _y, _z;</a:t>
            </a:r>
          </a:p>
          <a:p>
            <a:r>
              <a:rPr lang="ru-RU" sz="900" dirty="0" smtClean="0">
                <a:solidFill>
                  <a:srgbClr val="0000FF"/>
                </a:solidFill>
                <a:highlight>
                  <a:srgbClr val="FFFFFF"/>
                </a:highlight>
                <a:latin typeface="Consolas"/>
              </a:rPr>
              <a:t>    </a:t>
            </a:r>
            <a:r>
              <a:rPr lang="fr-FR" sz="900" dirty="0" smtClean="0">
                <a:solidFill>
                  <a:srgbClr val="0000FF"/>
                </a:solidFill>
                <a:highlight>
                  <a:srgbClr val="FFFFFF"/>
                </a:highlight>
                <a:latin typeface="Consolas"/>
              </a:rPr>
              <a:t>public</a:t>
            </a:r>
            <a:r>
              <a:rPr lang="fr-FR" sz="900" dirty="0" smtClean="0">
                <a:solidFill>
                  <a:srgbClr val="000000"/>
                </a:solidFill>
                <a:highlight>
                  <a:srgbClr val="FFFFFF"/>
                </a:highlight>
                <a:latin typeface="Consolas"/>
              </a:rPr>
              <a:t> </a:t>
            </a:r>
            <a:r>
              <a:rPr lang="fr-FR" sz="900" dirty="0">
                <a:solidFill>
                  <a:srgbClr val="000000"/>
                </a:solidFill>
                <a:highlight>
                  <a:srgbClr val="FFFFFF"/>
                </a:highlight>
                <a:latin typeface="Consolas"/>
              </a:rPr>
              <a:t>Point3D(</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x,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y,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z) { _x = x; _y = y; _z = z; }</a:t>
            </a:r>
          </a:p>
          <a:p>
            <a:r>
              <a:rPr lang="ru-RU" sz="900" smtClean="0">
                <a:solidFill>
                  <a:srgbClr val="0000FF"/>
                </a:solidFill>
                <a:highlight>
                  <a:srgbClr val="FFFFFF"/>
                </a:highlight>
                <a:latin typeface="Consolas"/>
              </a:rPr>
              <a:t>    </a:t>
            </a:r>
            <a:r>
              <a:rPr lang="en-US" sz="900" smtClean="0">
                <a:solidFill>
                  <a:srgbClr val="0000FF"/>
                </a:solidFill>
                <a:highlight>
                  <a:srgbClr val="FFFFFF"/>
                </a:highlight>
                <a:latin typeface="Consolas"/>
              </a:rPr>
              <a:t>public</a:t>
            </a:r>
            <a:r>
              <a:rPr lang="en-US" sz="900" smtClean="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Print()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2B91AF"/>
                </a:solidFill>
                <a:highlight>
                  <a:srgbClr val="FFFFFF"/>
                </a:highlight>
                <a:latin typeface="Consolas"/>
              </a:rPr>
              <a:t>        </a:t>
            </a:r>
            <a:r>
              <a:rPr lang="en-US" sz="900" dirty="0" err="1" smtClean="0">
                <a:solidFill>
                  <a:srgbClr val="2B91AF"/>
                </a:solidFill>
                <a:highlight>
                  <a:srgbClr val="FFFFFF"/>
                </a:highlight>
                <a:latin typeface="Consolas"/>
              </a:rPr>
              <a:t>Console</a:t>
            </a:r>
            <a:r>
              <a:rPr lang="en-US" sz="900" dirty="0" err="1" smtClean="0">
                <a:solidFill>
                  <a:srgbClr val="000000"/>
                </a:solidFill>
                <a:highlight>
                  <a:srgbClr val="FFFFFF"/>
                </a:highlight>
                <a:latin typeface="Consolas"/>
              </a:rPr>
              <a:t>.WriteLine</a:t>
            </a:r>
            <a:r>
              <a:rPr lang="en-US" sz="900" dirty="0">
                <a:solidFill>
                  <a:srgbClr val="000000"/>
                </a:solidFill>
                <a:highlight>
                  <a:srgbClr val="FFFFFF"/>
                </a:highlight>
                <a:latin typeface="Consolas"/>
              </a:rPr>
              <a:t>(</a:t>
            </a:r>
            <a:r>
              <a:rPr lang="en-US" sz="900" dirty="0">
                <a:solidFill>
                  <a:srgbClr val="A31515"/>
                </a:solidFill>
                <a:highlight>
                  <a:srgbClr val="FFFFFF"/>
                </a:highlight>
                <a:latin typeface="Consolas"/>
              </a:rPr>
              <a:t>"I'm Point 3D at X={0};Y={1};Z={2}"</a:t>
            </a:r>
            <a:r>
              <a:rPr lang="en-US" sz="900" dirty="0">
                <a:solidFill>
                  <a:srgbClr val="000000"/>
                </a:solidFill>
                <a:highlight>
                  <a:srgbClr val="FFFFFF"/>
                </a:highlight>
                <a:latin typeface="Consolas"/>
              </a:rPr>
              <a:t>, _x, _y, _z);</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Program</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static</a:t>
            </a:r>
            <a:r>
              <a:rPr lang="en-US" sz="900" dirty="0" smtClean="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Printer(</a:t>
            </a:r>
            <a:r>
              <a:rPr lang="en-US" sz="900" dirty="0" err="1">
                <a:solidFill>
                  <a:srgbClr val="0000FF"/>
                </a:solidFill>
                <a:highlight>
                  <a:srgbClr val="FFFFFF"/>
                </a:highlight>
                <a:latin typeface="Consolas"/>
              </a:rPr>
              <a:t>params</a:t>
            </a:r>
            <a:r>
              <a:rPr lang="en-US" sz="900" dirty="0">
                <a:solidFill>
                  <a:srgbClr val="000000"/>
                </a:solidFill>
                <a:highlight>
                  <a:srgbClr val="FFFFFF"/>
                </a:highlight>
                <a:latin typeface="Consolas"/>
              </a:rPr>
              <a:t> </a:t>
            </a:r>
            <a:r>
              <a:rPr lang="en-US" sz="900" dirty="0" err="1">
                <a:solidFill>
                  <a:srgbClr val="2B91AF"/>
                </a:solidFill>
                <a:highlight>
                  <a:srgbClr val="FFFFFF"/>
                </a:highlight>
                <a:latin typeface="Consolas"/>
              </a:rPr>
              <a:t>IPrintable</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vals</a:t>
            </a:r>
            <a:r>
              <a:rPr lang="en-US" sz="900" dirty="0">
                <a:solidFill>
                  <a:srgbClr val="000000"/>
                </a:solidFill>
                <a:highlight>
                  <a:srgbClr val="FFFFFF"/>
                </a:highlight>
                <a:latin typeface="Consolas"/>
              </a:rPr>
              <a: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0000FF"/>
                </a:solidFill>
                <a:highlight>
                  <a:srgbClr val="FFFFFF"/>
                </a:highlight>
                <a:latin typeface="Consolas"/>
              </a:rPr>
              <a:t>        </a:t>
            </a:r>
            <a:r>
              <a:rPr lang="en-US" sz="900" dirty="0" err="1" smtClean="0">
                <a:solidFill>
                  <a:srgbClr val="0000FF"/>
                </a:solidFill>
                <a:highlight>
                  <a:srgbClr val="FFFFFF"/>
                </a:highlight>
                <a:latin typeface="Consolas"/>
              </a:rPr>
              <a:t>foreach</a:t>
            </a:r>
            <a:r>
              <a:rPr lang="en-US" sz="900" dirty="0" smtClean="0">
                <a:solidFill>
                  <a:srgbClr val="000000"/>
                </a:solidFill>
                <a:highlight>
                  <a:srgbClr val="FFFFFF"/>
                </a:highlight>
                <a:latin typeface="Consolas"/>
              </a:rPr>
              <a:t> </a:t>
            </a:r>
            <a:r>
              <a:rPr lang="en-US" sz="900" dirty="0">
                <a:solidFill>
                  <a:srgbClr val="000000"/>
                </a:solidFill>
                <a:highlight>
                  <a:srgbClr val="FFFFFF"/>
                </a:highlight>
                <a:latin typeface="Consolas"/>
              </a:rPr>
              <a:t>(</a:t>
            </a:r>
            <a:r>
              <a:rPr lang="en-US" sz="900" dirty="0" err="1">
                <a:solidFill>
                  <a:srgbClr val="2B91AF"/>
                </a:solidFill>
                <a:highlight>
                  <a:srgbClr val="FFFFFF"/>
                </a:highlight>
                <a:latin typeface="Consolas"/>
              </a:rPr>
              <a:t>IPrintable</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obj</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in</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vals</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obj.Print</a:t>
            </a:r>
            <a:r>
              <a:rPr lang="en-US" sz="900" dirty="0">
                <a:solidFill>
                  <a:srgbClr val="000000"/>
                </a:solidFill>
                <a:highlight>
                  <a:srgbClr val="FFFFFF"/>
                </a:highlight>
                <a:latin typeface="Consolas"/>
              </a:rPr>
              <a: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static</a:t>
            </a:r>
            <a:r>
              <a:rPr lang="en-US" sz="900" dirty="0" smtClean="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Main(</a:t>
            </a:r>
            <a:r>
              <a:rPr lang="en-US" sz="900" dirty="0">
                <a:solidFill>
                  <a:srgbClr val="0000FF"/>
                </a:solidFill>
                <a:highlight>
                  <a:srgbClr val="FFFFFF"/>
                </a:highlight>
                <a:latin typeface="Consolas"/>
              </a:rPr>
              <a:t>string</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args</a:t>
            </a:r>
            <a:r>
              <a:rPr lang="en-US" sz="900" dirty="0">
                <a:solidFill>
                  <a:srgbClr val="000000"/>
                </a:solidFill>
                <a:highlight>
                  <a:srgbClr val="FFFFFF"/>
                </a:highlight>
                <a:latin typeface="Consolas"/>
              </a:rPr>
              <a: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000000"/>
                </a:solidFill>
                <a:highlight>
                  <a:srgbClr val="FFFFFF"/>
                </a:highlight>
                <a:latin typeface="Consolas"/>
              </a:rPr>
              <a:t>        </a:t>
            </a:r>
            <a:r>
              <a:rPr lang="en-US" sz="900" dirty="0" smtClean="0">
                <a:solidFill>
                  <a:srgbClr val="000000"/>
                </a:solidFill>
                <a:highlight>
                  <a:srgbClr val="FFFFFF"/>
                </a:highlight>
                <a:latin typeface="Consolas"/>
              </a:rPr>
              <a:t>Printer(</a:t>
            </a:r>
            <a:r>
              <a:rPr lang="en-US" sz="900" dirty="0" smtClean="0">
                <a:solidFill>
                  <a:srgbClr val="0000FF"/>
                </a:solidFill>
                <a:highlight>
                  <a:srgbClr val="FFFFFF"/>
                </a:highlight>
                <a:latin typeface="Consolas"/>
              </a:rPr>
              <a:t>new</a:t>
            </a:r>
            <a:r>
              <a:rPr lang="en-US" sz="900" dirty="0" smtClean="0">
                <a:solidFill>
                  <a:srgbClr val="000000"/>
                </a:solidFill>
                <a:highlight>
                  <a:srgbClr val="FFFFFF"/>
                </a:highlight>
                <a:latin typeface="Consolas"/>
              </a:rPr>
              <a:t> </a:t>
            </a:r>
            <a:r>
              <a:rPr lang="en-US" sz="900" dirty="0">
                <a:solidFill>
                  <a:srgbClr val="2B91AF"/>
                </a:solidFill>
                <a:highlight>
                  <a:srgbClr val="FFFFFF"/>
                </a:highlight>
                <a:latin typeface="Consolas"/>
              </a:rPr>
              <a:t>Point</a:t>
            </a:r>
            <a:r>
              <a:rPr lang="en-US" sz="900" dirty="0">
                <a:solidFill>
                  <a:srgbClr val="000000"/>
                </a:solidFill>
                <a:highlight>
                  <a:srgbClr val="FFFFFF"/>
                </a:highlight>
                <a:latin typeface="Consolas"/>
              </a:rPr>
              <a:t>(1, 2), </a:t>
            </a:r>
            <a:r>
              <a:rPr lang="en-US" sz="900" dirty="0">
                <a:solidFill>
                  <a:srgbClr val="0000FF"/>
                </a:solidFill>
                <a:highlight>
                  <a:srgbClr val="FFFFFF"/>
                </a:highlight>
                <a:latin typeface="Consolas"/>
              </a:rPr>
              <a:t>new</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Arc</a:t>
            </a:r>
            <a:r>
              <a:rPr lang="en-US" sz="900" dirty="0">
                <a:solidFill>
                  <a:srgbClr val="000000"/>
                </a:solidFill>
                <a:highlight>
                  <a:srgbClr val="FFFFFF"/>
                </a:highlight>
                <a:latin typeface="Consolas"/>
              </a:rPr>
              <a:t>(10, 20, 30), </a:t>
            </a:r>
            <a:r>
              <a:rPr lang="en-US" sz="900" dirty="0">
                <a:solidFill>
                  <a:srgbClr val="0000FF"/>
                </a:solidFill>
                <a:highlight>
                  <a:srgbClr val="FFFFFF"/>
                </a:highlight>
                <a:latin typeface="Consolas"/>
              </a:rPr>
              <a:t>new</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Point3D</a:t>
            </a:r>
            <a:r>
              <a:rPr lang="en-US" sz="900" dirty="0">
                <a:solidFill>
                  <a:srgbClr val="000000"/>
                </a:solidFill>
                <a:highlight>
                  <a:srgbClr val="FFFFFF"/>
                </a:highlight>
                <a:latin typeface="Consolas"/>
              </a:rPr>
              <a:t>(100, 200, 300));</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000000"/>
                </a:solidFill>
                <a:highlight>
                  <a:srgbClr val="FFFFFF"/>
                </a:highlight>
                <a:latin typeface="Consolas"/>
              </a:rPr>
              <a:t>}</a:t>
            </a:r>
            <a:endParaRPr lang="be-BY" sz="9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0516119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Явная реализация интерфейсов</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ru-RU"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416346165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Чем отличается наследование класса от реализации интерфейса?</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ru-RU" dirty="0" smtClean="0">
                <a:solidFill>
                  <a:schemeClr val="bg1"/>
                </a:solidFill>
              </a:rPr>
              <a:t>Наследование выражает отношение «является» (</a:t>
            </a:r>
            <a:r>
              <a:rPr lang="en-US" dirty="0" smtClean="0">
                <a:solidFill>
                  <a:schemeClr val="bg1"/>
                </a:solidFill>
              </a:rPr>
              <a:t>is a)</a:t>
            </a:r>
            <a:r>
              <a:rPr lang="ru-RU" dirty="0" smtClean="0">
                <a:solidFill>
                  <a:schemeClr val="bg1"/>
                </a:solidFill>
              </a:rPr>
              <a:t>, а реализация интерфейса отношение «может» (</a:t>
            </a:r>
            <a:r>
              <a:rPr lang="en-US" dirty="0" smtClean="0">
                <a:solidFill>
                  <a:schemeClr val="bg1"/>
                </a:solidFill>
              </a:rPr>
              <a:t>can). </a:t>
            </a:r>
            <a:r>
              <a:rPr lang="ru-RU" dirty="0" smtClean="0">
                <a:solidFill>
                  <a:schemeClr val="bg1"/>
                </a:solidFill>
              </a:rPr>
              <a:t>С практической точки зрения при наследовании мы получаем </a:t>
            </a:r>
            <a:r>
              <a:rPr lang="ru-RU" smtClean="0">
                <a:solidFill>
                  <a:schemeClr val="bg1"/>
                </a:solidFill>
              </a:rPr>
              <a:t>реализацию из базовых классов, в то время как для интерфейсов реализацию нужно писать.</a:t>
            </a:r>
            <a:endParaRPr lang="en-US" dirty="0">
              <a:solidFill>
                <a:schemeClr val="bg1"/>
              </a:solidFill>
            </a:endParaRPr>
          </a:p>
        </p:txBody>
      </p:sp>
    </p:spTree>
    <p:extLst>
      <p:ext uri="{BB962C8B-B14F-4D97-AF65-F5344CB8AC3E}">
        <p14:creationId xmlns:p14="http://schemas.microsoft.com/office/powerpoint/2010/main" val="218962295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ru-RU" dirty="0" smtClean="0">
                <a:solidFill>
                  <a:schemeClr val="bg1"/>
                </a:solidFill>
              </a:rPr>
              <a:t>Интерфейсы </a:t>
            </a:r>
            <a:r>
              <a:rPr lang="en-US" dirty="0" smtClean="0">
                <a:solidFill>
                  <a:schemeClr val="bg1"/>
                </a:solidFill>
              </a:rPr>
              <a:t>vs </a:t>
            </a:r>
            <a:r>
              <a:rPr lang="ru-RU" dirty="0" smtClean="0">
                <a:solidFill>
                  <a:schemeClr val="bg1"/>
                </a:solidFill>
              </a:rPr>
              <a:t>Абстрактные классы</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670144268"/>
              </p:ext>
            </p:extLst>
          </p:nvPr>
        </p:nvGraphicFramePr>
        <p:xfrm>
          <a:off x="572970" y="1472018"/>
          <a:ext cx="7700910" cy="4404322"/>
        </p:xfrm>
        <a:graphic>
          <a:graphicData uri="http://schemas.openxmlformats.org/drawingml/2006/table">
            <a:tbl>
              <a:tblPr/>
              <a:tblGrid>
                <a:gridCol w="2630878">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gridCol w="3485856">
                  <a:extLst>
                    <a:ext uri="{9D8B030D-6E8A-4147-A177-3AD203B41FA5}">
                      <a16:colId xmlns:a16="http://schemas.microsoft.com/office/drawing/2014/main" val="20002"/>
                    </a:ext>
                  </a:extLst>
                </a:gridCol>
              </a:tblGrid>
              <a:tr h="320018">
                <a:tc>
                  <a:txBody>
                    <a:bodyPr/>
                    <a:lstStyle/>
                    <a:p>
                      <a:pPr algn="l"/>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Интерфейсы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Абстрактные классы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20018">
                <a:tc>
                  <a:txBody>
                    <a:bodyPr/>
                    <a:lstStyle/>
                    <a:p>
                      <a:pPr algn="l"/>
                      <a:r>
                        <a:rPr lang="ru-RU" sz="1600" b="0" dirty="0" smtClean="0">
                          <a:solidFill>
                            <a:schemeClr val="bg1"/>
                          </a:solidFill>
                        </a:rPr>
                        <a:t>Допустимые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Только методы,</a:t>
                      </a:r>
                      <a:r>
                        <a:rPr lang="ru-RU" sz="1600" b="0" baseline="0" dirty="0" smtClean="0">
                          <a:solidFill>
                            <a:schemeClr val="bg1"/>
                          </a:solidFill>
                        </a:rPr>
                        <a:t> свойства, индексаторы, события.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Все.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320018">
                <a:tc>
                  <a:txBody>
                    <a:bodyPr/>
                    <a:lstStyle/>
                    <a:p>
                      <a:pPr algn="l"/>
                      <a:r>
                        <a:rPr lang="ru-RU" sz="1600" b="0" dirty="0" smtClean="0">
                          <a:solidFill>
                            <a:schemeClr val="bg1"/>
                          </a:solidFill>
                        </a:rPr>
                        <a:t>Частичная реализация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Абстрактный</a:t>
                      </a:r>
                      <a:r>
                        <a:rPr lang="ru-RU" sz="1600" b="0" baseline="0" dirty="0" smtClean="0">
                          <a:solidFill>
                            <a:schemeClr val="bg1"/>
                          </a:solidFill>
                        </a:rPr>
                        <a:t> класс может одновременно содержать абстрактные и конкретные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320018">
                <a:tc>
                  <a:txBody>
                    <a:bodyPr/>
                    <a:lstStyle/>
                    <a:p>
                      <a:pPr algn="l"/>
                      <a:r>
                        <a:rPr lang="ru-RU" sz="1600" b="0" dirty="0" smtClean="0">
                          <a:solidFill>
                            <a:schemeClr val="bg1"/>
                          </a:solidFill>
                        </a:rPr>
                        <a:t>«Множественное»</a:t>
                      </a:r>
                      <a:r>
                        <a:rPr lang="ru-RU" sz="1600" b="0" baseline="0" dirty="0" smtClean="0">
                          <a:solidFill>
                            <a:schemeClr val="bg1"/>
                          </a:solidFill>
                        </a:rPr>
                        <a:t> наследование</a:t>
                      </a:r>
                      <a:r>
                        <a:rPr lang="ru-RU" sz="1600" b="0" baseline="30000" dirty="0" smtClean="0">
                          <a:solidFill>
                            <a:srgbClr val="FFC000"/>
                          </a:solidFill>
                        </a:rPr>
                        <a:t>1</a:t>
                      </a:r>
                      <a:endParaRPr lang="en-US" sz="1600" b="0" baseline="30000" dirty="0">
                        <a:solidFill>
                          <a:srgbClr val="FFC000"/>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Тип может</a:t>
                      </a:r>
                      <a:r>
                        <a:rPr lang="ru-RU" sz="1600" b="0" baseline="0" dirty="0" smtClean="0">
                          <a:solidFill>
                            <a:schemeClr val="bg1"/>
                          </a:solidFill>
                        </a:rPr>
                        <a:t> реализовывать неограниченное кол-во интерфейсов.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Класс</a:t>
                      </a:r>
                      <a:r>
                        <a:rPr lang="ru-RU" sz="1600" b="0" baseline="0" dirty="0" smtClean="0">
                          <a:solidFill>
                            <a:schemeClr val="bg1"/>
                          </a:solidFill>
                        </a:rPr>
                        <a:t> может наследовать только один класс.</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320018">
                <a:tc>
                  <a:txBody>
                    <a:bodyPr/>
                    <a:lstStyle/>
                    <a:p>
                      <a:pPr algn="l"/>
                      <a:r>
                        <a:rPr lang="ru-RU" sz="1600" b="0" dirty="0" smtClean="0">
                          <a:solidFill>
                            <a:schemeClr val="bg1"/>
                          </a:solidFill>
                        </a:rPr>
                        <a:t>Наследование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т.к. интерфейсы</a:t>
                      </a:r>
                      <a:r>
                        <a:rPr lang="ru-RU" sz="1600" b="0" baseline="0" dirty="0" smtClean="0">
                          <a:solidFill>
                            <a:schemeClr val="bg1"/>
                          </a:solidFill>
                        </a:rPr>
                        <a:t> не содержат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Как в</a:t>
                      </a:r>
                      <a:r>
                        <a:rPr lang="ru-RU" sz="1600" b="0" baseline="0" dirty="0" smtClean="0">
                          <a:solidFill>
                            <a:schemeClr val="bg1"/>
                          </a:solidFill>
                        </a:rPr>
                        <a:t> обычном классе.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Прямоугольник 4"/>
          <p:cNvSpPr/>
          <p:nvPr/>
        </p:nvSpPr>
        <p:spPr>
          <a:xfrm>
            <a:off x="539552" y="6021288"/>
            <a:ext cx="7776864" cy="646331"/>
          </a:xfrm>
          <a:prstGeom prst="rect">
            <a:avLst/>
          </a:prstGeom>
        </p:spPr>
        <p:txBody>
          <a:bodyPr wrap="square">
            <a:spAutoFit/>
          </a:bodyPr>
          <a:lstStyle/>
          <a:p>
            <a:pPr marL="342900" indent="-342900">
              <a:buFont typeface="+mj-lt"/>
              <a:buAutoNum type="arabicPeriod"/>
            </a:pPr>
            <a:r>
              <a:rPr lang="en-US" dirty="0">
                <a:solidFill>
                  <a:srgbClr val="FFC000"/>
                </a:solidFill>
              </a:rPr>
              <a:t>C# </a:t>
            </a:r>
            <a:r>
              <a:rPr lang="ru-RU" dirty="0">
                <a:solidFill>
                  <a:srgbClr val="FFC000"/>
                </a:solidFill>
              </a:rPr>
              <a:t>не поддерживает множественное </a:t>
            </a:r>
            <a:r>
              <a:rPr lang="ru-RU" dirty="0" smtClean="0">
                <a:solidFill>
                  <a:srgbClr val="FFC000"/>
                </a:solidFill>
              </a:rPr>
              <a:t>наследование. Интерфейсы только симулируют эту возможность</a:t>
            </a:r>
            <a:endParaRPr lang="ru-RU" dirty="0">
              <a:solidFill>
                <a:srgbClr val="FFC000"/>
              </a:solidFill>
            </a:endParaRPr>
          </a:p>
        </p:txBody>
      </p:sp>
    </p:spTree>
    <p:extLst>
      <p:ext uri="{BB962C8B-B14F-4D97-AF65-F5344CB8AC3E}">
        <p14:creationId xmlns:p14="http://schemas.microsoft.com/office/powerpoint/2010/main" val="17544974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51520" y="332656"/>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sz="2400" dirty="0">
                <a:solidFill>
                  <a:schemeClr val="bg1"/>
                </a:solidFill>
                <a:cs typeface="Times New Roman" pitchFamily="18" charset="0"/>
              </a:rPr>
              <a:t>Классы и </a:t>
            </a:r>
            <a:r>
              <a:rPr lang="ru-RU" sz="2400" dirty="0" smtClean="0">
                <a:solidFill>
                  <a:schemeClr val="bg1"/>
                </a:solidFill>
                <a:cs typeface="Times New Roman" pitchFamily="18" charset="0"/>
              </a:rPr>
              <a:t>объекты</a:t>
            </a:r>
            <a:endParaRPr lang="en-US" sz="2400" dirty="0">
              <a:solidFill>
                <a:schemeClr val="bg1"/>
              </a:solidFill>
              <a:cs typeface="Times New Roman" pitchFamily="18" charset="0"/>
            </a:endParaRPr>
          </a:p>
        </p:txBody>
      </p:sp>
      <p:sp>
        <p:nvSpPr>
          <p:cNvPr id="3076" name="Rectangle 2"/>
          <p:cNvSpPr>
            <a:spLocks noChangeArrowheads="1"/>
          </p:cNvSpPr>
          <p:nvPr/>
        </p:nvSpPr>
        <p:spPr bwMode="auto">
          <a:xfrm>
            <a:off x="251520" y="1196752"/>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
        <p:nvSpPr>
          <p:cNvPr id="5" name="TextBox 5"/>
          <p:cNvSpPr txBox="1">
            <a:spLocks noChangeArrowheads="1"/>
          </p:cNvSpPr>
          <p:nvPr/>
        </p:nvSpPr>
        <p:spPr bwMode="auto">
          <a:xfrm>
            <a:off x="233458" y="2276872"/>
            <a:ext cx="88392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b="1" dirty="0">
                <a:solidFill>
                  <a:schemeClr val="bg1"/>
                </a:solidFill>
                <a:latin typeface="+mj-lt"/>
              </a:rPr>
              <a:t>Внутри класса могут быть объявлены</a:t>
            </a:r>
            <a:r>
              <a:rPr lang="en-US" b="1" dirty="0" smtClean="0">
                <a:solidFill>
                  <a:schemeClr val="bg1"/>
                </a:solidFill>
                <a:latin typeface="+mj-lt"/>
              </a:rPr>
              <a:t>:</a:t>
            </a:r>
          </a:p>
          <a:p>
            <a:pPr eaLnBrk="1" hangingPunct="1"/>
            <a:endParaRPr lang="en-US" sz="1400" dirty="0">
              <a:solidFill>
                <a:schemeClr val="bg1"/>
              </a:solidFill>
              <a:latin typeface="+mj-lt"/>
            </a:endParaRPr>
          </a:p>
          <a:p>
            <a:pPr marL="285750" eaLnBrk="1" hangingPunct="1">
              <a:buFont typeface="Arial" panose="020B0604020202020204" pitchFamily="34" charset="0"/>
              <a:buChar char="•"/>
            </a:pPr>
            <a:r>
              <a:rPr lang="en-US" sz="1600" b="1" dirty="0" smtClean="0">
                <a:solidFill>
                  <a:schemeClr val="bg1"/>
                </a:solidFill>
                <a:latin typeface="+mn-lt"/>
              </a:rPr>
              <a:t> </a:t>
            </a:r>
            <a:r>
              <a:rPr lang="ru-RU" sz="1600" b="1" dirty="0" smtClean="0">
                <a:solidFill>
                  <a:schemeClr val="bg1"/>
                </a:solidFill>
                <a:latin typeface="+mn-lt"/>
              </a:rPr>
              <a:t>Поля</a:t>
            </a:r>
            <a:r>
              <a:rPr lang="ru-RU" sz="1600" dirty="0">
                <a:solidFill>
                  <a:schemeClr val="bg1"/>
                </a:solidFill>
                <a:latin typeface="+mn-lt"/>
              </a:rPr>
              <a:t>: </a:t>
            </a:r>
            <a:r>
              <a:rPr lang="ru-RU" sz="1600" dirty="0" smtClean="0">
                <a:solidFill>
                  <a:schemeClr val="bg1"/>
                </a:solidFill>
                <a:latin typeface="+mn-lt"/>
              </a:rPr>
              <a:t>переменные </a:t>
            </a:r>
            <a:r>
              <a:rPr lang="ru-RU" sz="1600" dirty="0">
                <a:solidFill>
                  <a:schemeClr val="bg1"/>
                </a:solidFill>
                <a:latin typeface="+mn-lt"/>
              </a:rPr>
              <a:t>и объекты любого типа, могут быть </a:t>
            </a:r>
            <a:r>
              <a:rPr lang="ru-RU" sz="1600" dirty="0" smtClean="0">
                <a:solidFill>
                  <a:schemeClr val="bg1"/>
                </a:solidFill>
                <a:latin typeface="+mn-lt"/>
              </a:rPr>
              <a:t>константами.</a:t>
            </a:r>
            <a:endParaRPr lang="en-US" sz="1600" dirty="0" smtClean="0">
              <a:solidFill>
                <a:schemeClr val="bg1"/>
              </a:solidFill>
              <a:latin typeface="+mn-lt"/>
            </a:endParaRPr>
          </a:p>
          <a:p>
            <a:pPr marL="285750" eaLnBrk="1" hangingPunct="1">
              <a:buFont typeface="Arial" panose="020B0604020202020204" pitchFamily="34" charset="0"/>
              <a:buChar char="•"/>
            </a:pPr>
            <a:r>
              <a:rPr lang="en-US" sz="1600" b="1" dirty="0" smtClean="0">
                <a:solidFill>
                  <a:schemeClr val="bg1"/>
                </a:solidFill>
                <a:latin typeface="+mn-lt"/>
              </a:rPr>
              <a:t> </a:t>
            </a:r>
            <a:r>
              <a:rPr lang="ru-RU" sz="1600" b="1" dirty="0" smtClean="0">
                <a:solidFill>
                  <a:schemeClr val="bg1"/>
                </a:solidFill>
                <a:latin typeface="+mn-lt"/>
              </a:rPr>
              <a:t>Свойства</a:t>
            </a:r>
            <a:r>
              <a:rPr lang="ru-RU" sz="1600" dirty="0">
                <a:solidFill>
                  <a:schemeClr val="bg1"/>
                </a:solidFill>
                <a:latin typeface="+mn-lt"/>
              </a:rPr>
              <a:t>: </a:t>
            </a:r>
            <a:r>
              <a:rPr lang="ru-RU" sz="1600" dirty="0" smtClean="0">
                <a:solidFill>
                  <a:schemeClr val="bg1"/>
                </a:solidFill>
                <a:latin typeface="+mn-lt"/>
              </a:rPr>
              <a:t>предоставляют </a:t>
            </a:r>
            <a:r>
              <a:rPr lang="ru-RU" sz="1600" dirty="0">
                <a:solidFill>
                  <a:schemeClr val="bg1"/>
                </a:solidFill>
                <a:latin typeface="+mn-lt"/>
              </a:rPr>
              <a:t>доступ к закрытым полям </a:t>
            </a:r>
            <a:r>
              <a:rPr lang="ru-RU" sz="1600" dirty="0" smtClean="0">
                <a:solidFill>
                  <a:schemeClr val="bg1"/>
                </a:solidFill>
                <a:latin typeface="+mn-lt"/>
              </a:rPr>
              <a:t>класса.</a:t>
            </a:r>
            <a:endParaRPr lang="en-US" sz="1600" dirty="0" smtClean="0">
              <a:solidFill>
                <a:schemeClr val="bg1"/>
              </a:solidFill>
              <a:latin typeface="+mn-lt"/>
            </a:endParaRPr>
          </a:p>
          <a:p>
            <a:pPr marL="285750" eaLnBrk="1" hangingPunct="1">
              <a:buFont typeface="Arial" panose="020B0604020202020204" pitchFamily="34" charset="0"/>
              <a:buChar char="•"/>
            </a:pPr>
            <a:r>
              <a:rPr lang="en-US" sz="1600" b="1" dirty="0" smtClean="0">
                <a:solidFill>
                  <a:schemeClr val="bg1"/>
                </a:solidFill>
                <a:latin typeface="+mn-lt"/>
              </a:rPr>
              <a:t> </a:t>
            </a:r>
            <a:r>
              <a:rPr lang="ru-RU" sz="1600" b="1" dirty="0" smtClean="0">
                <a:solidFill>
                  <a:schemeClr val="bg1"/>
                </a:solidFill>
                <a:latin typeface="+mn-lt"/>
              </a:rPr>
              <a:t>Индексаторы</a:t>
            </a:r>
            <a:r>
              <a:rPr lang="ru-RU" sz="1600" dirty="0">
                <a:solidFill>
                  <a:schemeClr val="bg1"/>
                </a:solidFill>
                <a:latin typeface="+mn-lt"/>
              </a:rPr>
              <a:t>: особое свойство, принимающее в качестве дополнительного параметра индекс элемента.</a:t>
            </a:r>
            <a:endParaRPr lang="en-US" sz="1600" dirty="0" smtClean="0">
              <a:solidFill>
                <a:schemeClr val="bg1"/>
              </a:solidFill>
              <a:latin typeface="+mn-lt"/>
            </a:endParaRPr>
          </a:p>
          <a:p>
            <a:pPr marL="285750" eaLnBrk="1" hangingPunct="1">
              <a:buFont typeface="Arial" panose="020B0604020202020204" pitchFamily="34" charset="0"/>
              <a:buChar char="•"/>
            </a:pPr>
            <a:r>
              <a:rPr lang="en-US" sz="1600" b="1" dirty="0" smtClean="0">
                <a:solidFill>
                  <a:schemeClr val="bg1"/>
                </a:solidFill>
                <a:latin typeface="+mn-lt"/>
              </a:rPr>
              <a:t> </a:t>
            </a:r>
            <a:r>
              <a:rPr lang="ru-RU" sz="1600" b="1" dirty="0" smtClean="0">
                <a:solidFill>
                  <a:schemeClr val="bg1"/>
                </a:solidFill>
                <a:latin typeface="+mn-lt"/>
              </a:rPr>
              <a:t>Методы</a:t>
            </a:r>
            <a:r>
              <a:rPr lang="ru-RU" sz="1600" dirty="0">
                <a:solidFill>
                  <a:schemeClr val="bg1"/>
                </a:solidFill>
                <a:latin typeface="+mn-lt"/>
              </a:rPr>
              <a:t>: </a:t>
            </a:r>
            <a:r>
              <a:rPr lang="ru-RU" sz="1600" dirty="0" smtClean="0">
                <a:solidFill>
                  <a:schemeClr val="bg1"/>
                </a:solidFill>
                <a:latin typeface="+mn-lt"/>
              </a:rPr>
              <a:t>пользовательские </a:t>
            </a:r>
            <a:r>
              <a:rPr lang="ru-RU" sz="1600" dirty="0">
                <a:solidFill>
                  <a:schemeClr val="bg1"/>
                </a:solidFill>
                <a:latin typeface="+mn-lt"/>
              </a:rPr>
              <a:t>функции, описывающие функциональность </a:t>
            </a:r>
            <a:r>
              <a:rPr lang="ru-RU" sz="1600" dirty="0" smtClean="0">
                <a:solidFill>
                  <a:schemeClr val="bg1"/>
                </a:solidFill>
                <a:latin typeface="+mn-lt"/>
              </a:rPr>
              <a:t>класса.</a:t>
            </a:r>
            <a:endParaRPr lang="en-US" sz="1600" dirty="0" smtClean="0">
              <a:solidFill>
                <a:schemeClr val="bg1"/>
              </a:solidFill>
              <a:latin typeface="+mn-lt"/>
            </a:endParaRPr>
          </a:p>
          <a:p>
            <a:pPr marL="285750" eaLnBrk="1" hangingPunct="1">
              <a:buFont typeface="Arial" panose="020B0604020202020204" pitchFamily="34" charset="0"/>
              <a:buChar char="•"/>
            </a:pPr>
            <a:r>
              <a:rPr lang="en-US" sz="1600" b="1" dirty="0" smtClean="0">
                <a:solidFill>
                  <a:schemeClr val="bg1"/>
                </a:solidFill>
                <a:latin typeface="+mn-lt"/>
              </a:rPr>
              <a:t> </a:t>
            </a:r>
            <a:r>
              <a:rPr lang="ru-RU" sz="1600" b="1" dirty="0" smtClean="0">
                <a:solidFill>
                  <a:schemeClr val="bg1"/>
                </a:solidFill>
                <a:latin typeface="+mn-lt"/>
              </a:rPr>
              <a:t>Конструкторы</a:t>
            </a:r>
            <a:r>
              <a:rPr lang="ru-RU" sz="1600" dirty="0">
                <a:solidFill>
                  <a:schemeClr val="bg1"/>
                </a:solidFill>
                <a:latin typeface="+mn-lt"/>
              </a:rPr>
              <a:t>: </a:t>
            </a:r>
            <a:r>
              <a:rPr lang="ru-RU" sz="1600" dirty="0" smtClean="0">
                <a:solidFill>
                  <a:schemeClr val="bg1"/>
                </a:solidFill>
                <a:latin typeface="+mn-lt"/>
              </a:rPr>
              <a:t>метод, предназначенный </a:t>
            </a:r>
            <a:r>
              <a:rPr lang="ru-RU" sz="1600" dirty="0">
                <a:solidFill>
                  <a:schemeClr val="bg1"/>
                </a:solidFill>
                <a:latin typeface="+mn-lt"/>
              </a:rPr>
              <a:t>для инициализации начальных значений </a:t>
            </a:r>
            <a:r>
              <a:rPr lang="ru-RU" sz="1600" dirty="0" smtClean="0">
                <a:solidFill>
                  <a:schemeClr val="bg1"/>
                </a:solidFill>
                <a:latin typeface="+mn-lt"/>
              </a:rPr>
              <a:t>класса.</a:t>
            </a:r>
            <a:endParaRPr lang="en-US" sz="1600" dirty="0" smtClean="0">
              <a:solidFill>
                <a:schemeClr val="bg1"/>
              </a:solidFill>
              <a:latin typeface="+mn-lt"/>
            </a:endParaRPr>
          </a:p>
          <a:p>
            <a:pPr marL="285750" eaLnBrk="1" hangingPunct="1">
              <a:buFont typeface="Arial" panose="020B0604020202020204" pitchFamily="34" charset="0"/>
              <a:buChar char="•"/>
            </a:pPr>
            <a:r>
              <a:rPr lang="en-US" sz="1600" b="1" dirty="0" smtClean="0">
                <a:solidFill>
                  <a:schemeClr val="bg1"/>
                </a:solidFill>
                <a:latin typeface="+mn-lt"/>
              </a:rPr>
              <a:t> </a:t>
            </a:r>
            <a:r>
              <a:rPr lang="ru-RU" sz="1600" b="1" dirty="0" err="1" smtClean="0">
                <a:solidFill>
                  <a:schemeClr val="bg1"/>
                </a:solidFill>
                <a:latin typeface="+mn-lt"/>
              </a:rPr>
              <a:t>Деконструкторы</a:t>
            </a:r>
            <a:r>
              <a:rPr lang="ru-RU" sz="1600" dirty="0" smtClean="0">
                <a:solidFill>
                  <a:schemeClr val="bg1"/>
                </a:solidFill>
                <a:latin typeface="+mn-lt"/>
              </a:rPr>
              <a:t>: метод для разбора объекта на части (</a:t>
            </a:r>
            <a:r>
              <a:rPr lang="en-US" sz="1600" dirty="0" smtClean="0">
                <a:solidFill>
                  <a:srgbClr val="FFFF00"/>
                </a:solidFill>
                <a:latin typeface="+mn-lt"/>
              </a:rPr>
              <a:t>C# 7</a:t>
            </a:r>
            <a:r>
              <a:rPr lang="en-US" sz="1600" dirty="0" smtClean="0">
                <a:solidFill>
                  <a:schemeClr val="bg1"/>
                </a:solidFill>
                <a:latin typeface="+mn-lt"/>
              </a:rPr>
              <a:t>)</a:t>
            </a:r>
          </a:p>
          <a:p>
            <a:pPr marL="285750" eaLnBrk="1" hangingPunct="1">
              <a:buFont typeface="Arial" panose="020B0604020202020204" pitchFamily="34" charset="0"/>
              <a:buChar char="•"/>
            </a:pPr>
            <a:r>
              <a:rPr lang="en-US" sz="1600" dirty="0">
                <a:solidFill>
                  <a:schemeClr val="bg1"/>
                </a:solidFill>
                <a:latin typeface="+mn-lt"/>
              </a:rPr>
              <a:t> </a:t>
            </a:r>
            <a:r>
              <a:rPr lang="ru-RU" sz="1600" b="1" dirty="0" smtClean="0">
                <a:solidFill>
                  <a:schemeClr val="bg1"/>
                </a:solidFill>
                <a:latin typeface="+mn-lt"/>
              </a:rPr>
              <a:t>События:</a:t>
            </a:r>
            <a:r>
              <a:rPr lang="ru-RU" sz="1600" dirty="0" smtClean="0">
                <a:solidFill>
                  <a:schemeClr val="bg1"/>
                </a:solidFill>
                <a:latin typeface="+mn-lt"/>
              </a:rPr>
              <a:t> механизм уведомления между разными типами</a:t>
            </a:r>
            <a:endParaRPr lang="en-US" sz="1600" dirty="0" smtClean="0">
              <a:solidFill>
                <a:schemeClr val="bg1"/>
              </a:solidFill>
              <a:latin typeface="+mn-lt"/>
            </a:endParaRPr>
          </a:p>
          <a:p>
            <a:pPr marL="285750" eaLnBrk="1" hangingPunct="1">
              <a:buFont typeface="Arial" panose="020B0604020202020204" pitchFamily="34" charset="0"/>
              <a:buChar char="•"/>
            </a:pPr>
            <a:r>
              <a:rPr lang="en-US" sz="1600" b="1" dirty="0" smtClean="0">
                <a:solidFill>
                  <a:schemeClr val="bg1"/>
                </a:solidFill>
                <a:latin typeface="+mn-lt"/>
              </a:rPr>
              <a:t> </a:t>
            </a:r>
            <a:r>
              <a:rPr lang="ru-RU" sz="1600" b="1" dirty="0" smtClean="0">
                <a:solidFill>
                  <a:schemeClr val="bg1"/>
                </a:solidFill>
                <a:latin typeface="+mn-lt"/>
              </a:rPr>
              <a:t>Вложенные </a:t>
            </a:r>
            <a:r>
              <a:rPr lang="ru-RU" sz="1600" b="1" dirty="0">
                <a:solidFill>
                  <a:schemeClr val="bg1"/>
                </a:solidFill>
                <a:latin typeface="+mn-lt"/>
              </a:rPr>
              <a:t>типы</a:t>
            </a:r>
            <a:r>
              <a:rPr lang="ru-RU" sz="1600" dirty="0">
                <a:solidFill>
                  <a:schemeClr val="bg1"/>
                </a:solidFill>
                <a:latin typeface="+mn-lt"/>
              </a:rPr>
              <a:t>: В классе могут описываться другие классы, а также структуры и перечисления, предназначенные для вспомогательных </a:t>
            </a:r>
            <a:r>
              <a:rPr lang="ru-RU" sz="1600" dirty="0" smtClean="0">
                <a:solidFill>
                  <a:schemeClr val="bg1"/>
                </a:solidFill>
                <a:latin typeface="+mn-lt"/>
              </a:rPr>
              <a:t>целей.</a:t>
            </a:r>
            <a:endParaRPr lang="en-US" sz="1600" dirty="0" smtClean="0">
              <a:solidFill>
                <a:schemeClr val="bg1"/>
              </a:solidFill>
              <a:latin typeface="+mn-lt"/>
            </a:endParaRPr>
          </a:p>
          <a:p>
            <a:pPr marL="285750" eaLnBrk="1" hangingPunct="1">
              <a:buFont typeface="Arial" panose="020B0604020202020204" pitchFamily="34" charset="0"/>
              <a:buChar char="•"/>
            </a:pPr>
            <a:r>
              <a:rPr lang="en-US" sz="1600" b="1" dirty="0" smtClean="0">
                <a:solidFill>
                  <a:schemeClr val="bg1"/>
                </a:solidFill>
                <a:latin typeface="+mn-lt"/>
              </a:rPr>
              <a:t> </a:t>
            </a:r>
            <a:r>
              <a:rPr lang="ru-RU" sz="1600" b="1" dirty="0" err="1" smtClean="0">
                <a:solidFill>
                  <a:schemeClr val="bg1"/>
                </a:solidFill>
                <a:latin typeface="+mn-lt"/>
              </a:rPr>
              <a:t>Финализатор</a:t>
            </a:r>
            <a:r>
              <a:rPr lang="ru-RU" sz="1600" dirty="0">
                <a:solidFill>
                  <a:schemeClr val="bg1"/>
                </a:solidFill>
                <a:latin typeface="+mn-lt"/>
              </a:rPr>
              <a:t>: Специальный метод предназначенный для освобождения ресурсов </a:t>
            </a:r>
            <a:r>
              <a:rPr lang="ru-RU" sz="1600" dirty="0" smtClean="0">
                <a:solidFill>
                  <a:schemeClr val="bg1"/>
                </a:solidFill>
                <a:latin typeface="+mn-lt"/>
              </a:rPr>
              <a:t>при сборке мусора.</a:t>
            </a:r>
            <a:endParaRPr lang="en-US" sz="1600" dirty="0">
              <a:solidFill>
                <a:schemeClr val="bg1"/>
              </a:solidFill>
              <a:latin typeface="+mn-lt"/>
            </a:endParaRPr>
          </a:p>
        </p:txBody>
      </p:sp>
    </p:spTree>
    <p:extLst>
      <p:ext uri="{BB962C8B-B14F-4D97-AF65-F5344CB8AC3E}">
        <p14:creationId xmlns:p14="http://schemas.microsoft.com/office/powerpoint/2010/main" val="24598656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ru-RU" dirty="0" smtClean="0">
                <a:solidFill>
                  <a:schemeClr val="bg1"/>
                </a:solidFill>
              </a:rPr>
              <a:t>Полезные интерфейсы в </a:t>
            </a:r>
            <a:r>
              <a:rPr lang="en-US" dirty="0" smtClean="0">
                <a:solidFill>
                  <a:schemeClr val="bg1"/>
                </a:solidFill>
              </a:rPr>
              <a:t>.NET</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412223023"/>
              </p:ext>
            </p:extLst>
          </p:nvPr>
        </p:nvGraphicFramePr>
        <p:xfrm>
          <a:off x="457200" y="1554620"/>
          <a:ext cx="8291264" cy="4922362"/>
        </p:xfrm>
        <a:graphic>
          <a:graphicData uri="http://schemas.openxmlformats.org/drawingml/2006/table">
            <a:tbl>
              <a:tblPr/>
              <a:tblGrid>
                <a:gridCol w="2832562">
                  <a:extLst>
                    <a:ext uri="{9D8B030D-6E8A-4147-A177-3AD203B41FA5}">
                      <a16:colId xmlns:a16="http://schemas.microsoft.com/office/drawing/2014/main" val="20000"/>
                    </a:ext>
                  </a:extLst>
                </a:gridCol>
                <a:gridCol w="2218342">
                  <a:extLst>
                    <a:ext uri="{9D8B030D-6E8A-4147-A177-3AD203B41FA5}">
                      <a16:colId xmlns:a16="http://schemas.microsoft.com/office/drawing/2014/main" val="20001"/>
                    </a:ext>
                  </a:extLst>
                </a:gridCol>
                <a:gridCol w="3240360">
                  <a:extLst>
                    <a:ext uri="{9D8B030D-6E8A-4147-A177-3AD203B41FA5}">
                      <a16:colId xmlns:a16="http://schemas.microsoft.com/office/drawing/2014/main" val="20002"/>
                    </a:ext>
                  </a:extLst>
                </a:gridCol>
              </a:tblGrid>
              <a:tr h="320018">
                <a:tc>
                  <a:txBody>
                    <a:bodyPr/>
                    <a:lstStyle/>
                    <a:p>
                      <a:pPr algn="l"/>
                      <a:r>
                        <a:rPr lang="ru-RU" sz="1600" b="1" dirty="0" smtClean="0">
                          <a:solidFill>
                            <a:schemeClr val="bg1"/>
                          </a:solidFill>
                        </a:rPr>
                        <a:t>Пространство</a:t>
                      </a:r>
                      <a:r>
                        <a:rPr lang="ru-RU" sz="1600" b="1" baseline="0" dirty="0" smtClean="0">
                          <a:solidFill>
                            <a:schemeClr val="bg1"/>
                          </a:solidFill>
                        </a:rPr>
                        <a:t> имен </a:t>
                      </a:r>
                      <a:endParaRPr lang="en-US" sz="1600" b="1"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bg1"/>
                          </a:solidFill>
                        </a:rPr>
                        <a:t>Название</a:t>
                      </a:r>
                      <a:endParaRPr lang="en-US" sz="1600" b="1" dirty="0">
                        <a:solidFill>
                          <a:schemeClr val="bg1"/>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bg1"/>
                          </a:solidFill>
                        </a:rPr>
                        <a:t>Назначение</a:t>
                      </a:r>
                      <a:endParaRPr lang="en-US" sz="1600" b="1" dirty="0">
                        <a:solidFill>
                          <a:schemeClr val="bg1"/>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Одноправленная неизменяемая последовательность элементов.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427730">
                <a:tc rowSpan="2">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err="1" smtClean="0">
                          <a:solidFill>
                            <a:schemeClr val="bg1"/>
                          </a:solidFill>
                        </a:rPr>
                        <a:t>IComparable</a:t>
                      </a:r>
                      <a:endParaRPr lang="en-US" sz="1600" b="0" dirty="0" smtClean="0">
                        <a:solidFill>
                          <a:schemeClr val="bg1"/>
                        </a:solidFill>
                      </a:endParaRPr>
                    </a:p>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 самим</a:t>
                      </a:r>
                      <a:r>
                        <a:rPr lang="ru-RU" sz="1600" b="0" baseline="0" dirty="0" smtClean="0">
                          <a:solidFill>
                            <a:schemeClr val="bg1"/>
                          </a:solidFill>
                        </a:rPr>
                        <a:t> типом.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3"/>
                  </a:ext>
                </a:extLst>
              </a:tr>
              <a:tr h="320018">
                <a:tc vMerge="1">
                  <a:txBody>
                    <a:bodyPr/>
                    <a:lstStyle/>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IComparable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457168">
                <a:tc>
                  <a:txBody>
                    <a:bodyPr/>
                    <a:lstStyle/>
                    <a:p>
                      <a:pPr algn="l"/>
                      <a:r>
                        <a:rPr lang="en-US" sz="1600" b="0" smtClean="0">
                          <a:solidFill>
                            <a:schemeClr val="bg1"/>
                          </a:solidFill>
                        </a:rPr>
                        <a:t>System.Collections</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a:t>
                      </a:r>
                      <a:r>
                        <a:rPr lang="ru-RU" sz="1600" b="0" baseline="0" dirty="0" smtClean="0">
                          <a:solidFill>
                            <a:schemeClr val="bg1"/>
                          </a:solidFill>
                        </a:rPr>
                        <a:t> внешним классом.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6"/>
                  </a:ext>
                </a:extLst>
              </a:tr>
              <a:tr h="209424">
                <a:tc>
                  <a:txBody>
                    <a:bodyPr/>
                    <a:lstStyle/>
                    <a:p>
                      <a:pPr algn="l"/>
                      <a:r>
                        <a:rPr lang="ru-RU"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IEquatable&lt;T&gt;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smtClean="0">
                          <a:solidFill>
                            <a:schemeClr val="bg1"/>
                          </a:solidFill>
                        </a:rPr>
                        <a:t>C</a:t>
                      </a:r>
                      <a:r>
                        <a:rPr lang="ru-RU" sz="1600" b="0" dirty="0" smtClean="0">
                          <a:solidFill>
                            <a:schemeClr val="bg1"/>
                          </a:solidFill>
                        </a:rPr>
                        <a:t>равнение элементов на равенство</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7"/>
                  </a:ext>
                </a:extLst>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smtClean="0">
                          <a:solidFill>
                            <a:schemeClr val="bg1"/>
                          </a:solidFill>
                        </a:rPr>
                        <a:t>IDisposable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Освобождение внешних ресурсов.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8"/>
                  </a:ext>
                </a:extLst>
              </a:tr>
              <a:tr h="320018">
                <a:tc>
                  <a:txBody>
                    <a:bodyPr/>
                    <a:lstStyle/>
                    <a:p>
                      <a:pPr marL="0" algn="l" defTabSz="914400" rtl="0" eaLnBrk="1" latinLnBrk="0" hangingPunct="1"/>
                      <a:r>
                        <a:rPr lang="en-US" sz="1600" b="0" kern="1200" dirty="0" smtClean="0">
                          <a:solidFill>
                            <a:schemeClr val="bg1"/>
                          </a:solidFill>
                          <a:latin typeface="+mn-lt"/>
                          <a:ea typeface="+mn-ea"/>
                          <a:cs typeface="+mn-cs"/>
                        </a:rPr>
                        <a:t>System</a:t>
                      </a:r>
                      <a:endParaRPr lang="en-US" sz="1600" b="0" kern="1200" dirty="0">
                        <a:solidFill>
                          <a:schemeClr val="bg1"/>
                        </a:solidFill>
                        <a:latin typeface="+mn-lt"/>
                        <a:ea typeface="+mn-ea"/>
                        <a:cs typeface="+mn-cs"/>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algn="l" defTabSz="914400" rtl="0" eaLnBrk="1" latinLnBrk="0" hangingPunct="1"/>
                      <a:r>
                        <a:rPr lang="en-US" sz="1600" b="0" kern="1200" dirty="0" err="1" smtClean="0">
                          <a:solidFill>
                            <a:schemeClr val="bg1"/>
                          </a:solidFill>
                          <a:latin typeface="+mn-lt"/>
                          <a:ea typeface="+mn-ea"/>
                          <a:cs typeface="+mn-cs"/>
                        </a:rPr>
                        <a:t>IProgress</a:t>
                      </a:r>
                      <a:r>
                        <a:rPr lang="en-US" sz="1600" b="0" kern="1200" dirty="0" smtClean="0">
                          <a:solidFill>
                            <a:schemeClr val="bg1"/>
                          </a:solidFill>
                          <a:latin typeface="+mn-lt"/>
                          <a:ea typeface="+mn-ea"/>
                          <a:cs typeface="+mn-cs"/>
                        </a:rPr>
                        <a:t>&lt;T&gt;</a:t>
                      </a:r>
                      <a:endParaRPr lang="en-US" sz="1600" b="0" kern="1200" dirty="0">
                        <a:solidFill>
                          <a:schemeClr val="bg1"/>
                        </a:solidFill>
                        <a:latin typeface="+mn-lt"/>
                        <a:ea typeface="+mn-ea"/>
                        <a:cs typeface="+mn-cs"/>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algn="l" defTabSz="914400" rtl="0" eaLnBrk="1" latinLnBrk="0" hangingPunct="1"/>
                      <a:r>
                        <a:rPr lang="ru-RU" sz="1600" b="0" kern="1200" dirty="0" smtClean="0">
                          <a:solidFill>
                            <a:schemeClr val="bg1"/>
                          </a:solidFill>
                          <a:latin typeface="+mn-lt"/>
                          <a:ea typeface="+mn-ea"/>
                          <a:cs typeface="+mn-cs"/>
                        </a:rPr>
                        <a:t>Отчет о прогрессе операции</a:t>
                      </a:r>
                      <a:endParaRPr lang="en-US" sz="1600" b="0" kern="1200" dirty="0">
                        <a:solidFill>
                          <a:schemeClr val="bg1"/>
                        </a:solidFill>
                        <a:latin typeface="+mn-lt"/>
                        <a:ea typeface="+mn-ea"/>
                        <a:cs typeface="+mn-cs"/>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9"/>
                  </a:ext>
                </a:extLst>
              </a:tr>
              <a:tr h="320018">
                <a:tc>
                  <a:txBody>
                    <a:bodyPr/>
                    <a:lstStyle/>
                    <a:p>
                      <a:pPr algn="l"/>
                      <a:r>
                        <a:rPr lang="en-US" sz="1600" b="0" dirty="0" smtClean="0">
                          <a:solidFill>
                            <a:schemeClr val="bg1"/>
                          </a:solidFill>
                        </a:rPr>
                        <a:t>System.Runtime.Serialization</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lang="en-US" sz="1600" b="0" dirty="0" err="1" smtClean="0">
                          <a:solidFill>
                            <a:schemeClr val="bg1"/>
                          </a:solidFill>
                        </a:rPr>
                        <a:t>ISerializable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lang="ru-RU" sz="1600" b="0" dirty="0" smtClean="0">
                          <a:solidFill>
                            <a:schemeClr val="bg1"/>
                          </a:solidFill>
                        </a:rPr>
                        <a:t>Управление бинарной сериализацией.</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10"/>
                  </a:ext>
                </a:extLst>
              </a:tr>
              <a:tr h="320018">
                <a:tc>
                  <a:txBody>
                    <a:bodyPr/>
                    <a:lstStyle/>
                    <a:p>
                      <a:pPr algn="l"/>
                      <a:r>
                        <a:rPr lang="en-US" sz="1600" kern="1200" dirty="0" err="1" smtClean="0">
                          <a:solidFill>
                            <a:schemeClr val="bg1"/>
                          </a:solidFill>
                          <a:latin typeface="+mn-lt"/>
                          <a:ea typeface="+mn-ea"/>
                          <a:cs typeface="+mn-cs"/>
                        </a:rPr>
                        <a:t>System.ComponentModel</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lang="en-US" sz="1600" kern="1200" dirty="0" err="1" smtClean="0">
                          <a:solidFill>
                            <a:schemeClr val="bg1"/>
                          </a:solidFill>
                          <a:latin typeface="+mn-lt"/>
                          <a:ea typeface="+mn-ea"/>
                          <a:cs typeface="+mn-cs"/>
                        </a:rPr>
                        <a:t>INotifyPropertyChanged</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966423812"/>
                  </a:ext>
                </a:extLst>
              </a:tr>
            </a:tbl>
          </a:graphicData>
        </a:graphic>
      </p:graphicFrame>
    </p:spTree>
    <p:extLst>
      <p:ext uri="{BB962C8B-B14F-4D97-AF65-F5344CB8AC3E}">
        <p14:creationId xmlns:p14="http://schemas.microsoft.com/office/powerpoint/2010/main" val="162485374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381000" y="-4763"/>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IComparable</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для сортировки в массивах и т.д</a:t>
            </a:r>
            <a:r>
              <a:rPr lang="ru-RU" sz="1200" dirty="0" smtClean="0">
                <a:solidFill>
                  <a:schemeClr val="bg1"/>
                </a:solidFill>
                <a:cs typeface="Times New Roman" pitchFamily="18" charset="0"/>
              </a:rPr>
              <a:t>. Реализуется в том типе который необходимо будет упорядочивать.</a:t>
            </a:r>
            <a:endParaRPr lang="en-US" sz="1200" dirty="0">
              <a:solidFill>
                <a:schemeClr val="bg1"/>
              </a:solidFill>
              <a:cs typeface="Times New Roman" pitchFamily="18" charset="0"/>
            </a:endParaRPr>
          </a:p>
        </p:txBody>
      </p:sp>
      <p:sp>
        <p:nvSpPr>
          <p:cNvPr id="17411" name="Rectangle 1"/>
          <p:cNvSpPr>
            <a:spLocks noChangeArrowheads="1"/>
          </p:cNvSpPr>
          <p:nvPr/>
        </p:nvSpPr>
        <p:spPr bwMode="auto">
          <a:xfrm>
            <a:off x="1475656" y="663645"/>
            <a:ext cx="4925144" cy="70788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eaLnBrk="0" hangingPunct="0"/>
            <a:r>
              <a:rPr lang="be-BY" sz="1000" dirty="0" smtClean="0">
                <a:solidFill>
                  <a:schemeClr val="bg1"/>
                </a:solidFill>
                <a:latin typeface="Courier New" pitchFamily="49" charset="0"/>
                <a:ea typeface="Calibri" pitchFamily="34" charset="0"/>
                <a:cs typeface="Courier New" pitchFamily="49" charset="0"/>
              </a:rPr>
              <a:t>interface 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&lt;T&gt; // </a:t>
            </a:r>
            <a:r>
              <a:rPr lang="en-US" sz="900" dirty="0" smtClean="0">
                <a:solidFill>
                  <a:schemeClr val="bg1"/>
                </a:solidFill>
                <a:latin typeface="Courier New" pitchFamily="49" charset="0"/>
                <a:ea typeface="Calibri" pitchFamily="34" charset="0"/>
                <a:cs typeface="Courier New" pitchFamily="49" charset="0"/>
              </a:rPr>
              <a:t>System.Collections.Generic</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int CompareTo(</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other</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dirty="0">
              <a:solidFill>
                <a:schemeClr val="bg1"/>
              </a:solidFill>
              <a:ea typeface="Calibri" pitchFamily="34" charset="0"/>
              <a:cs typeface="Courier New" pitchFamily="49" charset="0"/>
            </a:endParaRPr>
          </a:p>
        </p:txBody>
      </p:sp>
      <p:sp>
        <p:nvSpPr>
          <p:cNvPr id="17412" name="TextBox 7"/>
          <p:cNvSpPr txBox="1">
            <a:spLocks noChangeArrowheads="1"/>
          </p:cNvSpPr>
          <p:nvPr/>
        </p:nvSpPr>
        <p:spPr bwMode="auto">
          <a:xfrm>
            <a:off x="228600" y="1340768"/>
            <a:ext cx="8839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Метод </a:t>
            </a:r>
            <a:r>
              <a:rPr lang="en-US" sz="1600" dirty="0">
                <a:solidFill>
                  <a:schemeClr val="bg1"/>
                </a:solidFill>
              </a:rPr>
              <a:t>CompareTo()</a:t>
            </a:r>
            <a:r>
              <a:rPr lang="ru-RU" sz="1600" dirty="0">
                <a:solidFill>
                  <a:schemeClr val="bg1"/>
                </a:solidFill>
              </a:rPr>
              <a:t> должен возвращать </a:t>
            </a:r>
            <a:r>
              <a:rPr lang="ru-RU" sz="1600" dirty="0" smtClean="0">
                <a:solidFill>
                  <a:schemeClr val="bg1"/>
                </a:solidFill>
              </a:rPr>
              <a:t>отрицательное значение </a:t>
            </a:r>
            <a:r>
              <a:rPr lang="ru-RU" sz="1600" dirty="0">
                <a:solidFill>
                  <a:schemeClr val="bg1"/>
                </a:solidFill>
              </a:rPr>
              <a:t>если текущий объект меньше принимаемого, 0 – если они равны, </a:t>
            </a:r>
            <a:r>
              <a:rPr lang="ru-RU" sz="1600" dirty="0" smtClean="0">
                <a:solidFill>
                  <a:schemeClr val="bg1"/>
                </a:solidFill>
              </a:rPr>
              <a:t>положительное </a:t>
            </a:r>
            <a:r>
              <a:rPr lang="ru-RU" sz="1600" dirty="0">
                <a:solidFill>
                  <a:schemeClr val="bg1"/>
                </a:solidFill>
              </a:rPr>
              <a:t>– если текущий </a:t>
            </a:r>
            <a:r>
              <a:rPr lang="ru-RU" sz="1600" dirty="0" smtClean="0">
                <a:solidFill>
                  <a:schemeClr val="bg1"/>
                </a:solidFill>
              </a:rPr>
              <a:t>больше </a:t>
            </a:r>
            <a:r>
              <a:rPr lang="ru-RU" sz="1600" dirty="0">
                <a:solidFill>
                  <a:schemeClr val="bg1"/>
                </a:solidFill>
              </a:rPr>
              <a:t>принимаемого</a:t>
            </a:r>
            <a:r>
              <a:rPr lang="ru-RU" sz="1600" dirty="0" smtClean="0">
                <a:solidFill>
                  <a:schemeClr val="bg1"/>
                </a:solidFill>
              </a:rPr>
              <a:t>. При сравнении с </a:t>
            </a:r>
            <a:r>
              <a:rPr lang="en-US" sz="1600" dirty="0" smtClean="0">
                <a:solidFill>
                  <a:schemeClr val="bg1"/>
                </a:solidFill>
              </a:rPr>
              <a:t>null </a:t>
            </a:r>
            <a:r>
              <a:rPr lang="ru-RU" sz="1600" dirty="0" smtClean="0">
                <a:solidFill>
                  <a:schemeClr val="bg1"/>
                </a:solidFill>
              </a:rPr>
              <a:t>нужно возвращать положительное число.</a:t>
            </a:r>
            <a:endParaRPr lang="ru-RU" sz="1600" dirty="0">
              <a:solidFill>
                <a:schemeClr val="bg1"/>
              </a:solidFill>
            </a:endParaRPr>
          </a:p>
        </p:txBody>
      </p:sp>
      <p:sp>
        <p:nvSpPr>
          <p:cNvPr id="17413" name="Rectangle 2"/>
          <p:cNvSpPr>
            <a:spLocks noChangeArrowheads="1"/>
          </p:cNvSpPr>
          <p:nvPr/>
        </p:nvSpPr>
        <p:spPr bwMode="auto">
          <a:xfrm>
            <a:off x="304800" y="2186275"/>
            <a:ext cx="8686800"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using System.Collections</a:t>
            </a:r>
            <a:r>
              <a:rPr lang="en-US" sz="1000" dirty="0">
                <a:solidFill>
                  <a:schemeClr val="bg1"/>
                </a:solidFill>
                <a:latin typeface="Courier New" pitchFamily="49" charset="0"/>
                <a:ea typeface="Calibri" pitchFamily="34" charset="0"/>
                <a:cs typeface="Courier New" pitchFamily="49" charset="0"/>
              </a:rPr>
              <a:t>.Generic</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endParaRPr lang="en-US" sz="1000" dirty="0" smtClean="0">
              <a:solidFill>
                <a:schemeClr val="bg1"/>
              </a:solidFill>
              <a:latin typeface="Courier New" pitchFamily="49" charset="0"/>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r>
              <a:rPr lang="ru-RU" sz="1000" dirty="0">
                <a:solidFill>
                  <a:schemeClr val="bg1"/>
                </a:solidFill>
                <a:latin typeface="Courier New" pitchFamily="49" charset="0"/>
                <a:ea typeface="Calibri" pitchFamily="34" charset="0"/>
                <a:cs typeface="Courier New" pitchFamily="49" charset="0"/>
              </a:rPr>
              <a:t>        . . . . . . . . . . . . . . . . . . . . . . . . . . . . . .</a:t>
            </a:r>
            <a:endParaRPr lang="be-BY" sz="1000" dirty="0">
              <a:solidFill>
                <a:schemeClr val="bg1"/>
              </a:solidFill>
              <a:latin typeface="Courier New" pitchFamily="49" charset="0"/>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public int </a:t>
            </a:r>
            <a:r>
              <a:rPr lang="be-BY" sz="1000" dirty="0" smtClean="0">
                <a:solidFill>
                  <a:schemeClr val="bg1"/>
                </a:solidFill>
                <a:latin typeface="Courier New" pitchFamily="49" charset="0"/>
                <a:ea typeface="Calibri" pitchFamily="34" charset="0"/>
                <a:cs typeface="Courier New" pitchFamily="49" charset="0"/>
              </a:rPr>
              <a:t>CompareTo(</a:t>
            </a:r>
            <a:r>
              <a:rPr lang="en-US" sz="1000" dirty="0" smtClean="0">
                <a:solidFill>
                  <a:schemeClr val="bg1"/>
                </a:solidFill>
                <a:latin typeface="Courier New" pitchFamily="49" charset="0"/>
                <a:ea typeface="Calibri" pitchFamily="34" charset="0"/>
                <a:cs typeface="Courier New" pitchFamily="49" charset="0"/>
              </a:rPr>
              <a:t>Point p</a:t>
            </a:r>
            <a:r>
              <a:rPr lang="be-BY" sz="1000" dirty="0" smtClean="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//Реализация интерфейса</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x - p.x;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Array.Sort(array);		//Сортировка массива точек</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594232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97205"/>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IComparer</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a:t>
            </a:r>
            <a:r>
              <a:rPr lang="ru-RU" sz="1200" dirty="0" smtClean="0">
                <a:solidFill>
                  <a:schemeClr val="bg1"/>
                </a:solidFill>
                <a:cs typeface="Times New Roman" pitchFamily="18" charset="0"/>
              </a:rPr>
              <a:t>для сортировки классов у которых уже есть реализация </a:t>
            </a:r>
            <a:r>
              <a:rPr lang="en-US" sz="1200" dirty="0" smtClean="0">
                <a:solidFill>
                  <a:schemeClr val="bg1"/>
                </a:solidFill>
                <a:cs typeface="Times New Roman" pitchFamily="18" charset="0"/>
              </a:rPr>
              <a:t>IComparable </a:t>
            </a:r>
            <a:r>
              <a:rPr lang="ru-RU" sz="1200" dirty="0" smtClean="0">
                <a:solidFill>
                  <a:schemeClr val="bg1"/>
                </a:solidFill>
                <a:cs typeface="Times New Roman" pitchFamily="18" charset="0"/>
              </a:rPr>
              <a:t> или если есть классы нелья модифицировать. Реализуется в отдельном классе.</a:t>
            </a:r>
            <a:endParaRPr lang="en-US" sz="1200" dirty="0">
              <a:solidFill>
                <a:schemeClr val="bg1"/>
              </a:solidFill>
              <a:cs typeface="Times New Roman" pitchFamily="18" charset="0"/>
            </a:endParaRPr>
          </a:p>
        </p:txBody>
      </p:sp>
      <p:sp>
        <p:nvSpPr>
          <p:cNvPr id="18435" name="Rectangle 1"/>
          <p:cNvSpPr>
            <a:spLocks noChangeArrowheads="1"/>
          </p:cNvSpPr>
          <p:nvPr/>
        </p:nvSpPr>
        <p:spPr bwMode="auto">
          <a:xfrm>
            <a:off x="2667000" y="848767"/>
            <a:ext cx="3733800" cy="7080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    interface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t>
            </a:r>
            <a:r>
              <a:rPr lang="en-US" sz="1000" dirty="0" smtClean="0">
                <a:solidFill>
                  <a:schemeClr val="bg1"/>
                </a:solidFill>
                <a:latin typeface="Courier New" pitchFamily="49" charset="0"/>
                <a:ea typeface="Calibri" pitchFamily="34" charset="0"/>
                <a:cs typeface="Courier New" pitchFamily="49" charset="0"/>
              </a:rPr>
              <a:t>er&lt;T&gt;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Compare(</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x,</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 y</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5297" name="Rectangle 1"/>
          <p:cNvSpPr>
            <a:spLocks noChangeArrowheads="1"/>
          </p:cNvSpPr>
          <p:nvPr/>
        </p:nvSpPr>
        <p:spPr bwMode="auto">
          <a:xfrm>
            <a:off x="304800" y="1755303"/>
            <a:ext cx="8534400" cy="469359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a:t>
            </a:r>
            <a:r>
              <a:rPr lang="be-BY" sz="1000" dirty="0" smtClean="0">
                <a:solidFill>
                  <a:schemeClr val="bg1"/>
                </a:solidFill>
                <a:latin typeface="Courier New" pitchFamily="49" charset="0"/>
                <a:ea typeface="Calibri" pitchFamily="34" charset="0"/>
                <a:cs typeface="Courier New" pitchFamily="49" charset="0"/>
              </a:rPr>
              <a:t>System.Collections</a:t>
            </a:r>
            <a:r>
              <a:rPr lang="en-US" sz="1000" dirty="0" smtClean="0">
                <a:solidFill>
                  <a:schemeClr val="bg1"/>
                </a:solidFill>
                <a:latin typeface="Courier New" pitchFamily="49" charset="0"/>
                <a:ea typeface="Calibri" pitchFamily="34" charset="0"/>
                <a:cs typeface="Courier New" pitchFamily="49" charset="0"/>
              </a:rPr>
              <a:t>.Generic</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SortPointsByY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omparer</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IComparer.Compare(</a:t>
            </a:r>
            <a:r>
              <a:rPr lang="en-US" sz="1000" dirty="0" smtClean="0">
                <a:solidFill>
                  <a:schemeClr val="bg1"/>
                </a:solidFill>
                <a:latin typeface="Courier New" pitchFamily="49" charset="0"/>
                <a:ea typeface="Calibri" pitchFamily="34" charset="0"/>
                <a:cs typeface="Courier New" pitchFamily="49" charset="0"/>
              </a:rPr>
              <a:t>Point first</a:t>
            </a:r>
            <a:r>
              <a:rPr lang="be-BY" sz="1000" dirty="0" smtClean="0">
                <a:solidFill>
                  <a:schemeClr val="bg1"/>
                </a:solidFill>
                <a:latin typeface="Courier New" pitchFamily="49" charset="0"/>
                <a:ea typeface="Calibri" pitchFamily="34" charset="0"/>
                <a:cs typeface="Courier New" pitchFamily="49" charset="0"/>
              </a:rPr>
              <a:t>,</a:t>
            </a:r>
            <a:r>
              <a:rPr lang="en-US" sz="1000" dirty="0" smtClean="0">
                <a:solidFill>
                  <a:schemeClr val="bg1"/>
                </a:solidFill>
                <a:latin typeface="Courier New" pitchFamily="49" charset="0"/>
                <a:ea typeface="Calibri" pitchFamily="34" charset="0"/>
                <a:cs typeface="Courier New" pitchFamily="49" charset="0"/>
              </a:rPr>
              <a:t> Point second</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p1.Y - p2.Y;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Array.Sort(array,new SortPointsByY());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53764571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8746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err="1" smtClean="0">
                <a:solidFill>
                  <a:schemeClr val="bg1"/>
                </a:solidFill>
                <a:cs typeface="Times New Roman" pitchFamily="18" charset="0"/>
              </a:rPr>
              <a:t>IFormattable</a:t>
            </a:r>
            <a:endParaRPr lang="en-US" sz="1200" dirty="0">
              <a:solidFill>
                <a:schemeClr val="bg1"/>
              </a:solidFill>
              <a:cs typeface="Times New Roman" pitchFamily="18" charset="0"/>
            </a:endParaRPr>
          </a:p>
        </p:txBody>
      </p:sp>
      <p:sp>
        <p:nvSpPr>
          <p:cNvPr id="2" name="TextBox 1"/>
          <p:cNvSpPr txBox="1"/>
          <p:nvPr/>
        </p:nvSpPr>
        <p:spPr>
          <a:xfrm>
            <a:off x="381001" y="476672"/>
            <a:ext cx="8305800" cy="1600438"/>
          </a:xfrm>
          <a:prstGeom prst="rect">
            <a:avLst/>
          </a:prstGeom>
          <a:noFill/>
        </p:spPr>
        <p:txBody>
          <a:bodyPr wrap="square" rtlCol="0">
            <a:spAutoFit/>
          </a:bodyPr>
          <a:lstStyle/>
          <a:p>
            <a:r>
              <a:rPr lang="ru-RU" sz="1400" dirty="0" smtClean="0">
                <a:solidFill>
                  <a:schemeClr val="bg1"/>
                </a:solidFill>
              </a:rPr>
              <a:t>Интерфейс </a:t>
            </a:r>
            <a:r>
              <a:rPr lang="en-US" sz="1400" dirty="0" err="1" smtClean="0">
                <a:solidFill>
                  <a:schemeClr val="bg1"/>
                </a:solidFill>
              </a:rPr>
              <a:t>IFormattable</a:t>
            </a:r>
            <a:r>
              <a:rPr lang="ru-RU" sz="1400" dirty="0" smtClean="0">
                <a:solidFill>
                  <a:schemeClr val="bg1"/>
                </a:solidFill>
              </a:rPr>
              <a:t> используется для поддержки разных способов форматирования</a:t>
            </a:r>
            <a:r>
              <a:rPr lang="en-US" sz="1400" dirty="0" smtClean="0">
                <a:solidFill>
                  <a:schemeClr val="bg1"/>
                </a:solidFill>
              </a:rPr>
              <a:t> </a:t>
            </a:r>
            <a:r>
              <a:rPr lang="ru-RU" sz="1400" dirty="0" smtClean="0">
                <a:solidFill>
                  <a:schemeClr val="bg1"/>
                </a:solidFill>
              </a:rPr>
              <a:t>с учетом разных региональных настроек. При  реализации данного интерфейса вы обязаны:</a:t>
            </a:r>
          </a:p>
          <a:p>
            <a:pPr marL="285750" indent="-285750">
              <a:buFont typeface="Arial" panose="020B0604020202020204" pitchFamily="34" charset="0"/>
              <a:buChar char="•"/>
            </a:pPr>
            <a:r>
              <a:rPr lang="ru-RU" sz="1400" dirty="0" smtClean="0">
                <a:solidFill>
                  <a:schemeClr val="bg1"/>
                </a:solidFill>
              </a:rPr>
              <a:t>Поддерживать строку формата </a:t>
            </a:r>
            <a:r>
              <a:rPr lang="en-US" sz="1400" dirty="0" smtClean="0">
                <a:solidFill>
                  <a:schemeClr val="bg1"/>
                </a:solidFill>
              </a:rPr>
              <a:t>G</a:t>
            </a:r>
            <a:r>
              <a:rPr lang="en-US" sz="1400" dirty="0">
                <a:solidFill>
                  <a:schemeClr val="bg1"/>
                </a:solidFill>
              </a:rPr>
              <a:t>;</a:t>
            </a:r>
            <a:endParaRPr lang="en-US" sz="1400" dirty="0" smtClean="0">
              <a:solidFill>
                <a:schemeClr val="bg1"/>
              </a:solidFill>
            </a:endParaRPr>
          </a:p>
          <a:p>
            <a:pPr marL="285750" indent="-285750">
              <a:buFont typeface="Arial" panose="020B0604020202020204" pitchFamily="34" charset="0"/>
              <a:buChar char="•"/>
            </a:pPr>
            <a:r>
              <a:rPr lang="ru-RU" sz="1400" dirty="0" smtClean="0">
                <a:solidFill>
                  <a:schemeClr val="bg1"/>
                </a:solidFill>
              </a:rPr>
              <a:t>Если строка формата = </a:t>
            </a:r>
            <a:r>
              <a:rPr lang="en-US" sz="1400" dirty="0" smtClean="0">
                <a:solidFill>
                  <a:schemeClr val="bg1"/>
                </a:solidFill>
              </a:rPr>
              <a:t>null</a:t>
            </a:r>
            <a:r>
              <a:rPr lang="ru-RU" sz="1400" dirty="0">
                <a:solidFill>
                  <a:schemeClr val="bg1"/>
                </a:solidFill>
              </a:rPr>
              <a:t> </a:t>
            </a:r>
            <a:r>
              <a:rPr lang="ru-RU" sz="1400" dirty="0" smtClean="0">
                <a:solidFill>
                  <a:schemeClr val="bg1"/>
                </a:solidFill>
              </a:rPr>
              <a:t>или пустой строке, то трактовать это как формат </a:t>
            </a:r>
            <a:r>
              <a:rPr lang="en-US" sz="1400" dirty="0" smtClean="0">
                <a:solidFill>
                  <a:schemeClr val="bg1"/>
                </a:solidFill>
              </a:rPr>
              <a:t>G</a:t>
            </a:r>
          </a:p>
          <a:p>
            <a:pPr marL="285750" indent="-285750">
              <a:buFont typeface="Arial" panose="020B0604020202020204" pitchFamily="34" charset="0"/>
              <a:buChar char="•"/>
            </a:pPr>
            <a:r>
              <a:rPr lang="ru-RU" sz="1400" dirty="0" smtClean="0">
                <a:solidFill>
                  <a:schemeClr val="bg1"/>
                </a:solidFill>
              </a:rPr>
              <a:t>Генерировать </a:t>
            </a:r>
            <a:r>
              <a:rPr lang="en-US" sz="1400" dirty="0" err="1" smtClean="0">
                <a:solidFill>
                  <a:schemeClr val="bg1"/>
                </a:solidFill>
              </a:rPr>
              <a:t>FormatException</a:t>
            </a:r>
            <a:r>
              <a:rPr lang="en-US" sz="1400" dirty="0" smtClean="0">
                <a:solidFill>
                  <a:schemeClr val="bg1"/>
                </a:solidFill>
              </a:rPr>
              <a:t> </a:t>
            </a:r>
            <a:r>
              <a:rPr lang="ru-RU" sz="1400" dirty="0" smtClean="0">
                <a:solidFill>
                  <a:schemeClr val="bg1"/>
                </a:solidFill>
              </a:rPr>
              <a:t>для неподдерживаемых форматов</a:t>
            </a:r>
            <a:r>
              <a:rPr lang="en-US" sz="1400" dirty="0">
                <a:solidFill>
                  <a:schemeClr val="bg1"/>
                </a:solidFill>
              </a:rPr>
              <a:t>.</a:t>
            </a:r>
            <a:endParaRPr lang="ru-RU" sz="1400" dirty="0" smtClean="0">
              <a:solidFill>
                <a:schemeClr val="bg1"/>
              </a:solidFill>
            </a:endParaRPr>
          </a:p>
          <a:p>
            <a:r>
              <a:rPr lang="ru-RU" sz="1400" dirty="0" smtClean="0">
                <a:solidFill>
                  <a:schemeClr val="bg1"/>
                </a:solidFill>
              </a:rPr>
              <a:t>Не забудьте также переопределить метод </a:t>
            </a:r>
            <a:r>
              <a:rPr lang="en-US" sz="1400" dirty="0" err="1" smtClean="0">
                <a:solidFill>
                  <a:schemeClr val="bg1"/>
                </a:solidFill>
              </a:rPr>
              <a:t>ToString</a:t>
            </a:r>
            <a:r>
              <a:rPr lang="en-US" sz="1400" dirty="0" smtClean="0">
                <a:solidFill>
                  <a:schemeClr val="bg1"/>
                </a:solidFill>
              </a:rPr>
              <a:t>() </a:t>
            </a:r>
            <a:r>
              <a:rPr lang="ru-RU" sz="1400" dirty="0" smtClean="0">
                <a:solidFill>
                  <a:schemeClr val="bg1"/>
                </a:solidFill>
              </a:rPr>
              <a:t>так чтобы он работал согласованно с реализацией </a:t>
            </a:r>
            <a:r>
              <a:rPr lang="en-US" sz="1400" dirty="0" err="1">
                <a:solidFill>
                  <a:schemeClr val="bg1"/>
                </a:solidFill>
              </a:rPr>
              <a:t>ToString</a:t>
            </a:r>
            <a:r>
              <a:rPr lang="en-US" sz="1400" dirty="0">
                <a:solidFill>
                  <a:schemeClr val="bg1"/>
                </a:solidFill>
              </a:rPr>
              <a:t>(string format, </a:t>
            </a:r>
            <a:r>
              <a:rPr lang="en-US" sz="1400" dirty="0" err="1">
                <a:solidFill>
                  <a:schemeClr val="bg1"/>
                </a:solidFill>
              </a:rPr>
              <a:t>IFormatProvider</a:t>
            </a:r>
            <a:r>
              <a:rPr lang="en-US" sz="1400" dirty="0">
                <a:solidFill>
                  <a:schemeClr val="bg1"/>
                </a:solidFill>
              </a:rPr>
              <a:t> </a:t>
            </a:r>
            <a:r>
              <a:rPr lang="en-US" sz="1400" dirty="0" err="1">
                <a:solidFill>
                  <a:schemeClr val="bg1"/>
                </a:solidFill>
              </a:rPr>
              <a:t>formatProvider</a:t>
            </a:r>
            <a:r>
              <a:rPr lang="en-US" sz="1400" dirty="0">
                <a:solidFill>
                  <a:schemeClr val="bg1"/>
                </a:solidFill>
              </a:rPr>
              <a:t>)</a:t>
            </a:r>
            <a:endParaRPr lang="ru-RU" sz="1400" dirty="0">
              <a:solidFill>
                <a:schemeClr val="bg1"/>
              </a:solidFill>
            </a:endParaRPr>
          </a:p>
        </p:txBody>
      </p:sp>
      <p:sp>
        <p:nvSpPr>
          <p:cNvPr id="4" name="Rectangle 3"/>
          <p:cNvSpPr/>
          <p:nvPr/>
        </p:nvSpPr>
        <p:spPr>
          <a:xfrm>
            <a:off x="380999" y="2060848"/>
            <a:ext cx="8305801" cy="4401205"/>
          </a:xfrm>
          <a:prstGeom prst="rect">
            <a:avLst/>
          </a:prstGeom>
          <a:solidFill>
            <a:schemeClr val="bg1"/>
          </a:solidFill>
        </p:spPr>
        <p:txBody>
          <a:bodyPr wrap="square">
            <a:spAutoFit/>
          </a:bodyPr>
          <a:lstStyle/>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r>
              <a:rPr lang="en-US" sz="1000" dirty="0">
                <a:solidFill>
                  <a:srgbClr val="000000"/>
                </a:solidFill>
                <a:highlight>
                  <a:srgbClr val="FFFFFF"/>
                </a:highlight>
                <a:latin typeface="Consolas"/>
              </a:rPr>
              <a:t> : </a:t>
            </a:r>
            <a:r>
              <a:rPr lang="en-US" sz="1000" dirty="0" err="1">
                <a:solidFill>
                  <a:srgbClr val="2B91AF"/>
                </a:solidFill>
                <a:highlight>
                  <a:srgbClr val="FFFFFF"/>
                </a:highlight>
                <a:latin typeface="Consolas"/>
              </a:rPr>
              <a:t>IFormattable</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X { </a:t>
            </a:r>
            <a:r>
              <a:rPr lang="en-US" sz="1000" dirty="0">
                <a:solidFill>
                  <a:srgbClr val="0000FF"/>
                </a:solidFill>
                <a:highlight>
                  <a:srgbClr val="FFFFFF"/>
                </a:highlight>
                <a:latin typeface="Consolas"/>
              </a:rPr>
              <a:t>get</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set</a:t>
            </a:r>
            <a:r>
              <a:rPr lang="en-US" sz="1000" dirty="0">
                <a:solidFill>
                  <a:srgbClr val="000000"/>
                </a:solidFill>
                <a:highlight>
                  <a:srgbClr val="FFFFFF"/>
                </a:highlight>
                <a:latin typeface="Consolas"/>
              </a:rPr>
              <a:t>; }</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Y { </a:t>
            </a:r>
            <a:r>
              <a:rPr lang="en-US" sz="1000" dirty="0">
                <a:solidFill>
                  <a:srgbClr val="0000FF"/>
                </a:solidFill>
                <a:highlight>
                  <a:srgbClr val="FFFFFF"/>
                </a:highlight>
                <a:latin typeface="Consolas"/>
              </a:rPr>
              <a:t>get</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set</a:t>
            </a:r>
            <a:r>
              <a:rPr lang="en-US" sz="1000" dirty="0">
                <a:solidFill>
                  <a:srgbClr val="000000"/>
                </a:solidFill>
                <a:highlight>
                  <a:srgbClr val="FFFFFF"/>
                </a:highlight>
                <a:latin typeface="Consolas"/>
              </a:rPr>
              <a:t>; }</a:t>
            </a:r>
          </a:p>
          <a:p>
            <a:r>
              <a:rPr lang="en-US" sz="1000" dirty="0" smtClean="0">
                <a:solidFill>
                  <a:srgbClr val="0000FF"/>
                </a:solidFill>
                <a:highlight>
                  <a:srgbClr val="FFFFFF"/>
                </a:highlight>
                <a:latin typeface="Consolas"/>
              </a:rPr>
              <a:t>    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override</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smtClean="0">
                <a:solidFill>
                  <a:srgbClr val="000000"/>
                </a:solidFill>
                <a:highlight>
                  <a:srgbClr val="FFFFFF"/>
                </a:highlight>
                <a:latin typeface="Consolas"/>
              </a:rPr>
              <a:t>()</a:t>
            </a:r>
          </a:p>
          <a:p>
            <a:r>
              <a:rPr lang="en-US" sz="1000" dirty="0">
                <a:solidFill>
                  <a:srgbClr val="000000"/>
                </a:solidFill>
                <a:highlight>
                  <a:srgbClr val="FFFFFF"/>
                </a:highlight>
                <a:latin typeface="Consolas"/>
              </a:rPr>
              <a:t> </a:t>
            </a:r>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return</a:t>
            </a:r>
            <a:r>
              <a:rPr lang="en-US" sz="1000" dirty="0" smtClean="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"G"</a:t>
            </a:r>
            <a:r>
              <a:rPr lang="en-US" sz="1000" dirty="0">
                <a:solidFill>
                  <a:srgbClr val="000000"/>
                </a:solidFill>
                <a:highlight>
                  <a:srgbClr val="FFFFFF"/>
                </a:highlight>
                <a:latin typeface="Consolas"/>
              </a:rPr>
              <a:t>, </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.CurrentCulture</a:t>
            </a:r>
            <a:r>
              <a:rPr lang="en-US" sz="1000" dirty="0">
                <a:solidFill>
                  <a:srgbClr val="000000"/>
                </a:solidFill>
                <a:highlight>
                  <a:srgbClr val="FFFFFF"/>
                </a:highlight>
                <a:latin typeface="Consolas"/>
              </a:rPr>
              <a:t>);</a:t>
            </a:r>
          </a:p>
          <a:p>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a:solidFill>
                  <a:srgbClr val="000000"/>
                </a:solidFill>
                <a:highlight>
                  <a:srgbClr val="FFFFFF"/>
                </a:highlight>
                <a:latin typeface="Consolas"/>
              </a:rPr>
              <a:t>(</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format, </a:t>
            </a:r>
            <a:r>
              <a:rPr lang="en-US" sz="1000" dirty="0" err="1">
                <a:solidFill>
                  <a:srgbClr val="2B91AF"/>
                </a:solidFill>
                <a:highlight>
                  <a:srgbClr val="FFFFFF"/>
                </a:highlight>
                <a:latin typeface="Consolas"/>
              </a:rPr>
              <a:t>IFormatProvider</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formatProvider</a:t>
            </a:r>
            <a:r>
              <a:rPr lang="en-US" sz="1000" dirty="0" smtClean="0">
                <a:solidFill>
                  <a:srgbClr val="000000"/>
                </a:solidFill>
                <a:highlight>
                  <a:srgbClr val="FFFFFF"/>
                </a:highlight>
                <a:latin typeface="Consolas"/>
              </a:rPr>
              <a:t>)</a:t>
            </a:r>
            <a:endParaRPr lang="ru-RU" sz="1000" dirty="0" smtClean="0">
              <a:solidFill>
                <a:srgbClr val="000000"/>
              </a:solidFill>
              <a:highlight>
                <a:srgbClr val="FFFFFF"/>
              </a:highlight>
              <a:latin typeface="Consolas"/>
            </a:endParaRPr>
          </a:p>
          <a:p>
            <a:r>
              <a:rPr lang="ru-RU" sz="1000" dirty="0">
                <a:solidFill>
                  <a:srgbClr val="000000"/>
                </a:solidFill>
                <a:highlight>
                  <a:srgbClr val="FFFFFF"/>
                </a:highlight>
                <a:latin typeface="Consolas"/>
              </a:rPr>
              <a:t> </a:t>
            </a:r>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a:solidFill>
                  <a:srgbClr val="0000FF"/>
                </a:solidFill>
                <a:latin typeface="Consolas" panose="020B0609020204030204" pitchFamily="49" charset="0"/>
              </a:rPr>
              <a:t>if</a:t>
            </a:r>
            <a:r>
              <a:rPr lang="en-US" sz="1000" dirty="0">
                <a:solidFill>
                  <a:srgbClr val="000000"/>
                </a:solidFill>
                <a:latin typeface="Consolas" panose="020B0609020204030204" pitchFamily="49" charset="0"/>
              </a:rPr>
              <a:t> (</a:t>
            </a:r>
            <a:r>
              <a:rPr lang="en-US" sz="1000" dirty="0" err="1">
                <a:solidFill>
                  <a:srgbClr val="0000FF"/>
                </a:solidFill>
                <a:latin typeface="Consolas" panose="020B0609020204030204" pitchFamily="49" charset="0"/>
              </a:rPr>
              <a:t>string</a:t>
            </a:r>
            <a:r>
              <a:rPr lang="en-US" sz="1000" dirty="0" err="1">
                <a:solidFill>
                  <a:srgbClr val="000000"/>
                </a:solidFill>
                <a:latin typeface="Consolas" panose="020B0609020204030204" pitchFamily="49" charset="0"/>
              </a:rPr>
              <a:t>.IsNullOrEmpty</a:t>
            </a:r>
            <a:r>
              <a:rPr lang="en-US" sz="1000" dirty="0">
                <a:solidFill>
                  <a:srgbClr val="000000"/>
                </a:solidFill>
                <a:latin typeface="Consolas" panose="020B0609020204030204" pitchFamily="49" charset="0"/>
              </a:rPr>
              <a:t>(format)) format = </a:t>
            </a:r>
            <a:r>
              <a:rPr lang="en-US" sz="1000" dirty="0">
                <a:solidFill>
                  <a:srgbClr val="A31515"/>
                </a:solidFill>
                <a:latin typeface="Consolas" panose="020B0609020204030204" pitchFamily="49" charset="0"/>
              </a:rPr>
              <a:t>"G"</a:t>
            </a:r>
            <a:r>
              <a:rPr lang="en-US" sz="1000" dirty="0">
                <a:solidFill>
                  <a:srgbClr val="000000"/>
                </a:solidFill>
                <a:latin typeface="Consolas" panose="020B0609020204030204" pitchFamily="49" charset="0"/>
              </a:rPr>
              <a:t>;</a:t>
            </a:r>
            <a:endParaRPr lang="en-US"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if</a:t>
            </a:r>
            <a:r>
              <a:rPr lang="en-US" sz="1000" dirty="0" smtClean="0">
                <a:solidFill>
                  <a:srgbClr val="000000"/>
                </a:solidFill>
                <a:highlight>
                  <a:srgbClr val="FFFFFF"/>
                </a:highlight>
                <a:latin typeface="Consolas"/>
              </a:rPr>
              <a:t> </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 </a:t>
            </a:r>
            <a:r>
              <a:rPr lang="en-US" sz="1000" dirty="0">
                <a:solidFill>
                  <a:srgbClr val="0000FF"/>
                </a:solidFill>
                <a:highlight>
                  <a:srgbClr val="FFFFFF"/>
                </a:highlight>
                <a:latin typeface="Consolas"/>
              </a:rPr>
              <a:t>null</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 </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.CurrentCulture</a:t>
            </a:r>
            <a:r>
              <a:rPr lang="en-US"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switch</a:t>
            </a:r>
            <a:r>
              <a:rPr lang="en-US" sz="1000" dirty="0" smtClean="0">
                <a:solidFill>
                  <a:srgbClr val="000000"/>
                </a:solidFill>
                <a:highlight>
                  <a:srgbClr val="FFFFFF"/>
                </a:highlight>
                <a:latin typeface="Consolas"/>
              </a:rPr>
              <a:t> </a:t>
            </a:r>
            <a:r>
              <a:rPr lang="en-US" sz="1000" dirty="0">
                <a:solidFill>
                  <a:srgbClr val="000000"/>
                </a:solidFill>
                <a:highlight>
                  <a:srgbClr val="FFFFFF"/>
                </a:highlight>
                <a:latin typeface="Consolas"/>
              </a:rPr>
              <a:t>(format</a:t>
            </a:r>
            <a:r>
              <a:rPr lang="en-US" sz="1000" dirty="0" smtClean="0">
                <a:solidFill>
                  <a:srgbClr val="000000"/>
                </a:solidFill>
                <a:highlight>
                  <a:srgbClr val="FFFFFF"/>
                </a:highlight>
                <a:latin typeface="Consolas"/>
              </a:rPr>
              <a:t>)</a:t>
            </a:r>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case</a:t>
            </a:r>
            <a:r>
              <a:rPr lang="en-US" sz="1000" dirty="0" smtClean="0">
                <a:solidFill>
                  <a:srgbClr val="000000"/>
                </a:solidFill>
                <a:highlight>
                  <a:srgbClr val="FFFFFF"/>
                </a:highlight>
                <a:latin typeface="Consolas"/>
              </a:rPr>
              <a:t> </a:t>
            </a:r>
            <a:r>
              <a:rPr lang="en-US" sz="1000" dirty="0">
                <a:solidFill>
                  <a:srgbClr val="A31515"/>
                </a:solidFill>
                <a:highlight>
                  <a:srgbClr val="FFFFFF"/>
                </a:highlight>
                <a:latin typeface="Consolas"/>
              </a:rPr>
              <a:t>"G"</a:t>
            </a:r>
            <a:r>
              <a:rPr lang="en-US"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return</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case</a:t>
            </a:r>
            <a:r>
              <a:rPr lang="en-US" sz="1000" dirty="0" smtClean="0">
                <a:solidFill>
                  <a:srgbClr val="000000"/>
                </a:solidFill>
                <a:highlight>
                  <a:srgbClr val="FFFFFF"/>
                </a:highlight>
                <a:latin typeface="Consolas"/>
              </a:rPr>
              <a:t> </a:t>
            </a:r>
            <a:r>
              <a:rPr lang="en-US" sz="1000" dirty="0">
                <a:solidFill>
                  <a:srgbClr val="A31515"/>
                </a:solidFill>
                <a:highlight>
                  <a:srgbClr val="FFFFFF"/>
                </a:highlight>
                <a:latin typeface="Consolas"/>
              </a:rPr>
              <a:t>"S"</a:t>
            </a:r>
            <a:r>
              <a:rPr lang="en-US"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return</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"X=</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Y=</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throw</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err="1">
                <a:solidFill>
                  <a:srgbClr val="2B91AF"/>
                </a:solidFill>
                <a:highlight>
                  <a:srgbClr val="FFFFFF"/>
                </a:highlight>
                <a:latin typeface="Consolas"/>
              </a:rPr>
              <a:t>FormatException</a:t>
            </a:r>
            <a:r>
              <a:rPr lang="en-US" sz="1000" dirty="0">
                <a:solidFill>
                  <a:srgbClr val="000000"/>
                </a:solidFill>
                <a:highlight>
                  <a:srgbClr val="FFFFFF"/>
                </a:highlight>
                <a:latin typeface="Consolas"/>
              </a:rPr>
              <a:t>(</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"The '</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format string is not supported."</a:t>
            </a:r>
            <a:r>
              <a:rPr lang="en-US" sz="1000" dirty="0">
                <a:solidFill>
                  <a:srgbClr val="000000"/>
                </a:solidFill>
                <a:highlight>
                  <a:srgbClr val="FFFFFF"/>
                </a:highlight>
                <a:latin typeface="Consolas"/>
              </a:rPr>
              <a:t>, format));</a:t>
            </a:r>
          </a:p>
          <a:p>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fr-FR" sz="1000" dirty="0">
                <a:solidFill>
                  <a:srgbClr val="2B91AF"/>
                </a:solidFill>
                <a:highlight>
                  <a:srgbClr val="FFFFFF"/>
                </a:highlight>
                <a:latin typeface="Consolas"/>
              </a:rPr>
              <a:t>Point</a:t>
            </a:r>
            <a:r>
              <a:rPr lang="fr-FR" sz="1000" dirty="0">
                <a:solidFill>
                  <a:srgbClr val="000000"/>
                </a:solidFill>
                <a:highlight>
                  <a:srgbClr val="FFFFFF"/>
                </a:highlight>
                <a:latin typeface="Consolas"/>
              </a:rPr>
              <a:t> p = </a:t>
            </a:r>
            <a:r>
              <a:rPr lang="fr-FR" sz="1000" dirty="0">
                <a:solidFill>
                  <a:srgbClr val="0000FF"/>
                </a:solidFill>
                <a:highlight>
                  <a:srgbClr val="FFFFFF"/>
                </a:highlight>
                <a:latin typeface="Consolas"/>
              </a:rPr>
              <a:t>new</a:t>
            </a:r>
            <a:r>
              <a:rPr lang="fr-FR" sz="1000" dirty="0">
                <a:solidFill>
                  <a:srgbClr val="000000"/>
                </a:solidFill>
                <a:highlight>
                  <a:srgbClr val="FFFFFF"/>
                </a:highlight>
                <a:latin typeface="Consolas"/>
              </a:rPr>
              <a:t> </a:t>
            </a:r>
            <a:r>
              <a:rPr lang="fr-FR" sz="1000" dirty="0">
                <a:solidFill>
                  <a:srgbClr val="2B91AF"/>
                </a:solidFill>
                <a:highlight>
                  <a:srgbClr val="FFFFFF"/>
                </a:highlight>
                <a:latin typeface="Consolas"/>
              </a:rPr>
              <a:t>Point</a:t>
            </a:r>
            <a:r>
              <a:rPr lang="fr-FR" sz="1000" dirty="0">
                <a:solidFill>
                  <a:srgbClr val="000000"/>
                </a:solidFill>
                <a:highlight>
                  <a:srgbClr val="FFFFFF"/>
                </a:highlight>
                <a:latin typeface="Consolas"/>
              </a:rPr>
              <a:t> { X = 2.5, Y = -5};</a:t>
            </a: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p.ToString</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 </a:t>
            </a:r>
            <a:r>
              <a:rPr lang="ru-RU" sz="1000" dirty="0">
                <a:solidFill>
                  <a:srgbClr val="008000"/>
                </a:solidFill>
                <a:highlight>
                  <a:srgbClr val="FFFFFF"/>
                </a:highlight>
                <a:latin typeface="Consolas"/>
              </a:rPr>
              <a:t>явный вызов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(null, null)</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(null, </a:t>
            </a:r>
            <a:r>
              <a:rPr lang="en-US" sz="1000" dirty="0" err="1">
                <a:solidFill>
                  <a:srgbClr val="008000"/>
                </a:solidFill>
                <a:highlight>
                  <a:srgbClr val="FFFFFF"/>
                </a:highlight>
                <a:latin typeface="Consolas"/>
              </a:rPr>
              <a:t>CurrentCulture</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{0:S}</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("S", </a:t>
            </a:r>
            <a:r>
              <a:rPr lang="en-US" sz="1000" dirty="0" err="1">
                <a:solidFill>
                  <a:srgbClr val="008000"/>
                </a:solidFill>
                <a:highlight>
                  <a:srgbClr val="FFFFFF"/>
                </a:highlight>
                <a:latin typeface="Consolas"/>
              </a:rPr>
              <a:t>CurrentCulture</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.GetCultureInfo</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a:t>
            </a:r>
            <a:r>
              <a:rPr lang="en-US" sz="1000" dirty="0" err="1">
                <a:solidFill>
                  <a:srgbClr val="A31515"/>
                </a:solidFill>
                <a:highlight>
                  <a:srgbClr val="FFFFFF"/>
                </a:highlight>
                <a:latin typeface="Consolas"/>
              </a:rPr>
              <a:t>en</a:t>
            </a:r>
            <a:r>
              <a:rPr lang="en-US" sz="1000" dirty="0">
                <a:solidFill>
                  <a:srgbClr val="A31515"/>
                </a:solidFill>
                <a:highlight>
                  <a:srgbClr val="FFFFFF"/>
                </a:highlight>
                <a:latin typeface="Consolas"/>
              </a:rPr>
              <a:t>-GB"</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{0:S}</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("S", "</a:t>
            </a:r>
            <a:r>
              <a:rPr lang="en-US" sz="1000" dirty="0" err="1">
                <a:solidFill>
                  <a:srgbClr val="008000"/>
                </a:solidFill>
                <a:highlight>
                  <a:srgbClr val="FFFFFF"/>
                </a:highlight>
                <a:latin typeface="Consolas"/>
              </a:rPr>
              <a:t>en</a:t>
            </a:r>
            <a:r>
              <a:rPr lang="en-US" sz="1000" dirty="0">
                <a:solidFill>
                  <a:srgbClr val="008000"/>
                </a:solidFill>
                <a:highlight>
                  <a:srgbClr val="FFFFFF"/>
                </a:highlight>
                <a:latin typeface="Consolas"/>
              </a:rPr>
              <a:t>-GB</a:t>
            </a:r>
            <a:r>
              <a:rPr lang="en-US" sz="1000" dirty="0" smtClean="0">
                <a:solidFill>
                  <a:srgbClr val="008000"/>
                </a:solidFill>
                <a:highlight>
                  <a:srgbClr val="FFFFFF"/>
                </a:highlight>
                <a:latin typeface="Consolas"/>
              </a:rPr>
              <a:t>")</a:t>
            </a:r>
            <a:endParaRPr lang="ru-RU" sz="1000" dirty="0">
              <a:solidFill>
                <a:srgbClr val="000000"/>
              </a:solidFill>
              <a:highlight>
                <a:srgbClr val="FFFFFF"/>
              </a:highlight>
              <a:latin typeface="Consolas"/>
            </a:endParaRPr>
          </a:p>
        </p:txBody>
      </p:sp>
    </p:spTree>
    <p:extLst>
      <p:ext uri="{BB962C8B-B14F-4D97-AF65-F5344CB8AC3E}">
        <p14:creationId xmlns:p14="http://schemas.microsoft.com/office/powerpoint/2010/main" val="18452816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ru-RU" dirty="0" smtClean="0">
                <a:solidFill>
                  <a:schemeClr val="bg1"/>
                </a:solidFill>
              </a:rPr>
              <a:t>Интерфейсы для коллекций</a:t>
            </a:r>
            <a:endParaRPr lang="en-US"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792398245"/>
              </p:ext>
            </p:extLst>
          </p:nvPr>
        </p:nvGraphicFramePr>
        <p:xfrm>
          <a:off x="374848" y="1646808"/>
          <a:ext cx="8229600" cy="2433320"/>
        </p:xfrm>
        <a:graphic>
          <a:graphicData uri="http://schemas.openxmlformats.org/drawingml/2006/table">
            <a:tbl>
              <a:tblPr firstRow="1" bandRow="1">
                <a:tableStyleId>{5C22544A-7EE6-4342-B048-85BDC9FD1C3A}</a:tableStyleId>
              </a:tblPr>
              <a:tblGrid>
                <a:gridCol w="2180928">
                  <a:extLst>
                    <a:ext uri="{9D8B030D-6E8A-4147-A177-3AD203B41FA5}">
                      <a16:colId xmlns:a16="http://schemas.microsoft.com/office/drawing/2014/main" val="3371974222"/>
                    </a:ext>
                  </a:extLst>
                </a:gridCol>
                <a:gridCol w="3305472">
                  <a:extLst>
                    <a:ext uri="{9D8B030D-6E8A-4147-A177-3AD203B41FA5}">
                      <a16:colId xmlns:a16="http://schemas.microsoft.com/office/drawing/2014/main" val="594081382"/>
                    </a:ext>
                  </a:extLst>
                </a:gridCol>
                <a:gridCol w="2743200">
                  <a:extLst>
                    <a:ext uri="{9D8B030D-6E8A-4147-A177-3AD203B41FA5}">
                      <a16:colId xmlns:a16="http://schemas.microsoft.com/office/drawing/2014/main" val="1898545275"/>
                    </a:ext>
                  </a:extLst>
                </a:gridCol>
              </a:tblGrid>
              <a:tr h="370840">
                <a:tc>
                  <a:txBody>
                    <a:bodyPr/>
                    <a:lstStyle/>
                    <a:p>
                      <a:r>
                        <a:rPr lang="ru-RU" sz="1600" dirty="0" smtClean="0"/>
                        <a:t>Название</a:t>
                      </a:r>
                      <a:endParaRPr lang="en-US" sz="1600" dirty="0"/>
                    </a:p>
                  </a:txBody>
                  <a:tcPr/>
                </a:tc>
                <a:tc>
                  <a:txBody>
                    <a:bodyPr/>
                    <a:lstStyle/>
                    <a:p>
                      <a:r>
                        <a:rPr lang="ru-RU" sz="1600" dirty="0" smtClean="0"/>
                        <a:t>Назначение</a:t>
                      </a:r>
                      <a:endParaRPr lang="en-US" sz="1600" dirty="0"/>
                    </a:p>
                  </a:txBody>
                  <a:tcPr/>
                </a:tc>
                <a:tc>
                  <a:txBody>
                    <a:bodyPr/>
                    <a:lstStyle/>
                    <a:p>
                      <a:r>
                        <a:rPr lang="ru-RU" sz="1600" dirty="0" smtClean="0"/>
                        <a:t>Кто реализует?</a:t>
                      </a:r>
                      <a:endParaRPr lang="en-US" sz="1600" dirty="0"/>
                    </a:p>
                  </a:txBody>
                  <a:tcPr/>
                </a:tc>
                <a:extLst>
                  <a:ext uri="{0D108BD9-81ED-4DB2-BD59-A6C34878D82A}">
                    <a16:rowId xmlns:a16="http://schemas.microsoft.com/office/drawing/2014/main" val="2777668666"/>
                  </a:ext>
                </a:extLst>
              </a:tr>
              <a:tr h="370840">
                <a:tc>
                  <a:txBody>
                    <a:bodyPr/>
                    <a:lstStyle/>
                    <a:p>
                      <a:r>
                        <a:rPr lang="en-US" sz="1600" dirty="0" err="1" smtClean="0"/>
                        <a:t>IEnumerable</a:t>
                      </a:r>
                      <a:r>
                        <a:rPr lang="en-US" sz="1600" dirty="0" smtClean="0"/>
                        <a:t>&lt;T&gt;</a:t>
                      </a:r>
                      <a:endParaRPr lang="en-US" sz="1600" dirty="0"/>
                    </a:p>
                  </a:txBody>
                  <a:tcPr/>
                </a:tc>
                <a:tc>
                  <a:txBody>
                    <a:bodyPr/>
                    <a:lstStyle/>
                    <a:p>
                      <a:endParaRPr lang="en-US"/>
                    </a:p>
                  </a:txBody>
                  <a:tcPr/>
                </a:tc>
                <a:tc>
                  <a:txBody>
                    <a:bodyPr/>
                    <a:lstStyle/>
                    <a:p>
                      <a:endParaRPr lang="en-US" sz="1600" dirty="0"/>
                    </a:p>
                  </a:txBody>
                  <a:tcPr/>
                </a:tc>
                <a:extLst>
                  <a:ext uri="{0D108BD9-81ED-4DB2-BD59-A6C34878D82A}">
                    <a16:rowId xmlns:a16="http://schemas.microsoft.com/office/drawing/2014/main" val="2687016814"/>
                  </a:ext>
                </a:extLst>
              </a:tr>
              <a:tr h="370840">
                <a:tc>
                  <a:txBody>
                    <a:bodyPr/>
                    <a:lstStyle/>
                    <a:p>
                      <a:r>
                        <a:rPr lang="en-US" sz="1600" dirty="0" err="1" smtClean="0"/>
                        <a:t>ICollection</a:t>
                      </a:r>
                      <a:r>
                        <a:rPr lang="en-US" sz="1600" dirty="0" smtClean="0"/>
                        <a:t>&lt;T&gt;</a:t>
                      </a:r>
                      <a:endParaRPr lang="en-US" sz="1600" dirty="0"/>
                    </a:p>
                  </a:txBody>
                  <a:tcPr/>
                </a:tc>
                <a:tc>
                  <a:txBody>
                    <a:bodyPr/>
                    <a:lstStyle/>
                    <a:p>
                      <a:r>
                        <a:rPr lang="ru-RU" sz="1600" dirty="0" smtClean="0"/>
                        <a:t>Коллекция</a:t>
                      </a:r>
                      <a:endParaRPr lang="en-US" sz="1600" dirty="0"/>
                    </a:p>
                  </a:txBody>
                  <a:tcPr/>
                </a:tc>
                <a:tc>
                  <a:txBody>
                    <a:bodyPr/>
                    <a:lstStyle/>
                    <a:p>
                      <a:endParaRPr lang="en-US" sz="1600"/>
                    </a:p>
                  </a:txBody>
                  <a:tcPr/>
                </a:tc>
                <a:extLst>
                  <a:ext uri="{0D108BD9-81ED-4DB2-BD59-A6C34878D82A}">
                    <a16:rowId xmlns:a16="http://schemas.microsoft.com/office/drawing/2014/main" val="249579869"/>
                  </a:ext>
                </a:extLst>
              </a:tr>
              <a:tr h="370840">
                <a:tc>
                  <a:txBody>
                    <a:bodyPr/>
                    <a:lstStyle/>
                    <a:p>
                      <a:r>
                        <a:rPr lang="en-US" sz="1600" dirty="0" err="1" smtClean="0"/>
                        <a:t>IList</a:t>
                      </a:r>
                      <a:r>
                        <a:rPr lang="en-US" sz="1600" dirty="0" smtClean="0"/>
                        <a:t>&lt;T&gt;</a:t>
                      </a:r>
                      <a:endParaRPr lang="en-US" sz="1600" dirty="0"/>
                    </a:p>
                  </a:txBody>
                  <a:tcPr/>
                </a:tc>
                <a:tc>
                  <a:txBody>
                    <a:bodyPr/>
                    <a:lstStyle/>
                    <a:p>
                      <a:r>
                        <a:rPr lang="ru-RU" sz="1600" dirty="0" smtClean="0"/>
                        <a:t>Индексируемая коллекция</a:t>
                      </a:r>
                      <a:endParaRPr lang="en-US" sz="1600" dirty="0"/>
                    </a:p>
                  </a:txBody>
                  <a:tcPr/>
                </a:tc>
                <a:tc>
                  <a:txBody>
                    <a:bodyPr/>
                    <a:lstStyle/>
                    <a:p>
                      <a:r>
                        <a:rPr lang="ru-RU" sz="1600" dirty="0" smtClean="0"/>
                        <a:t>массивы,</a:t>
                      </a:r>
                      <a:r>
                        <a:rPr lang="ru-RU" sz="1600" baseline="0" dirty="0" smtClean="0"/>
                        <a:t> </a:t>
                      </a:r>
                      <a:r>
                        <a:rPr lang="en-US" sz="1600" baseline="0" dirty="0" smtClean="0"/>
                        <a:t>List&lt;T&gt;</a:t>
                      </a:r>
                      <a:endParaRPr lang="en-US" sz="1600" dirty="0"/>
                    </a:p>
                  </a:txBody>
                  <a:tcPr/>
                </a:tc>
                <a:extLst>
                  <a:ext uri="{0D108BD9-81ED-4DB2-BD59-A6C34878D82A}">
                    <a16:rowId xmlns:a16="http://schemas.microsoft.com/office/drawing/2014/main" val="3183979858"/>
                  </a:ext>
                </a:extLst>
              </a:tr>
              <a:tr h="370840">
                <a:tc gridSpan="3">
                  <a:txBody>
                    <a:bodyPr/>
                    <a:lstStyle/>
                    <a:p>
                      <a:pPr algn="l"/>
                      <a:r>
                        <a:rPr lang="ru-RU" sz="1600" dirty="0" smtClean="0"/>
                        <a:t>Вспомогательные интерфейсы</a:t>
                      </a:r>
                      <a:endParaRPr lang="en-US" sz="1600" dirty="0"/>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234269667"/>
                  </a:ext>
                </a:extLst>
              </a:tr>
              <a:tr h="370840">
                <a:tc>
                  <a:txBody>
                    <a:bodyPr/>
                    <a:lstStyle/>
                    <a:p>
                      <a:r>
                        <a:rPr lang="en-US" sz="1600" dirty="0" err="1" smtClean="0"/>
                        <a:t>IEnumerator</a:t>
                      </a:r>
                      <a:r>
                        <a:rPr lang="en-US" sz="1600" dirty="0" smtClean="0"/>
                        <a:t>&lt;T&gt;</a:t>
                      </a:r>
                      <a:endParaRPr lang="en-US" sz="1600" dirty="0"/>
                    </a:p>
                  </a:txBody>
                  <a:tcPr/>
                </a:tc>
                <a:tc>
                  <a:txBody>
                    <a:bodyPr/>
                    <a:lstStyle/>
                    <a:p>
                      <a:r>
                        <a:rPr lang="ru-RU" sz="1600" dirty="0" smtClean="0"/>
                        <a:t>Реализация</a:t>
                      </a:r>
                      <a:r>
                        <a:rPr lang="ru-RU" sz="1600" baseline="0" dirty="0" smtClean="0"/>
                        <a:t> перечисления элементов коллекции</a:t>
                      </a:r>
                      <a:endParaRPr lang="en-US" sz="1600" dirty="0"/>
                    </a:p>
                  </a:txBody>
                  <a:tcPr/>
                </a:tc>
                <a:tc>
                  <a:txBody>
                    <a:bodyPr/>
                    <a:lstStyle/>
                    <a:p>
                      <a:endParaRPr lang="en-US" sz="1600" dirty="0"/>
                    </a:p>
                  </a:txBody>
                  <a:tcPr/>
                </a:tc>
                <a:extLst>
                  <a:ext uri="{0D108BD9-81ED-4DB2-BD59-A6C34878D82A}">
                    <a16:rowId xmlns:a16="http://schemas.microsoft.com/office/drawing/2014/main" val="3884518569"/>
                  </a:ext>
                </a:extLst>
              </a:tr>
            </a:tbl>
          </a:graphicData>
        </a:graphic>
      </p:graphicFrame>
    </p:spTree>
    <p:extLst>
      <p:ext uri="{BB962C8B-B14F-4D97-AF65-F5344CB8AC3E}">
        <p14:creationId xmlns:p14="http://schemas.microsoft.com/office/powerpoint/2010/main" val="170842508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61700" y="663178"/>
            <a:ext cx="8620601" cy="5531644"/>
          </a:xfrm>
          <a:prstGeom prst="rect">
            <a:avLst/>
          </a:prstGeom>
        </p:spPr>
      </p:pic>
    </p:spTree>
    <p:extLst>
      <p:ext uri="{BB962C8B-B14F-4D97-AF65-F5344CB8AC3E}">
        <p14:creationId xmlns:p14="http://schemas.microsoft.com/office/powerpoint/2010/main" val="263400388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Перегрузка операторов </a:t>
            </a:r>
            <a:r>
              <a:rPr lang="en-US" b="1" dirty="0" smtClean="0">
                <a:solidFill>
                  <a:schemeClr val="bg1"/>
                </a:solidFill>
                <a:cs typeface="Courier New" pitchFamily="49" charset="0"/>
              </a:rPr>
              <a:t>(operator overload) </a:t>
            </a:r>
            <a:r>
              <a:rPr lang="ru-RU" b="1" dirty="0" smtClean="0">
                <a:solidFill>
                  <a:schemeClr val="bg1"/>
                </a:solidFill>
                <a:cs typeface="Courier New" pitchFamily="49" charset="0"/>
              </a:rPr>
              <a:t>это механизм обеспечения поддержки операций со своим типом с помощью встроенных операторов. При реализации каждого оператора важно не нарушать их семантику. Так, например, операция сложения должна быть коммутативной (от перемены мест слагаемых сумма не меняется). Наша реализация сложения также должна быть коммутативна. Иначе  поведение программы может стать плохо предсказуемым.</a:t>
            </a:r>
            <a:endParaRPr lang="en-US" b="1" dirty="0" smtClean="0">
              <a:solidFill>
                <a:schemeClr val="bg1"/>
              </a:solidFill>
              <a:cs typeface="Courier New" pitchFamily="49" charset="0"/>
            </a:endParaRPr>
          </a:p>
          <a:p>
            <a:endParaRPr lang="en-US" b="1" dirty="0" smtClean="0">
              <a:solidFill>
                <a:schemeClr val="bg1"/>
              </a:solidFill>
              <a:cs typeface="Courier New" pitchFamily="49" charset="0"/>
            </a:endParaRPr>
          </a:p>
          <a:p>
            <a:r>
              <a:rPr lang="ru-RU" b="1" dirty="0" smtClean="0">
                <a:solidFill>
                  <a:schemeClr val="bg1"/>
                </a:solidFill>
                <a:cs typeface="Courier New" pitchFamily="49" charset="0"/>
              </a:rPr>
              <a:t>Если вы перегружаете операторы равно (==) и не</a:t>
            </a:r>
            <a:r>
              <a:rPr lang="en-US" b="1" dirty="0" smtClean="0">
                <a:solidFill>
                  <a:schemeClr val="bg1"/>
                </a:solidFill>
                <a:cs typeface="Courier New" pitchFamily="49" charset="0"/>
              </a:rPr>
              <a:t> </a:t>
            </a:r>
            <a:r>
              <a:rPr lang="ru-RU" b="1" dirty="0" smtClean="0">
                <a:solidFill>
                  <a:schemeClr val="bg1"/>
                </a:solidFill>
                <a:cs typeface="Courier New" pitchFamily="49" charset="0"/>
              </a:rPr>
              <a:t>равно (!=)</a:t>
            </a:r>
            <a:r>
              <a:rPr lang="en-US" b="1" dirty="0" smtClean="0">
                <a:solidFill>
                  <a:schemeClr val="bg1"/>
                </a:solidFill>
                <a:cs typeface="Courier New" pitchFamily="49" charset="0"/>
              </a:rPr>
              <a:t>, </a:t>
            </a:r>
            <a:r>
              <a:rPr lang="ru-RU" b="1" dirty="0" smtClean="0">
                <a:solidFill>
                  <a:schemeClr val="bg1"/>
                </a:solidFill>
                <a:cs typeface="Courier New" pitchFamily="49" charset="0"/>
              </a:rPr>
              <a:t>то рекомендуется также перегрузить метод </a:t>
            </a:r>
            <a:r>
              <a:rPr lang="en-US" b="1" dirty="0" smtClean="0">
                <a:solidFill>
                  <a:schemeClr val="bg1"/>
                </a:solidFill>
                <a:cs typeface="Courier New" pitchFamily="49" charset="0"/>
              </a:rPr>
              <a:t>bool Equals(object obj). </a:t>
            </a:r>
            <a:r>
              <a:rPr lang="ru-RU" b="1" dirty="0" smtClean="0">
                <a:solidFill>
                  <a:schemeClr val="bg1"/>
                </a:solidFill>
                <a:cs typeface="Courier New" pitchFamily="49" charset="0"/>
              </a:rPr>
              <a:t>Не забудьте убедиться что ваши методы позволяют выполнять сравнение с </a:t>
            </a:r>
            <a:r>
              <a:rPr lang="en-US" b="1" dirty="0" smtClean="0">
                <a:solidFill>
                  <a:schemeClr val="bg1"/>
                </a:solidFill>
                <a:cs typeface="Courier New" pitchFamily="49" charset="0"/>
              </a:rPr>
              <a:t>null </a:t>
            </a:r>
            <a:r>
              <a:rPr lang="ru-RU" b="1" dirty="0" smtClean="0">
                <a:solidFill>
                  <a:schemeClr val="bg1"/>
                </a:solidFill>
                <a:cs typeface="Courier New" pitchFamily="49" charset="0"/>
              </a:rPr>
              <a:t>значениями.</a:t>
            </a:r>
            <a:endParaRPr lang="ru-RU" b="1" dirty="0">
              <a:solidFill>
                <a:schemeClr val="bg1"/>
              </a:solidFill>
              <a:cs typeface="Courier New" pitchFamily="49" charset="0"/>
            </a:endParaRPr>
          </a:p>
        </p:txBody>
      </p:sp>
    </p:spTree>
    <p:extLst>
      <p:ext uri="{BB962C8B-B14F-4D97-AF65-F5344CB8AC3E}">
        <p14:creationId xmlns:p14="http://schemas.microsoft.com/office/powerpoint/2010/main" val="82212403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dirty="0">
                <a:solidFill>
                  <a:schemeClr val="bg1"/>
                </a:solidFill>
              </a:rPr>
              <a:t> В языке </a:t>
            </a:r>
            <a:r>
              <a:rPr lang="en-US" dirty="0">
                <a:solidFill>
                  <a:schemeClr val="bg1"/>
                </a:solidFill>
              </a:rPr>
              <a:t>C# </a:t>
            </a:r>
            <a:r>
              <a:rPr lang="ru-RU" dirty="0">
                <a:solidFill>
                  <a:schemeClr val="bg1"/>
                </a:solidFill>
              </a:rPr>
              <a:t>могут перегружаться операторы</a:t>
            </a:r>
            <a:r>
              <a:rPr lang="en-US" dirty="0">
                <a:solidFill>
                  <a:schemeClr val="bg1"/>
                </a:solidFill>
              </a:rPr>
              <a:t>:</a:t>
            </a:r>
          </a:p>
          <a:p>
            <a:r>
              <a:rPr lang="en-US" dirty="0">
                <a:solidFill>
                  <a:schemeClr val="bg1"/>
                </a:solidFill>
              </a:rPr>
              <a:t>	</a:t>
            </a:r>
            <a:r>
              <a:rPr lang="ru-RU" dirty="0">
                <a:solidFill>
                  <a:schemeClr val="bg1"/>
                </a:solidFill>
              </a:rPr>
              <a:t>Унарные +, -, !, ~, ++, --, true, false</a:t>
            </a:r>
          </a:p>
          <a:p>
            <a:r>
              <a:rPr lang="ru-RU" dirty="0">
                <a:solidFill>
                  <a:schemeClr val="bg1"/>
                </a:solidFill>
              </a:rPr>
              <a:t>	Бинарные +, -, *, /, %, &amp;, |, ^, &lt;&lt;, &gt;&gt;, ==, !=, &gt;, &lt;, &gt;=, </a:t>
            </a:r>
            <a:r>
              <a:rPr lang="ru-RU" dirty="0" smtClean="0">
                <a:solidFill>
                  <a:schemeClr val="bg1"/>
                </a:solidFill>
              </a:rPr>
              <a:t>&lt;=.</a:t>
            </a:r>
            <a:endParaRPr lang="en-US" dirty="0" smtClean="0">
              <a:solidFill>
                <a:schemeClr val="bg1"/>
              </a:solidFill>
            </a:endParaRPr>
          </a:p>
          <a:p>
            <a:r>
              <a:rPr lang="en-US" dirty="0">
                <a:solidFill>
                  <a:schemeClr val="bg1"/>
                </a:solidFill>
              </a:rPr>
              <a:t> </a:t>
            </a:r>
            <a:r>
              <a:rPr lang="en-US" dirty="0" smtClean="0">
                <a:solidFill>
                  <a:schemeClr val="bg1"/>
                </a:solidFill>
              </a:rPr>
              <a:t>                 </a:t>
            </a:r>
            <a:r>
              <a:rPr lang="ru-RU" dirty="0" smtClean="0">
                <a:solidFill>
                  <a:schemeClr val="bg1"/>
                </a:solidFill>
              </a:rPr>
              <a:t>Операторы преобразования: </a:t>
            </a:r>
            <a:r>
              <a:rPr lang="en-US" dirty="0" smtClean="0">
                <a:solidFill>
                  <a:schemeClr val="bg1"/>
                </a:solidFill>
              </a:rPr>
              <a:t>explicit </a:t>
            </a:r>
            <a:r>
              <a:rPr lang="ru-RU" dirty="0" smtClean="0">
                <a:solidFill>
                  <a:schemeClr val="bg1"/>
                </a:solidFill>
              </a:rPr>
              <a:t>и </a:t>
            </a:r>
            <a:r>
              <a:rPr lang="en-US" dirty="0" smtClean="0">
                <a:solidFill>
                  <a:schemeClr val="bg1"/>
                </a:solidFill>
              </a:rPr>
              <a:t>implicit</a:t>
            </a:r>
            <a:endParaRPr lang="ru-RU" dirty="0">
              <a:solidFill>
                <a:schemeClr val="bg1"/>
              </a:solidFill>
            </a:endParaRPr>
          </a:p>
          <a:p>
            <a:endParaRPr lang="ru-RU" dirty="0">
              <a:solidFill>
                <a:schemeClr val="bg1"/>
              </a:solidFill>
            </a:endParaRPr>
          </a:p>
          <a:p>
            <a:r>
              <a:rPr lang="ru-RU" b="1" dirty="0">
                <a:solidFill>
                  <a:schemeClr val="bg1"/>
                </a:solidFill>
              </a:rPr>
              <a:t>Унарные</a:t>
            </a:r>
            <a:r>
              <a:rPr lang="ru-RU" dirty="0">
                <a:solidFill>
                  <a:schemeClr val="bg1"/>
                </a:solidFill>
              </a:rPr>
              <a:t> операторы производят действия с одним объектом </a:t>
            </a:r>
            <a:r>
              <a:rPr lang="en-US" dirty="0">
                <a:solidFill>
                  <a:schemeClr val="bg1"/>
                </a:solidFill>
              </a:rPr>
              <a:t>:</a:t>
            </a:r>
          </a:p>
          <a:p>
            <a:r>
              <a:rPr lang="en-US" dirty="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-a</a:t>
            </a:r>
          </a:p>
          <a:p>
            <a:r>
              <a:rPr lang="en-US" b="1" dirty="0">
                <a:solidFill>
                  <a:schemeClr val="bg1"/>
                </a:solidFill>
                <a:latin typeface="Courier New" pitchFamily="49" charset="0"/>
                <a:cs typeface="Courier New" pitchFamily="49" charset="0"/>
              </a:rPr>
              <a:t>	++a</a:t>
            </a:r>
          </a:p>
          <a:p>
            <a:r>
              <a:rPr lang="en-US" b="1" dirty="0">
                <a:solidFill>
                  <a:schemeClr val="bg1"/>
                </a:solidFill>
                <a:latin typeface="Courier New" pitchFamily="49" charset="0"/>
                <a:cs typeface="Courier New" pitchFamily="49" charset="0"/>
              </a:rPr>
              <a:t>	a--</a:t>
            </a:r>
            <a:endParaRPr lang="be-BY" b="1" dirty="0">
              <a:solidFill>
                <a:schemeClr val="bg1"/>
              </a:solidFill>
              <a:latin typeface="Courier New" pitchFamily="49" charset="0"/>
              <a:cs typeface="Courier New" pitchFamily="49" charset="0"/>
            </a:endParaRPr>
          </a:p>
          <a:p>
            <a:endParaRPr lang="ru-RU" dirty="0">
              <a:solidFill>
                <a:schemeClr val="bg1"/>
              </a:solidFill>
            </a:endParaRPr>
          </a:p>
          <a:p>
            <a:r>
              <a:rPr lang="ru-RU" dirty="0">
                <a:solidFill>
                  <a:schemeClr val="bg1"/>
                </a:solidFill>
              </a:rPr>
              <a:t>Бинарные операторы производят действие сразу с двумя объектами</a:t>
            </a:r>
            <a:r>
              <a:rPr lang="en-US" dirty="0">
                <a:solidFill>
                  <a:schemeClr val="bg1"/>
                </a:solidFill>
              </a:rPr>
              <a:t>:</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a&gt;=b</a:t>
            </a:r>
          </a:p>
          <a:p>
            <a:endParaRPr lang="ru-RU" dirty="0">
              <a:solidFill>
                <a:schemeClr val="bg1"/>
              </a:solidFill>
            </a:endParaRPr>
          </a:p>
          <a:p>
            <a:r>
              <a:rPr lang="ru-RU" dirty="0">
                <a:solidFill>
                  <a:schemeClr val="bg1"/>
                </a:solidFill>
              </a:rPr>
              <a:t>	Некоторые бинарные операторы, такие как </a:t>
            </a:r>
            <a:r>
              <a:rPr lang="en-US" dirty="0">
                <a:solidFill>
                  <a:schemeClr val="bg1"/>
                </a:solidFill>
              </a:rPr>
              <a:t>+=, -=, *=</a:t>
            </a:r>
            <a:r>
              <a:rPr lang="ru-RU" dirty="0">
                <a:solidFill>
                  <a:schemeClr val="bg1"/>
                </a:solidFill>
              </a:rPr>
              <a:t>,</a:t>
            </a:r>
            <a:r>
              <a:rPr lang="en-US" dirty="0">
                <a:solidFill>
                  <a:schemeClr val="bg1"/>
                </a:solidFill>
              </a:rPr>
              <a:t> /= </a:t>
            </a:r>
            <a:r>
              <a:rPr lang="ru-RU" dirty="0">
                <a:solidFill>
                  <a:schemeClr val="bg1"/>
                </a:solidFill>
              </a:rPr>
              <a:t>автоматически перегружаются, если будут перегружены </a:t>
            </a:r>
            <a:r>
              <a:rPr lang="en-US" dirty="0">
                <a:solidFill>
                  <a:schemeClr val="bg1"/>
                </a:solidFill>
              </a:rPr>
              <a:t>+,-,*,/</a:t>
            </a:r>
            <a:r>
              <a:rPr lang="ru-RU" dirty="0">
                <a:solidFill>
                  <a:schemeClr val="bg1"/>
                </a:solidFill>
              </a:rPr>
              <a:t>.</a:t>
            </a:r>
          </a:p>
          <a:p>
            <a:r>
              <a:rPr lang="ru-RU" dirty="0">
                <a:solidFill>
                  <a:schemeClr val="bg1"/>
                </a:solidFill>
              </a:rPr>
              <a:t>Операторы </a:t>
            </a:r>
            <a:r>
              <a:rPr lang="en-US" dirty="0">
                <a:solidFill>
                  <a:schemeClr val="bg1"/>
                </a:solidFill>
              </a:rPr>
              <a:t>==, != ; &gt;,&lt; ; &gt;=, &lt;= </a:t>
            </a:r>
            <a:r>
              <a:rPr lang="ru-RU" dirty="0">
                <a:solidFill>
                  <a:schemeClr val="bg1"/>
                </a:solidFill>
              </a:rPr>
              <a:t>можно перегрузить только парами.</a:t>
            </a:r>
          </a:p>
          <a:p>
            <a:endParaRPr lang="ru-RU" b="1" dirty="0">
              <a:solidFill>
                <a:schemeClr val="bg1"/>
              </a:solidFill>
            </a:endParaRPr>
          </a:p>
          <a:p>
            <a:r>
              <a:rPr lang="ru-RU" b="1" dirty="0">
                <a:solidFill>
                  <a:schemeClr val="bg1"/>
                </a:solidFill>
              </a:rPr>
              <a:t>	При перегрузке бинарных операторов хотя бы один из принимаемых объектов должен быть типа объекта, в котором эти операторы перегружаются!</a:t>
            </a:r>
            <a:endParaRPr lang="ru-RU"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72022440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564446"/>
            <a:ext cx="86868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latin typeface="Consolas"/>
              </a:rPr>
              <a:t>class</a:t>
            </a:r>
            <a:r>
              <a:rPr lang="en-US" sz="900" dirty="0">
                <a:solidFill>
                  <a:prstClr val="black"/>
                </a:solidFill>
                <a:latin typeface="Consolas"/>
              </a:rPr>
              <a:t> </a:t>
            </a:r>
            <a:r>
              <a:rPr lang="en-US" sz="900" dirty="0">
                <a:solidFill>
                  <a:srgbClr val="2B91AF"/>
                </a:solidFill>
                <a:latin typeface="Consolas"/>
              </a:rPr>
              <a:t>Point</a:t>
            </a:r>
            <a:endParaRPr lang="en-US" sz="900" dirty="0">
              <a:solidFill>
                <a:prstClr val="black"/>
              </a:solidFill>
              <a:latin typeface="Consolas"/>
            </a:endParaRPr>
          </a:p>
          <a:p>
            <a:r>
              <a:rPr lang="en-US" sz="900" dirty="0">
                <a:solidFill>
                  <a:prstClr val="black"/>
                </a:solidFill>
                <a:latin typeface="Consolas"/>
              </a:rPr>
              <a:t>{</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smtClean="0">
                <a:solidFill>
                  <a:prstClr val="black"/>
                </a:solidFill>
                <a:latin typeface="Consolas"/>
              </a:rPr>
              <a:t>left, </a:t>
            </a:r>
            <a:r>
              <a:rPr lang="en-US" sz="900" dirty="0">
                <a:solidFill>
                  <a:srgbClr val="2B91AF"/>
                </a:solidFill>
                <a:latin typeface="Consolas"/>
              </a:rPr>
              <a:t>Point</a:t>
            </a:r>
            <a:r>
              <a:rPr lang="en-US" sz="900" dirty="0">
                <a:solidFill>
                  <a:prstClr val="black"/>
                </a:solidFill>
                <a:latin typeface="Consolas"/>
              </a:rPr>
              <a:t> </a:t>
            </a:r>
            <a:r>
              <a:rPr lang="en-US" sz="900" dirty="0" smtClean="0">
                <a:solidFill>
                  <a:prstClr val="black"/>
                </a:solidFill>
                <a:latin typeface="Consolas"/>
              </a:rPr>
              <a:t>right) </a:t>
            </a:r>
            <a:r>
              <a:rPr lang="en-US" sz="900" dirty="0">
                <a:solidFill>
                  <a:srgbClr val="008000"/>
                </a:solidFill>
                <a:latin typeface="Consolas"/>
              </a:rPr>
              <a:t>// </a:t>
            </a:r>
            <a:r>
              <a:rPr lang="ru-RU" sz="900" dirty="0">
                <a:solidFill>
                  <a:srgbClr val="008000"/>
                </a:solidFill>
                <a:latin typeface="Consolas"/>
              </a:rPr>
              <a:t>Бинарный оператор </a:t>
            </a:r>
            <a:r>
              <a:rPr lang="ru-RU" sz="900" dirty="0" smtClean="0">
                <a:solidFill>
                  <a:srgbClr val="008000"/>
                </a:solidFill>
                <a:latin typeface="Consolas"/>
              </a:rPr>
              <a:t>сложения </a:t>
            </a:r>
            <a:r>
              <a:rPr lang="en-US" sz="900" dirty="0" smtClean="0">
                <a:solidFill>
                  <a:srgbClr val="008000"/>
                </a:solidFill>
                <a:latin typeface="Consolas"/>
              </a:rPr>
              <a:t>Point </a:t>
            </a:r>
            <a:r>
              <a:rPr lang="ru-RU" sz="900" dirty="0" smtClean="0">
                <a:solidFill>
                  <a:srgbClr val="008000"/>
                </a:solidFill>
                <a:latin typeface="Consolas"/>
              </a:rPr>
              <a:t>с</a:t>
            </a:r>
            <a:r>
              <a:rPr lang="en-US" sz="900" dirty="0" smtClean="0">
                <a:solidFill>
                  <a:srgbClr val="008000"/>
                </a:solidFill>
                <a:latin typeface="Consolas"/>
              </a:rPr>
              <a:t> Point</a:t>
            </a:r>
            <a:endParaRPr lang="en-US" sz="900" dirty="0">
              <a:solidFill>
                <a:srgbClr val="008000"/>
              </a:solidFill>
              <a:latin typeface="Consolas"/>
            </a:endParaRP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smtClean="0">
                <a:solidFill>
                  <a:srgbClr val="2B91AF"/>
                </a:solidFill>
                <a:latin typeface="Consolas"/>
              </a:rPr>
              <a:t>Point</a:t>
            </a:r>
            <a:r>
              <a:rPr lang="en-US" sz="900" dirty="0" smtClean="0">
                <a:solidFill>
                  <a:prstClr val="black"/>
                </a:solidFill>
                <a:latin typeface="Consolas"/>
              </a:rPr>
              <a:t>(</a:t>
            </a:r>
            <a:r>
              <a:rPr lang="en-US" sz="900" dirty="0" err="1" smtClean="0">
                <a:solidFill>
                  <a:prstClr val="black"/>
                </a:solidFill>
                <a:latin typeface="Consolas"/>
              </a:rPr>
              <a:t>left.x</a:t>
            </a:r>
            <a:r>
              <a:rPr lang="en-US" sz="900" dirty="0" smtClean="0">
                <a:solidFill>
                  <a:prstClr val="black"/>
                </a:solidFill>
                <a:latin typeface="Consolas"/>
              </a:rPr>
              <a:t> </a:t>
            </a:r>
            <a:r>
              <a:rPr lang="en-US" sz="900" dirty="0">
                <a:solidFill>
                  <a:prstClr val="black"/>
                </a:solidFill>
                <a:latin typeface="Consolas"/>
              </a:rPr>
              <a:t>+ </a:t>
            </a:r>
            <a:r>
              <a:rPr lang="en-US" sz="900" dirty="0" err="1">
                <a:solidFill>
                  <a:prstClr val="black"/>
                </a:solidFill>
                <a:latin typeface="Consolas"/>
              </a:rPr>
              <a:t>right.x</a:t>
            </a:r>
            <a:r>
              <a:rPr lang="en-US" sz="900" dirty="0">
                <a:solidFill>
                  <a:prstClr val="black"/>
                </a:solidFill>
                <a:latin typeface="Consolas"/>
              </a:rPr>
              <a:t>, </a:t>
            </a:r>
            <a:r>
              <a:rPr lang="en-US" sz="900" dirty="0" err="1" smtClean="0">
                <a:solidFill>
                  <a:prstClr val="black"/>
                </a:solidFill>
                <a:latin typeface="Consolas"/>
              </a:rPr>
              <a:t>left.y</a:t>
            </a:r>
            <a:r>
              <a:rPr lang="en-US" sz="900" dirty="0" smtClean="0">
                <a:solidFill>
                  <a:prstClr val="black"/>
                </a:solidFill>
                <a:latin typeface="Consolas"/>
              </a:rPr>
              <a:t> </a:t>
            </a:r>
            <a:r>
              <a:rPr lang="en-US" sz="900" dirty="0">
                <a:solidFill>
                  <a:prstClr val="black"/>
                </a:solidFill>
                <a:latin typeface="Consolas"/>
              </a:rPr>
              <a:t>+ </a:t>
            </a:r>
            <a:r>
              <a:rPr lang="en-US" sz="900" dirty="0" err="1">
                <a:solidFill>
                  <a:prstClr val="black"/>
                </a:solidFill>
                <a:latin typeface="Consolas"/>
              </a:rPr>
              <a:t>right.y</a:t>
            </a:r>
            <a:r>
              <a:rPr lang="en-US" sz="900" dirty="0">
                <a:solidFill>
                  <a:prstClr val="black"/>
                </a:solidFill>
                <a:latin typeface="Consolas"/>
              </a:rPr>
              <a: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a:t>
            </a:r>
            <a:r>
              <a:rPr lang="en-US" sz="900" dirty="0">
                <a:solidFill>
                  <a:srgbClr val="0000FF"/>
                </a:solidFill>
                <a:latin typeface="Consolas"/>
              </a:rPr>
              <a:t>int</a:t>
            </a:r>
            <a:r>
              <a:rPr lang="en-US" sz="900" dirty="0">
                <a:solidFill>
                  <a:prstClr val="black"/>
                </a:solidFill>
                <a:latin typeface="Consolas"/>
              </a:rPr>
              <a:t> delta</a:t>
            </a:r>
            <a:r>
              <a:rPr lang="en-US" sz="900" dirty="0" smtClean="0">
                <a:solidFill>
                  <a:prstClr val="black"/>
                </a:solidFill>
                <a:latin typeface="Consolas"/>
              </a:rPr>
              <a:t>)</a:t>
            </a:r>
            <a:r>
              <a:rPr lang="en-US" sz="900" dirty="0">
                <a:solidFill>
                  <a:srgbClr val="008000"/>
                </a:solidFill>
                <a:latin typeface="Consolas"/>
              </a:rPr>
              <a:t> // </a:t>
            </a:r>
            <a:r>
              <a:rPr lang="ru-RU" sz="900" dirty="0">
                <a:solidFill>
                  <a:srgbClr val="008000"/>
                </a:solidFill>
                <a:latin typeface="Consolas"/>
              </a:rPr>
              <a:t>Бинарный оператор </a:t>
            </a:r>
            <a:r>
              <a:rPr lang="ru-RU" sz="900" dirty="0" smtClean="0">
                <a:solidFill>
                  <a:srgbClr val="008000"/>
                </a:solidFill>
                <a:latin typeface="Consolas"/>
              </a:rPr>
              <a:t>сложения </a:t>
            </a:r>
            <a:r>
              <a:rPr lang="en-US" sz="900" dirty="0" smtClean="0">
                <a:solidFill>
                  <a:srgbClr val="008000"/>
                </a:solidFill>
                <a:latin typeface="Consolas"/>
              </a:rPr>
              <a:t>Point </a:t>
            </a:r>
            <a:r>
              <a:rPr lang="ru-RU" sz="900" dirty="0" smtClean="0">
                <a:solidFill>
                  <a:srgbClr val="008000"/>
                </a:solidFill>
                <a:latin typeface="Consolas"/>
              </a:rPr>
              <a:t>с </a:t>
            </a:r>
            <a:r>
              <a:rPr lang="en-US" sz="900" dirty="0" err="1" smtClean="0">
                <a:solidFill>
                  <a:srgbClr val="008000"/>
                </a:solidFill>
                <a:latin typeface="Consolas"/>
              </a:rPr>
              <a:t>int</a:t>
            </a:r>
            <a:endParaRPr lang="en-US" sz="900" dirty="0">
              <a:solidFill>
                <a:prstClr val="black"/>
              </a:solidFill>
              <a:latin typeface="Consolas"/>
            </a:endParaRP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 delta, point.y +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a:t>
            </a:r>
            <a:r>
              <a:rPr lang="en-US" sz="900" dirty="0" smtClean="0">
                <a:solidFill>
                  <a:prstClr val="black"/>
                </a:solidFill>
                <a:latin typeface="Consolas"/>
              </a:rPr>
              <a:t>) </a:t>
            </a:r>
            <a:r>
              <a:rPr lang="en-US" sz="900" dirty="0">
                <a:solidFill>
                  <a:srgbClr val="008000"/>
                </a:solidFill>
                <a:latin typeface="Consolas"/>
              </a:rPr>
              <a:t>// </a:t>
            </a:r>
            <a:r>
              <a:rPr lang="ru-RU" sz="900" dirty="0" smtClean="0">
                <a:solidFill>
                  <a:srgbClr val="008000"/>
                </a:solidFill>
                <a:latin typeface="Consolas"/>
              </a:rPr>
              <a:t>Унарный </a:t>
            </a:r>
            <a:r>
              <a:rPr lang="ru-RU" sz="900" dirty="0">
                <a:solidFill>
                  <a:srgbClr val="008000"/>
                </a:solidFill>
                <a:latin typeface="Consolas"/>
              </a:rPr>
              <a:t>оператор </a:t>
            </a:r>
            <a:r>
              <a:rPr lang="ru-RU" sz="900" dirty="0" smtClean="0">
                <a:solidFill>
                  <a:srgbClr val="008000"/>
                </a:solidFill>
                <a:latin typeface="Consolas"/>
              </a:rPr>
              <a:t>минус (смена знака)</a:t>
            </a:r>
            <a:endParaRPr lang="en-US" sz="900" dirty="0">
              <a:solidFill>
                <a:prstClr val="black"/>
              </a:solidFill>
              <a:latin typeface="Consolas"/>
            </a:endParaRP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-point.y);</a:t>
            </a:r>
          </a:p>
          <a:p>
            <a:r>
              <a:rPr lang="en-US" sz="900" dirty="0">
                <a:solidFill>
                  <a:prstClr val="black"/>
                </a:solidFill>
                <a:latin typeface="Consolas"/>
              </a:rPr>
              <a:t>    </a:t>
            </a:r>
            <a:r>
              <a:rPr lang="en-US" sz="900" dirty="0" smtClean="0">
                <a:solidFill>
                  <a:prstClr val="black"/>
                </a:solidFill>
                <a:latin typeface="Consolas"/>
              </a:rPr>
              <a:t>}</a:t>
            </a:r>
          </a:p>
          <a:p>
            <a:r>
              <a:rPr lang="en-US" sz="900" dirty="0" smtClean="0">
                <a:solidFill>
                  <a:srgbClr val="008000"/>
                </a:solidFill>
                <a:latin typeface="Consolas"/>
              </a:rPr>
              <a:t>    </a:t>
            </a:r>
            <a:r>
              <a:rPr lang="ru-RU" sz="900" dirty="0" smtClean="0">
                <a:solidFill>
                  <a:srgbClr val="008000"/>
                </a:solidFill>
                <a:latin typeface="Consolas"/>
              </a:rPr>
              <a:t>// </a:t>
            </a:r>
            <a:r>
              <a:rPr lang="ru-RU" sz="900" dirty="0">
                <a:solidFill>
                  <a:srgbClr val="008000"/>
                </a:solidFill>
                <a:latin typeface="Consolas"/>
              </a:rPr>
              <a:t>Операторы == и != должны перегружаться совместно с переопределением </a:t>
            </a:r>
            <a:r>
              <a:rPr lang="ru-RU" sz="900" dirty="0" smtClean="0">
                <a:solidFill>
                  <a:srgbClr val="008000"/>
                </a:solidFill>
                <a:latin typeface="Consolas"/>
              </a:rPr>
              <a:t>Equals</a:t>
            </a:r>
            <a:r>
              <a:rPr lang="en-US" sz="900" dirty="0" smtClean="0">
                <a:solidFill>
                  <a:srgbClr val="008000"/>
                </a:solidFill>
                <a:latin typeface="Consolas"/>
              </a:rPr>
              <a:t>()</a:t>
            </a:r>
            <a:r>
              <a:rPr lang="ru-RU" sz="900" dirty="0" smtClean="0">
                <a:solidFill>
                  <a:srgbClr val="008000"/>
                </a:solidFill>
                <a:latin typeface="Consolas"/>
              </a:rPr>
              <a:t> </a:t>
            </a:r>
            <a:r>
              <a:rPr lang="ru-RU" sz="900" dirty="0">
                <a:solidFill>
                  <a:srgbClr val="008000"/>
                </a:solidFill>
                <a:latin typeface="Consolas"/>
              </a:rPr>
              <a:t>чтобы сравнение всегда вело себя одинаково</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smtClean="0">
                <a:solidFill>
                  <a:prstClr val="black"/>
                </a:solidFill>
                <a:latin typeface="Consolas"/>
              </a:rPr>
              <a:t>left, </a:t>
            </a:r>
            <a:r>
              <a:rPr lang="en-US" sz="900" dirty="0">
                <a:solidFill>
                  <a:srgbClr val="2B91AF"/>
                </a:solidFill>
                <a:latin typeface="Consolas"/>
              </a:rPr>
              <a:t>Point</a:t>
            </a:r>
            <a:r>
              <a:rPr lang="en-US" sz="900" dirty="0">
                <a:solidFill>
                  <a:prstClr val="black"/>
                </a:solidFill>
                <a:latin typeface="Consolas"/>
              </a:rPr>
              <a:t> right</a:t>
            </a:r>
            <a:r>
              <a:rPr lang="en-US" sz="900" dirty="0" smtClean="0">
                <a:solidFill>
                  <a:prstClr val="black"/>
                </a:solidFill>
                <a:latin typeface="Consolas"/>
              </a:rPr>
              <a:t>)</a:t>
            </a:r>
            <a:r>
              <a:rPr lang="ru-RU" sz="900" dirty="0" smtClean="0">
                <a:solidFill>
                  <a:prstClr val="black"/>
                </a:solidFill>
                <a:latin typeface="Consolas"/>
              </a:rPr>
              <a:t> </a:t>
            </a:r>
            <a:r>
              <a:rPr lang="en-US" sz="900" dirty="0">
                <a:solidFill>
                  <a:srgbClr val="008000"/>
                </a:solidFill>
                <a:latin typeface="Consolas"/>
              </a:rPr>
              <a:t>// </a:t>
            </a:r>
            <a:r>
              <a:rPr lang="ru-RU" sz="900" dirty="0">
                <a:solidFill>
                  <a:srgbClr val="008000"/>
                </a:solidFill>
                <a:latin typeface="Consolas"/>
              </a:rPr>
              <a:t>Бинарный оператор </a:t>
            </a:r>
            <a:r>
              <a:rPr lang="ru-RU" sz="900" dirty="0" smtClean="0">
                <a:solidFill>
                  <a:srgbClr val="008000"/>
                </a:solidFill>
                <a:latin typeface="Consolas"/>
              </a:rPr>
              <a:t>равенства</a:t>
            </a:r>
            <a:endParaRPr lang="en-US" sz="900" dirty="0">
              <a:solidFill>
                <a:prstClr val="black"/>
              </a:solidFill>
              <a:latin typeface="Consolas"/>
            </a:endParaRP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err="1" smtClean="0">
                <a:solidFill>
                  <a:srgbClr val="0000FF"/>
                </a:solidFill>
                <a:latin typeface="Consolas"/>
              </a:rPr>
              <a:t>object</a:t>
            </a:r>
            <a:r>
              <a:rPr lang="en-US" sz="900" dirty="0" err="1" smtClean="0">
                <a:solidFill>
                  <a:prstClr val="black"/>
                </a:solidFill>
                <a:latin typeface="Consolas"/>
              </a:rPr>
              <a:t>.Equals</a:t>
            </a:r>
            <a:r>
              <a:rPr lang="en-US" sz="900" dirty="0" smtClean="0">
                <a:solidFill>
                  <a:prstClr val="black"/>
                </a:solidFill>
                <a:latin typeface="Consolas"/>
              </a:rPr>
              <a:t>(left, </a:t>
            </a:r>
            <a:r>
              <a:rPr lang="en-US" sz="900" dirty="0">
                <a:solidFill>
                  <a:prstClr val="black"/>
                </a:solidFill>
                <a:latin typeface="Consolas"/>
              </a:rPr>
              <a:t>right);</a:t>
            </a:r>
          </a:p>
          <a:p>
            <a:r>
              <a:rPr lang="en-US" sz="900" dirty="0">
                <a:solidFill>
                  <a:prstClr val="black"/>
                </a:solidFill>
                <a:latin typeface="Consolas"/>
              </a:rPr>
              <a:t>    </a:t>
            </a:r>
            <a:r>
              <a:rPr lang="en-US" sz="900" dirty="0" smtClean="0">
                <a:solidFill>
                  <a:prstClr val="black"/>
                </a:solidFill>
                <a:latin typeface="Consolas"/>
              </a:rPr>
              <a:t>}</a:t>
            </a:r>
          </a:p>
          <a:p>
            <a:r>
              <a:rPr lang="en-US" sz="900" dirty="0" smtClean="0">
                <a:solidFill>
                  <a:prstClr val="black"/>
                </a:solidFill>
                <a:latin typeface="Consolas"/>
              </a:rPr>
              <a:t>    </a:t>
            </a:r>
            <a:r>
              <a:rPr lang="en-US" sz="900" dirty="0" smtClean="0">
                <a:solidFill>
                  <a:srgbClr val="0000FF"/>
                </a:solidFill>
                <a:latin typeface="Consolas"/>
              </a:rPr>
              <a:t>public</a:t>
            </a:r>
            <a:r>
              <a:rPr lang="en-US" sz="900" dirty="0" smtClean="0">
                <a:solidFill>
                  <a:prstClr val="black"/>
                </a:solidFill>
                <a:latin typeface="Consolas"/>
              </a:rPr>
              <a:t> </a:t>
            </a:r>
            <a:r>
              <a:rPr lang="en-US" sz="900" dirty="0" smtClean="0">
                <a:solidFill>
                  <a:srgbClr val="0000FF"/>
                </a:solidFill>
                <a:latin typeface="Consolas"/>
              </a:rPr>
              <a:t>static</a:t>
            </a:r>
            <a:r>
              <a:rPr lang="en-US" sz="900" dirty="0" smtClean="0">
                <a:solidFill>
                  <a:prstClr val="black"/>
                </a:solidFill>
                <a:latin typeface="Consolas"/>
              </a:rPr>
              <a:t> </a:t>
            </a:r>
            <a:r>
              <a:rPr lang="en-US" sz="900" dirty="0" smtClean="0">
                <a:solidFill>
                  <a:srgbClr val="0000FF"/>
                </a:solidFill>
                <a:latin typeface="Consolas"/>
              </a:rPr>
              <a:t>bool</a:t>
            </a:r>
            <a:r>
              <a:rPr lang="en-US" sz="900" dirty="0" smtClean="0">
                <a:solidFill>
                  <a:prstClr val="black"/>
                </a:solidFill>
                <a:latin typeface="Consolas"/>
              </a:rPr>
              <a:t> </a:t>
            </a:r>
            <a:r>
              <a:rPr lang="en-US" sz="900" dirty="0" smtClean="0">
                <a:solidFill>
                  <a:srgbClr val="0000FF"/>
                </a:solidFill>
                <a:latin typeface="Consolas"/>
              </a:rPr>
              <a:t>operator</a:t>
            </a:r>
            <a:r>
              <a:rPr lang="en-US" sz="900" dirty="0" smtClean="0">
                <a:solidFill>
                  <a:prstClr val="black"/>
                </a:solidFill>
                <a:latin typeface="Consolas"/>
              </a:rPr>
              <a:t> !=(</a:t>
            </a:r>
            <a:r>
              <a:rPr lang="en-US" sz="900" dirty="0" smtClean="0">
                <a:solidFill>
                  <a:srgbClr val="2B91AF"/>
                </a:solidFill>
                <a:latin typeface="Consolas"/>
              </a:rPr>
              <a:t>Point</a:t>
            </a:r>
            <a:r>
              <a:rPr lang="en-US" sz="900" dirty="0" smtClean="0">
                <a:solidFill>
                  <a:prstClr val="black"/>
                </a:solidFill>
                <a:latin typeface="Consolas"/>
              </a:rPr>
              <a:t> left, </a:t>
            </a:r>
            <a:r>
              <a:rPr lang="en-US" sz="900" dirty="0" smtClean="0">
                <a:solidFill>
                  <a:srgbClr val="2B91AF"/>
                </a:solidFill>
                <a:latin typeface="Consolas"/>
              </a:rPr>
              <a:t>Point</a:t>
            </a:r>
            <a:r>
              <a:rPr lang="en-US" sz="900" dirty="0" smtClean="0">
                <a:solidFill>
                  <a:prstClr val="black"/>
                </a:solidFill>
                <a:latin typeface="Consolas"/>
              </a:rPr>
              <a:t> right)</a:t>
            </a:r>
            <a:r>
              <a:rPr lang="ru-RU" sz="900" dirty="0" smtClean="0">
                <a:solidFill>
                  <a:prstClr val="black"/>
                </a:solidFill>
                <a:latin typeface="Consolas"/>
              </a:rPr>
              <a:t> </a:t>
            </a:r>
            <a:r>
              <a:rPr lang="en-US" sz="900" dirty="0">
                <a:solidFill>
                  <a:srgbClr val="008000"/>
                </a:solidFill>
                <a:latin typeface="Consolas"/>
              </a:rPr>
              <a:t>// </a:t>
            </a:r>
            <a:r>
              <a:rPr lang="ru-RU" sz="900" dirty="0">
                <a:solidFill>
                  <a:srgbClr val="008000"/>
                </a:solidFill>
                <a:latin typeface="Consolas"/>
              </a:rPr>
              <a:t>Бинарный оператор </a:t>
            </a:r>
            <a:r>
              <a:rPr lang="ru-RU" sz="900" dirty="0" smtClean="0">
                <a:solidFill>
                  <a:srgbClr val="008000"/>
                </a:solidFill>
                <a:latin typeface="Consolas"/>
              </a:rPr>
              <a:t>неравенства</a:t>
            </a:r>
            <a:endParaRPr lang="en-US" sz="900" dirty="0" smtClean="0">
              <a:solidFill>
                <a:prstClr val="black"/>
              </a:solidFill>
              <a:latin typeface="Consolas"/>
            </a:endParaRPr>
          </a:p>
          <a:p>
            <a:r>
              <a:rPr lang="en-US" sz="900" dirty="0" smtClean="0">
                <a:solidFill>
                  <a:prstClr val="black"/>
                </a:solidFill>
                <a:latin typeface="Consolas"/>
              </a:rPr>
              <a:t>    {</a:t>
            </a:r>
          </a:p>
          <a:p>
            <a:r>
              <a:rPr lang="en-US" sz="900" dirty="0" smtClean="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err="1" smtClean="0">
                <a:solidFill>
                  <a:srgbClr val="0000FF"/>
                </a:solidFill>
                <a:latin typeface="Consolas"/>
              </a:rPr>
              <a:t>object</a:t>
            </a:r>
            <a:r>
              <a:rPr lang="en-US" sz="900" dirty="0" err="1" smtClean="0">
                <a:solidFill>
                  <a:prstClr val="black"/>
                </a:solidFill>
                <a:latin typeface="Consolas"/>
              </a:rPr>
              <a:t>.Equals</a:t>
            </a:r>
            <a:r>
              <a:rPr lang="en-US" sz="900" dirty="0" smtClean="0">
                <a:solidFill>
                  <a:prstClr val="black"/>
                </a:solidFill>
                <a:latin typeface="Consolas"/>
              </a:rPr>
              <a:t>(left, right);</a:t>
            </a:r>
            <a:endParaRPr lang="en-US" sz="900" dirty="0">
              <a:solidFill>
                <a:prstClr val="black"/>
              </a:solidFill>
              <a:latin typeface="Consolas"/>
            </a:endParaRP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override</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Equals(</a:t>
            </a:r>
            <a:r>
              <a:rPr lang="en-US" sz="900" dirty="0">
                <a:solidFill>
                  <a:srgbClr val="0000FF"/>
                </a:solidFill>
                <a:latin typeface="Consolas"/>
              </a:rPr>
              <a:t>object</a:t>
            </a:r>
            <a:r>
              <a:rPr lang="en-US" sz="900" dirty="0">
                <a:solidFill>
                  <a:prstClr val="black"/>
                </a:solidFill>
                <a:latin typeface="Consolas"/>
              </a:rPr>
              <a:t> obj)</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 obj </a:t>
            </a:r>
            <a:r>
              <a:rPr lang="en-US" sz="900" dirty="0">
                <a:solidFill>
                  <a:srgbClr val="0000FF"/>
                </a:solidFill>
                <a:latin typeface="Consolas"/>
              </a:rPr>
              <a:t>as</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)point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false</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(x == point.x &amp;&amp; y == point.y);</a:t>
            </a:r>
          </a:p>
          <a:p>
            <a:r>
              <a:rPr lang="en-US" sz="900" dirty="0">
                <a:solidFill>
                  <a:prstClr val="black"/>
                </a:solidFill>
                <a:latin typeface="Consolas"/>
              </a:rPr>
              <a:t>    }</a:t>
            </a:r>
          </a:p>
          <a:p>
            <a:r>
              <a:rPr lang="en-US" sz="900" dirty="0" smtClean="0">
                <a:solidFill>
                  <a:prstClr val="black"/>
                </a:solidFill>
                <a:latin typeface="Consolas"/>
              </a:rPr>
              <a:t>}</a:t>
            </a:r>
            <a:endParaRPr lang="en-US" sz="900" dirty="0">
              <a:solidFill>
                <a:prstClr val="black"/>
              </a:solidFill>
              <a:latin typeface="Consolas"/>
            </a:endParaRPr>
          </a:p>
          <a:p>
            <a:r>
              <a:rPr lang="en-US" sz="900" dirty="0" smtClean="0">
                <a:solidFill>
                  <a:prstClr val="black"/>
                </a:solidFill>
                <a:latin typeface="Consolas"/>
              </a:rPr>
              <a:t>...</a:t>
            </a: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void</a:t>
            </a:r>
            <a:r>
              <a:rPr lang="en-US" sz="900" dirty="0">
                <a:solidFill>
                  <a:prstClr val="black"/>
                </a:solidFill>
                <a:latin typeface="Consolas"/>
              </a:rPr>
              <a:t> Main()</a:t>
            </a:r>
          </a:p>
          <a:p>
            <a:r>
              <a:rPr lang="en-US" sz="900" dirty="0">
                <a:solidFill>
                  <a:prstClr val="black"/>
                </a:solidFill>
                <a:latin typeface="Consolas"/>
              </a:rPr>
              <a:t>{</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p1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 2);</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p2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(10, 20);</a:t>
            </a:r>
          </a:p>
          <a:p>
            <a:r>
              <a:rPr lang="fr-FR" sz="900" dirty="0">
                <a:solidFill>
                  <a:prstClr val="black"/>
                </a:solidFill>
                <a:latin typeface="Consolas"/>
              </a:rPr>
              <a:t>    </a:t>
            </a:r>
            <a:r>
              <a:rPr lang="fr-FR" sz="900" dirty="0">
                <a:solidFill>
                  <a:srgbClr val="2B91AF"/>
                </a:solidFill>
                <a:latin typeface="Consolas"/>
              </a:rPr>
              <a:t>Point</a:t>
            </a:r>
            <a:r>
              <a:rPr lang="fr-FR" sz="900" dirty="0">
                <a:solidFill>
                  <a:prstClr val="black"/>
                </a:solidFill>
                <a:latin typeface="Consolas"/>
              </a:rPr>
              <a:t> p3 = p1 + p2 + 10;</a:t>
            </a:r>
          </a:p>
          <a:p>
            <a:r>
              <a:rPr lang="en-US" sz="900" dirty="0">
                <a:solidFill>
                  <a:prstClr val="black"/>
                </a:solidFill>
                <a:latin typeface="Consolas"/>
              </a:rPr>
              <a:t>    p3.Print();</a:t>
            </a:r>
          </a:p>
          <a:p>
            <a:r>
              <a:rPr lang="en-US" sz="900" dirty="0">
                <a:solidFill>
                  <a:prstClr val="black"/>
                </a:solidFill>
                <a:latin typeface="Consolas"/>
              </a:rPr>
              <a:t>    p2 += p1;</a:t>
            </a:r>
          </a:p>
          <a:p>
            <a:r>
              <a:rPr lang="en-US" sz="900" dirty="0">
                <a:solidFill>
                  <a:prstClr val="black"/>
                </a:solidFill>
                <a:latin typeface="Consolas"/>
              </a:rPr>
              <a:t>    p2.Print();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p3)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p3"</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null"</a:t>
            </a:r>
            <a:r>
              <a:rPr lang="en-US" sz="900" dirty="0">
                <a:solidFill>
                  <a:prstClr val="black"/>
                </a:solidFill>
                <a:latin typeface="Consolas"/>
              </a:rPr>
              <a:t>);</a:t>
            </a:r>
          </a:p>
          <a:p>
            <a:r>
              <a:rPr lang="en-US" sz="900" dirty="0">
                <a:solidFill>
                  <a:prstClr val="black"/>
                </a:solidFill>
                <a:latin typeface="Consolas"/>
              </a:rPr>
              <a:t>    p1 = -p1;</a:t>
            </a:r>
          </a:p>
          <a:p>
            <a:r>
              <a:rPr lang="en-US" sz="900" dirty="0">
                <a:solidFill>
                  <a:prstClr val="black"/>
                </a:solidFill>
                <a:latin typeface="Consolas"/>
              </a:rPr>
              <a:t>    p1.Print();</a:t>
            </a:r>
          </a:p>
          <a:p>
            <a:r>
              <a:rPr lang="en-US" sz="900" dirty="0" smtClean="0">
                <a:solidFill>
                  <a:prstClr val="black"/>
                </a:solidFill>
                <a:latin typeface="Consolas"/>
              </a:rPr>
              <a:t>}</a:t>
            </a:r>
            <a:endParaRPr lang="be-BY" sz="9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Пример. Перегрузка операторов +</a:t>
            </a:r>
            <a:r>
              <a:rPr lang="en-US" sz="2400" b="1" dirty="0" smtClean="0">
                <a:solidFill>
                  <a:schemeClr val="bg1"/>
                </a:solidFill>
                <a:cs typeface="Times New Roman" pitchFamily="18" charset="0"/>
              </a:rPr>
              <a:t>, -, == </a:t>
            </a:r>
            <a:r>
              <a:rPr lang="ru-RU" sz="2400" b="1" dirty="0" smtClean="0">
                <a:solidFill>
                  <a:schemeClr val="bg1"/>
                </a:solidFill>
                <a:cs typeface="Times New Roman" pitchFamily="18" charset="0"/>
              </a:rPr>
              <a:t>и !=</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Операторы преобразования</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В </a:t>
            </a:r>
            <a:r>
              <a:rPr lang="en-US" b="1" dirty="0" smtClean="0">
                <a:solidFill>
                  <a:schemeClr val="bg1"/>
                </a:solidFill>
                <a:cs typeface="Courier New" pitchFamily="49" charset="0"/>
              </a:rPr>
              <a:t>C# </a:t>
            </a:r>
            <a:r>
              <a:rPr lang="ru-RU" b="1" dirty="0" smtClean="0">
                <a:solidFill>
                  <a:schemeClr val="bg1"/>
                </a:solidFill>
                <a:cs typeface="Courier New" pitchFamily="49" charset="0"/>
              </a:rPr>
              <a:t>можно перегружать операторы преобразования</a:t>
            </a:r>
          </a:p>
          <a:p>
            <a:pPr marL="285750" indent="-285750">
              <a:buFont typeface="Arial" panose="020B0604020202020204" pitchFamily="34" charset="0"/>
              <a:buChar char="•"/>
            </a:pPr>
            <a:r>
              <a:rPr lang="en-US" b="1" dirty="0" smtClean="0">
                <a:solidFill>
                  <a:schemeClr val="bg1"/>
                </a:solidFill>
                <a:cs typeface="Courier New" pitchFamily="49" charset="0"/>
              </a:rPr>
              <a:t>implicit – </a:t>
            </a:r>
            <a:r>
              <a:rPr lang="ru-RU" b="1" dirty="0" smtClean="0">
                <a:solidFill>
                  <a:schemeClr val="bg1"/>
                </a:solidFill>
                <a:cs typeface="Courier New" pitchFamily="49" charset="0"/>
              </a:rPr>
              <a:t>оператор неявного преобразования</a:t>
            </a:r>
          </a:p>
          <a:p>
            <a:pPr marL="285750" indent="-285750">
              <a:buFont typeface="Arial" panose="020B0604020202020204" pitchFamily="34" charset="0"/>
              <a:buChar char="•"/>
            </a:pPr>
            <a:r>
              <a:rPr lang="en-US" b="1" dirty="0" smtClean="0">
                <a:solidFill>
                  <a:schemeClr val="bg1"/>
                </a:solidFill>
                <a:cs typeface="Courier New" pitchFamily="49" charset="0"/>
              </a:rPr>
              <a:t>explicit</a:t>
            </a:r>
            <a:r>
              <a:rPr lang="en-US" b="1" dirty="0">
                <a:solidFill>
                  <a:schemeClr val="bg1"/>
                </a:solidFill>
                <a:cs typeface="Courier New" pitchFamily="49" charset="0"/>
              </a:rPr>
              <a:t> – </a:t>
            </a:r>
            <a:r>
              <a:rPr lang="ru-RU" b="1" dirty="0">
                <a:solidFill>
                  <a:schemeClr val="bg1"/>
                </a:solidFill>
                <a:cs typeface="Courier New" pitchFamily="49" charset="0"/>
              </a:rPr>
              <a:t>оператор я</a:t>
            </a:r>
            <a:r>
              <a:rPr lang="ru-RU" b="1" dirty="0" smtClean="0">
                <a:solidFill>
                  <a:schemeClr val="bg1"/>
                </a:solidFill>
                <a:cs typeface="Courier New" pitchFamily="49" charset="0"/>
              </a:rPr>
              <a:t>вного </a:t>
            </a:r>
            <a:r>
              <a:rPr lang="ru-RU" b="1" dirty="0">
                <a:solidFill>
                  <a:schemeClr val="bg1"/>
                </a:solidFill>
                <a:cs typeface="Courier New" pitchFamily="49" charset="0"/>
              </a:rPr>
              <a:t>преобразования</a:t>
            </a:r>
          </a:p>
        </p:txBody>
      </p:sp>
    </p:spTree>
    <p:extLst>
      <p:ext uri="{BB962C8B-B14F-4D97-AF65-F5344CB8AC3E}">
        <p14:creationId xmlns:p14="http://schemas.microsoft.com/office/powerpoint/2010/main" val="3653200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chemeClr val="bg1"/>
                </a:solidFill>
              </a:rPr>
              <a:t>Именование классов</a:t>
            </a:r>
            <a:endParaRPr lang="en-US" dirty="0">
              <a:solidFill>
                <a:schemeClr val="bg1"/>
              </a:solidFill>
            </a:endParaRPr>
          </a:p>
        </p:txBody>
      </p:sp>
      <p:sp>
        <p:nvSpPr>
          <p:cNvPr id="3" name="Content Placeholder 2"/>
          <p:cNvSpPr>
            <a:spLocks noGrp="1"/>
          </p:cNvSpPr>
          <p:nvPr>
            <p:ph idx="1"/>
          </p:nvPr>
        </p:nvSpPr>
        <p:spPr/>
        <p:txBody>
          <a:bodyPr/>
          <a:lstStyle/>
          <a:p>
            <a:r>
              <a:rPr lang="ru-RU" dirty="0" smtClean="0">
                <a:solidFill>
                  <a:schemeClr val="bg1"/>
                </a:solidFill>
              </a:rPr>
              <a:t>Как правильно?</a:t>
            </a:r>
          </a:p>
          <a:p>
            <a:pPr lvl="1"/>
            <a:r>
              <a:rPr lang="ru-RU" dirty="0" smtClean="0">
                <a:solidFill>
                  <a:schemeClr val="bg1"/>
                </a:solidFill>
              </a:rPr>
              <a:t>Используйте </a:t>
            </a:r>
            <a:r>
              <a:rPr lang="en-US" dirty="0" err="1" smtClean="0">
                <a:solidFill>
                  <a:schemeClr val="bg1"/>
                </a:solidFill>
              </a:rPr>
              <a:t>UpperCamelCase</a:t>
            </a:r>
            <a:endParaRPr lang="ru-RU" dirty="0" smtClean="0">
              <a:solidFill>
                <a:schemeClr val="bg1"/>
              </a:solidFill>
            </a:endParaRPr>
          </a:p>
          <a:p>
            <a:r>
              <a:rPr lang="ru-RU" dirty="0" smtClean="0">
                <a:solidFill>
                  <a:schemeClr val="bg1"/>
                </a:solidFill>
              </a:rPr>
              <a:t>Как неправильно?</a:t>
            </a:r>
          </a:p>
          <a:p>
            <a:pPr lvl="1"/>
            <a:r>
              <a:rPr lang="ru-RU" dirty="0" smtClean="0">
                <a:solidFill>
                  <a:schemeClr val="bg1"/>
                </a:solidFill>
              </a:rPr>
              <a:t>Не давайте классам имена совпадающие с системными чтобы избежать путаницы</a:t>
            </a:r>
          </a:p>
          <a:p>
            <a:pPr lvl="1"/>
            <a:r>
              <a:rPr lang="ru-RU" dirty="0" smtClean="0">
                <a:solidFill>
                  <a:schemeClr val="bg1"/>
                </a:solidFill>
              </a:rPr>
              <a:t>Не используйте префиксы вроде </a:t>
            </a:r>
            <a:r>
              <a:rPr lang="en-US" dirty="0" smtClean="0">
                <a:solidFill>
                  <a:schemeClr val="bg1"/>
                </a:solidFill>
              </a:rPr>
              <a:t>C (Class) </a:t>
            </a:r>
            <a:r>
              <a:rPr lang="ru-RU" dirty="0" smtClean="0">
                <a:solidFill>
                  <a:schemeClr val="bg1"/>
                </a:solidFill>
              </a:rPr>
              <a:t>или </a:t>
            </a:r>
            <a:r>
              <a:rPr lang="en-US" dirty="0" smtClean="0">
                <a:solidFill>
                  <a:schemeClr val="bg1"/>
                </a:solidFill>
              </a:rPr>
              <a:t>T (Type)</a:t>
            </a:r>
            <a:r>
              <a:rPr lang="ru-RU" dirty="0" smtClean="0">
                <a:solidFill>
                  <a:schemeClr val="bg1"/>
                </a:solidFill>
              </a:rPr>
              <a:t> т.к. это избыточно</a:t>
            </a:r>
            <a:endParaRPr lang="en-US" dirty="0" smtClean="0">
              <a:solidFill>
                <a:schemeClr val="bg1"/>
              </a:solidFill>
            </a:endParaRPr>
          </a:p>
        </p:txBody>
      </p:sp>
    </p:spTree>
    <p:extLst>
      <p:ext uri="{BB962C8B-B14F-4D97-AF65-F5344CB8AC3E}">
        <p14:creationId xmlns:p14="http://schemas.microsoft.com/office/powerpoint/2010/main" val="407419300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841445"/>
            <a:ext cx="8686800" cy="5632311"/>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Point2D</a:t>
            </a:r>
            <a:endParaRPr lang="en-US" sz="1200" dirty="0">
              <a:solidFill>
                <a:prstClr val="black"/>
              </a:solidFill>
              <a:latin typeface="Consolas"/>
            </a:endParaRPr>
          </a:p>
          <a:p>
            <a:r>
              <a:rPr lang="ru-RU" sz="1200" dirty="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double</a:t>
            </a:r>
            <a:r>
              <a:rPr lang="en-US" sz="1200" dirty="0">
                <a:solidFill>
                  <a:prstClr val="black"/>
                </a:solidFill>
                <a:latin typeface="Consolas"/>
              </a:rPr>
              <a:t> X, Y;</a:t>
            </a:r>
          </a:p>
          <a:p>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implicit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Point2D</a:t>
            </a:r>
            <a:r>
              <a:rPr lang="en-US" sz="1200" dirty="0">
                <a:solidFill>
                  <a:prstClr val="black"/>
                </a:solidFill>
                <a:latin typeface="Consolas"/>
              </a:rPr>
              <a:t>(</a:t>
            </a:r>
            <a:r>
              <a:rPr lang="en-US" sz="1200" dirty="0">
                <a:solidFill>
                  <a:srgbClr val="0000FF"/>
                </a:solidFill>
                <a:latin typeface="Consolas"/>
              </a:rPr>
              <a:t>double</a:t>
            </a:r>
            <a:r>
              <a:rPr lang="en-US" sz="1200" dirty="0">
                <a:solidFill>
                  <a:prstClr val="black"/>
                </a:solidFill>
                <a:latin typeface="Consolas"/>
              </a:rPr>
              <a:t> d</a:t>
            </a:r>
            <a:r>
              <a:rPr lang="en-US" sz="1200" dirty="0" smtClean="0">
                <a:solidFill>
                  <a:prstClr val="black"/>
                </a:solidFill>
                <a:latin typeface="Consolas"/>
              </a:rPr>
              <a:t>)</a:t>
            </a:r>
            <a:r>
              <a:rPr lang="ru-RU" sz="1200" dirty="0" smtClean="0">
                <a:solidFill>
                  <a:prstClr val="black"/>
                </a:solidFill>
                <a:latin typeface="Consolas"/>
              </a:rPr>
              <a:t> </a:t>
            </a:r>
            <a:r>
              <a:rPr lang="en-US" sz="1200" dirty="0">
                <a:solidFill>
                  <a:srgbClr val="008000"/>
                </a:solidFill>
                <a:latin typeface="Consolas"/>
              </a:rPr>
              <a:t>// </a:t>
            </a:r>
            <a:r>
              <a:rPr lang="ru-RU" sz="1200" dirty="0" smtClean="0">
                <a:solidFill>
                  <a:srgbClr val="008000"/>
                </a:solidFill>
                <a:latin typeface="Consolas"/>
              </a:rPr>
              <a:t>Оператор неявного преобразования типа</a:t>
            </a:r>
            <a:endParaRPr lang="en-US" sz="1200" dirty="0">
              <a:solidFill>
                <a:prstClr val="black"/>
              </a:solidFill>
              <a:latin typeface="Consolas"/>
            </a:endParaRPr>
          </a:p>
          <a:p>
            <a:r>
              <a:rPr lang="ru-RU" sz="1200" dirty="0" smtClean="0">
                <a:solidFill>
                  <a:prstClr val="black"/>
                </a:solidFill>
                <a:latin typeface="Consolas"/>
              </a:rPr>
              <a:t>    {</a:t>
            </a:r>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return</a:t>
            </a:r>
            <a:r>
              <a:rPr lang="en-US" sz="1200" dirty="0" smtClean="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Point2D</a:t>
            </a:r>
            <a:r>
              <a:rPr lang="en-US" sz="1200" dirty="0">
                <a:solidFill>
                  <a:prstClr val="black"/>
                </a:solidFill>
                <a:latin typeface="Consolas"/>
              </a:rPr>
              <a:t> {X = d, Y = d};</a:t>
            </a:r>
          </a:p>
          <a:p>
            <a:r>
              <a:rPr lang="ru-RU" sz="1200" dirty="0" smtClean="0">
                <a:solidFill>
                  <a:prstClr val="black"/>
                </a:solidFill>
                <a:latin typeface="Consolas"/>
              </a:rPr>
              <a:t>    }</a:t>
            </a:r>
            <a:endParaRPr lang="ru-RU" sz="1200" dirty="0">
              <a:solidFill>
                <a:prstClr val="black"/>
              </a:solidFill>
              <a:latin typeface="Consolas"/>
            </a:endParaRPr>
          </a:p>
          <a:p>
            <a:r>
              <a:rPr lang="ru-RU" sz="1200" dirty="0">
                <a:solidFill>
                  <a:prstClr val="black"/>
                </a:solidFill>
                <a:latin typeface="Consolas"/>
              </a:rPr>
              <a:t>}</a:t>
            </a:r>
          </a:p>
          <a:p>
            <a:endParaRPr lang="ru-RU" sz="1200" dirty="0">
              <a:solidFill>
                <a:prstClr val="black"/>
              </a:solidFill>
              <a:latin typeface="Consolas"/>
            </a:endParaRPr>
          </a:p>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Point3D</a:t>
            </a:r>
            <a:endParaRPr lang="en-US" sz="1200" dirty="0">
              <a:solidFill>
                <a:prstClr val="black"/>
              </a:solidFill>
              <a:latin typeface="Consolas"/>
            </a:endParaRPr>
          </a:p>
          <a:p>
            <a:r>
              <a:rPr lang="ru-RU" sz="1200" dirty="0" smtClean="0">
                <a:solidFill>
                  <a:prstClr val="black"/>
                </a:solidFill>
                <a:latin typeface="Consolas"/>
              </a:rPr>
              <a:t>{</a:t>
            </a:r>
            <a:endParaRPr lang="ru-RU" sz="1200" dirty="0">
              <a:solidFill>
                <a:prstClr val="black"/>
              </a:solidFill>
              <a:latin typeface="Consolas"/>
            </a:endParaRPr>
          </a:p>
          <a:p>
            <a:r>
              <a:rPr lang="ru-RU" sz="1200" dirty="0" smtClean="0">
                <a:solidFill>
                  <a:srgbClr val="0000FF"/>
                </a:solidFill>
                <a:latin typeface="Consolas"/>
              </a:rPr>
              <a:t>    </a:t>
            </a:r>
            <a:r>
              <a:rPr lang="fr-FR" sz="1200" dirty="0" smtClean="0">
                <a:solidFill>
                  <a:srgbClr val="0000FF"/>
                </a:solidFill>
                <a:latin typeface="Consolas"/>
              </a:rPr>
              <a:t>public</a:t>
            </a:r>
            <a:r>
              <a:rPr lang="fr-FR" sz="1200" dirty="0" smtClean="0">
                <a:solidFill>
                  <a:prstClr val="black"/>
                </a:solidFill>
                <a:latin typeface="Consolas"/>
              </a:rPr>
              <a:t> </a:t>
            </a:r>
            <a:r>
              <a:rPr lang="fr-FR" sz="1200" dirty="0">
                <a:solidFill>
                  <a:srgbClr val="0000FF"/>
                </a:solidFill>
                <a:latin typeface="Consolas"/>
              </a:rPr>
              <a:t>double</a:t>
            </a:r>
            <a:r>
              <a:rPr lang="fr-FR" sz="1200" dirty="0">
                <a:solidFill>
                  <a:prstClr val="black"/>
                </a:solidFill>
                <a:latin typeface="Consolas"/>
              </a:rPr>
              <a:t> X, Y, Z;</a:t>
            </a:r>
          </a:p>
          <a:p>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implicit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a:t>
            </a:r>
            <a:r>
              <a:rPr lang="en-US" sz="1200" dirty="0">
                <a:solidFill>
                  <a:srgbClr val="0000FF"/>
                </a:solidFill>
                <a:latin typeface="Consolas"/>
              </a:rPr>
              <a:t>double</a:t>
            </a:r>
            <a:r>
              <a:rPr lang="en-US" sz="1200" dirty="0">
                <a:solidFill>
                  <a:prstClr val="black"/>
                </a:solidFill>
                <a:latin typeface="Consolas"/>
              </a:rPr>
              <a:t> d</a:t>
            </a:r>
            <a:r>
              <a:rPr lang="en-US" sz="1200" dirty="0" smtClean="0">
                <a:solidFill>
                  <a:prstClr val="black"/>
                </a:solidFill>
                <a:latin typeface="Consolas"/>
              </a:rPr>
              <a:t>)</a:t>
            </a:r>
            <a:r>
              <a:rPr lang="ru-RU" sz="1200" dirty="0" smtClean="0">
                <a:solidFill>
                  <a:prstClr val="black"/>
                </a:solidFill>
                <a:latin typeface="Consolas"/>
              </a:rPr>
              <a:t> </a:t>
            </a:r>
            <a:r>
              <a:rPr lang="en-US" sz="1200" dirty="0">
                <a:solidFill>
                  <a:srgbClr val="008000"/>
                </a:solidFill>
                <a:latin typeface="Consolas"/>
              </a:rPr>
              <a:t>// </a:t>
            </a:r>
            <a:r>
              <a:rPr lang="ru-RU" sz="1200" dirty="0">
                <a:solidFill>
                  <a:srgbClr val="008000"/>
                </a:solidFill>
                <a:latin typeface="Consolas"/>
              </a:rPr>
              <a:t>Оператор неявного преобразования типа</a:t>
            </a:r>
            <a:endParaRPr lang="en-US" sz="1200" dirty="0">
              <a:solidFill>
                <a:prstClr val="black"/>
              </a:solidFill>
              <a:latin typeface="Consolas"/>
            </a:endParaRPr>
          </a:p>
          <a:p>
            <a:r>
              <a:rPr lang="ru-RU" sz="1200" dirty="0" smtClean="0">
                <a:solidFill>
                  <a:prstClr val="black"/>
                </a:solidFill>
                <a:latin typeface="Consolas"/>
              </a:rPr>
              <a:t>    {</a:t>
            </a:r>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return</a:t>
            </a:r>
            <a:r>
              <a:rPr lang="en-US" sz="1200" dirty="0" smtClean="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 { X = d, Y = d, Z = d };</a:t>
            </a:r>
          </a:p>
          <a:p>
            <a:r>
              <a:rPr lang="ru-RU" sz="1200" dirty="0" smtClean="0">
                <a:solidFill>
                  <a:prstClr val="black"/>
                </a:solidFill>
                <a:latin typeface="Consolas"/>
              </a:rPr>
              <a:t>    }</a:t>
            </a:r>
            <a:endParaRPr lang="ru-RU" sz="1200" dirty="0">
              <a:solidFill>
                <a:prstClr val="black"/>
              </a:solidFill>
              <a:latin typeface="Consolas"/>
            </a:endParaRPr>
          </a:p>
          <a:p>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explicit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a:t>
            </a:r>
            <a:r>
              <a:rPr lang="en-US" sz="1200" dirty="0">
                <a:solidFill>
                  <a:srgbClr val="2B91AF"/>
                </a:solidFill>
                <a:latin typeface="Consolas"/>
              </a:rPr>
              <a:t>Point2D</a:t>
            </a:r>
            <a:r>
              <a:rPr lang="en-US" sz="1200" dirty="0">
                <a:solidFill>
                  <a:prstClr val="black"/>
                </a:solidFill>
                <a:latin typeface="Consolas"/>
              </a:rPr>
              <a:t> p</a:t>
            </a:r>
            <a:r>
              <a:rPr lang="en-US" sz="1200" dirty="0" smtClean="0">
                <a:solidFill>
                  <a:prstClr val="black"/>
                </a:solidFill>
                <a:latin typeface="Consolas"/>
              </a:rPr>
              <a:t>)</a:t>
            </a:r>
            <a:r>
              <a:rPr lang="ru-RU" sz="1200" dirty="0" smtClean="0">
                <a:solidFill>
                  <a:prstClr val="black"/>
                </a:solidFill>
                <a:latin typeface="Consolas"/>
              </a:rPr>
              <a:t> </a:t>
            </a:r>
            <a:r>
              <a:rPr lang="en-US" sz="1200" dirty="0">
                <a:solidFill>
                  <a:srgbClr val="008000"/>
                </a:solidFill>
                <a:latin typeface="Consolas"/>
              </a:rPr>
              <a:t>// </a:t>
            </a:r>
            <a:r>
              <a:rPr lang="ru-RU" sz="1200" dirty="0">
                <a:solidFill>
                  <a:srgbClr val="008000"/>
                </a:solidFill>
                <a:latin typeface="Consolas"/>
              </a:rPr>
              <a:t>Оператор </a:t>
            </a:r>
            <a:r>
              <a:rPr lang="ru-RU" sz="1200" dirty="0" smtClean="0">
                <a:solidFill>
                  <a:srgbClr val="008000"/>
                </a:solidFill>
                <a:latin typeface="Consolas"/>
              </a:rPr>
              <a:t>явного </a:t>
            </a:r>
            <a:r>
              <a:rPr lang="ru-RU" sz="1200" dirty="0">
                <a:solidFill>
                  <a:srgbClr val="008000"/>
                </a:solidFill>
                <a:latin typeface="Consolas"/>
              </a:rPr>
              <a:t>преобразования типа</a:t>
            </a:r>
            <a:endParaRPr lang="en-US" sz="1200" dirty="0">
              <a:solidFill>
                <a:prstClr val="black"/>
              </a:solidFill>
              <a:latin typeface="Consolas"/>
            </a:endParaRPr>
          </a:p>
          <a:p>
            <a:r>
              <a:rPr lang="ru-RU" sz="1200" dirty="0" smtClean="0">
                <a:solidFill>
                  <a:prstClr val="black"/>
                </a:solidFill>
                <a:latin typeface="Consolas"/>
              </a:rPr>
              <a:t>    {</a:t>
            </a:r>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return</a:t>
            </a:r>
            <a:r>
              <a:rPr lang="en-US" sz="1200" dirty="0" smtClean="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 { X = </a:t>
            </a:r>
            <a:r>
              <a:rPr lang="en-US" sz="1200" dirty="0" err="1">
                <a:solidFill>
                  <a:prstClr val="black"/>
                </a:solidFill>
                <a:latin typeface="Consolas"/>
              </a:rPr>
              <a:t>p.X</a:t>
            </a:r>
            <a:r>
              <a:rPr lang="en-US" sz="1200" dirty="0">
                <a:solidFill>
                  <a:prstClr val="black"/>
                </a:solidFill>
                <a:latin typeface="Consolas"/>
              </a:rPr>
              <a:t>, Y = </a:t>
            </a:r>
            <a:r>
              <a:rPr lang="en-US" sz="1200" dirty="0" err="1">
                <a:solidFill>
                  <a:prstClr val="black"/>
                </a:solidFill>
                <a:latin typeface="Consolas"/>
              </a:rPr>
              <a:t>p.Y</a:t>
            </a:r>
            <a:r>
              <a:rPr lang="en-US" sz="1200" dirty="0">
                <a:solidFill>
                  <a:prstClr val="black"/>
                </a:solidFill>
                <a:latin typeface="Consolas"/>
              </a:rPr>
              <a:t>, Z = 0 };</a:t>
            </a:r>
          </a:p>
          <a:p>
            <a:r>
              <a:rPr lang="ru-RU" sz="1200" dirty="0" smtClean="0">
                <a:solidFill>
                  <a:prstClr val="black"/>
                </a:solidFill>
                <a:latin typeface="Consolas"/>
              </a:rPr>
              <a:t>    }</a:t>
            </a:r>
            <a:endParaRPr lang="ru-RU" sz="1200" dirty="0">
              <a:solidFill>
                <a:prstClr val="black"/>
              </a:solidFill>
              <a:latin typeface="Consolas"/>
            </a:endParaRPr>
          </a:p>
          <a:p>
            <a:r>
              <a:rPr lang="ru-RU" sz="1200" dirty="0">
                <a:solidFill>
                  <a:prstClr val="black"/>
                </a:solidFill>
                <a:latin typeface="Consolas"/>
              </a:rPr>
              <a:t>}</a:t>
            </a:r>
          </a:p>
          <a:p>
            <a:endParaRPr lang="en-US" sz="1200" dirty="0" smtClean="0">
              <a:solidFill>
                <a:prstClr val="black"/>
              </a:solidFill>
              <a:latin typeface="Consolas"/>
            </a:endParaRPr>
          </a:p>
          <a:p>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Main()</a:t>
            </a:r>
          </a:p>
          <a:p>
            <a:r>
              <a:rPr lang="en-US" sz="1200" dirty="0">
                <a:solidFill>
                  <a:prstClr val="black"/>
                </a:solidFill>
                <a:latin typeface="Consolas"/>
              </a:rPr>
              <a:t>{</a:t>
            </a:r>
          </a:p>
          <a:p>
            <a:r>
              <a:rPr lang="ru-RU" sz="1200" dirty="0" smtClean="0">
                <a:solidFill>
                  <a:srgbClr val="2B91AF"/>
                </a:solidFill>
                <a:latin typeface="Consolas"/>
              </a:rPr>
              <a:t>    Point2D</a:t>
            </a:r>
            <a:r>
              <a:rPr lang="ru-RU" sz="1200" dirty="0" smtClean="0">
                <a:solidFill>
                  <a:prstClr val="black"/>
                </a:solidFill>
                <a:latin typeface="Consolas"/>
              </a:rPr>
              <a:t> </a:t>
            </a:r>
            <a:r>
              <a:rPr lang="ru-RU" sz="1200" dirty="0">
                <a:solidFill>
                  <a:prstClr val="black"/>
                </a:solidFill>
                <a:latin typeface="Consolas"/>
              </a:rPr>
              <a:t>p1 = 10; </a:t>
            </a:r>
            <a:r>
              <a:rPr lang="ru-RU" sz="1200" dirty="0">
                <a:solidFill>
                  <a:srgbClr val="008000"/>
                </a:solidFill>
                <a:latin typeface="Consolas"/>
              </a:rPr>
              <a:t>// Неявное преобразование из double в Point2D</a:t>
            </a:r>
            <a:endParaRPr lang="ru-RU" sz="1200" dirty="0">
              <a:solidFill>
                <a:prstClr val="black"/>
              </a:solidFill>
              <a:latin typeface="Consolas"/>
            </a:endParaRPr>
          </a:p>
          <a:p>
            <a:r>
              <a:rPr lang="ru-RU" sz="1200" dirty="0" smtClean="0">
                <a:solidFill>
                  <a:srgbClr val="2B91AF"/>
                </a:solidFill>
                <a:latin typeface="Consolas"/>
              </a:rPr>
              <a:t>    Point3D</a:t>
            </a:r>
            <a:r>
              <a:rPr lang="ru-RU" sz="1200" dirty="0" smtClean="0">
                <a:solidFill>
                  <a:prstClr val="black"/>
                </a:solidFill>
                <a:latin typeface="Consolas"/>
              </a:rPr>
              <a:t> </a:t>
            </a:r>
            <a:r>
              <a:rPr lang="ru-RU" sz="1200" dirty="0">
                <a:solidFill>
                  <a:prstClr val="black"/>
                </a:solidFill>
                <a:latin typeface="Consolas"/>
              </a:rPr>
              <a:t>p2 = (</a:t>
            </a:r>
            <a:r>
              <a:rPr lang="ru-RU" sz="1200" dirty="0">
                <a:solidFill>
                  <a:srgbClr val="2B91AF"/>
                </a:solidFill>
                <a:latin typeface="Consolas"/>
              </a:rPr>
              <a:t>Point3D</a:t>
            </a:r>
            <a:r>
              <a:rPr lang="ru-RU" sz="1200" dirty="0">
                <a:solidFill>
                  <a:prstClr val="black"/>
                </a:solidFill>
                <a:latin typeface="Consolas"/>
              </a:rPr>
              <a:t>)p1; </a:t>
            </a:r>
            <a:r>
              <a:rPr lang="ru-RU" sz="1200" dirty="0">
                <a:solidFill>
                  <a:srgbClr val="008000"/>
                </a:solidFill>
                <a:latin typeface="Consolas"/>
              </a:rPr>
              <a:t>// </a:t>
            </a:r>
            <a:r>
              <a:rPr lang="ru-RU" sz="1200" dirty="0" smtClean="0">
                <a:solidFill>
                  <a:srgbClr val="008000"/>
                </a:solidFill>
                <a:latin typeface="Consolas"/>
              </a:rPr>
              <a:t>Явное </a:t>
            </a:r>
            <a:r>
              <a:rPr lang="ru-RU" sz="1200" dirty="0">
                <a:solidFill>
                  <a:srgbClr val="008000"/>
                </a:solidFill>
                <a:latin typeface="Consolas"/>
              </a:rPr>
              <a:t>преобразование из double в Point2D</a:t>
            </a:r>
            <a:endParaRPr lang="ru-RU" sz="1200" dirty="0">
              <a:solidFill>
                <a:prstClr val="black"/>
              </a:solidFill>
              <a:latin typeface="Consolas"/>
            </a:endParaRPr>
          </a:p>
          <a:p>
            <a:r>
              <a:rPr lang="en-US" sz="1200" dirty="0" smtClean="0">
                <a:solidFill>
                  <a:prstClr val="black"/>
                </a:solidFill>
                <a:latin typeface="Consolas"/>
              </a:rPr>
              <a:t>}</a:t>
            </a:r>
            <a:endParaRPr lang="be-BY" sz="12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Пример. Перегрузка операторов преобразования</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35537900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Коллекции</a:t>
            </a:r>
            <a:r>
              <a:rPr lang="en-US" sz="2400" b="1" dirty="0" smtClean="0">
                <a:solidFill>
                  <a:schemeClr val="bg1"/>
                </a:solidFill>
                <a:cs typeface="Times New Roman" pitchFamily="18" charset="0"/>
              </a:rPr>
              <a:t> – System.Collections.Generic</a:t>
            </a:r>
            <a:endParaRPr lang="en-US" sz="1200" dirty="0">
              <a:solidFill>
                <a:schemeClr val="bg1"/>
              </a:solidFill>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35990916"/>
              </p:ext>
            </p:extLst>
          </p:nvPr>
        </p:nvGraphicFramePr>
        <p:xfrm>
          <a:off x="460276" y="836712"/>
          <a:ext cx="8223448" cy="4150360"/>
        </p:xfrm>
        <a:graphic>
          <a:graphicData uri="http://schemas.openxmlformats.org/drawingml/2006/table">
            <a:tbl>
              <a:tblPr firstRow="1" bandRow="1">
                <a:tableStyleId>{5C22544A-7EE6-4342-B048-85BDC9FD1C3A}</a:tableStyleId>
              </a:tblPr>
              <a:tblGrid>
                <a:gridCol w="3247628">
                  <a:extLst>
                    <a:ext uri="{9D8B030D-6E8A-4147-A177-3AD203B41FA5}">
                      <a16:colId xmlns:a16="http://schemas.microsoft.com/office/drawing/2014/main" val="20000"/>
                    </a:ext>
                  </a:extLst>
                </a:gridCol>
                <a:gridCol w="4975820">
                  <a:extLst>
                    <a:ext uri="{9D8B030D-6E8A-4147-A177-3AD203B41FA5}">
                      <a16:colId xmlns:a16="http://schemas.microsoft.com/office/drawing/2014/main" val="20001"/>
                    </a:ext>
                  </a:extLst>
                </a:gridCol>
              </a:tblGrid>
              <a:tr h="370840">
                <a:tc>
                  <a:txBody>
                    <a:bodyPr/>
                    <a:lstStyle/>
                    <a:p>
                      <a:pPr algn="l"/>
                      <a:r>
                        <a:rPr lang="ru-RU" dirty="0" smtClean="0"/>
                        <a:t>Класс</a:t>
                      </a:r>
                      <a:endParaRPr lang="en-US" dirty="0"/>
                    </a:p>
                  </a:txBody>
                  <a:tcPr/>
                </a:tc>
                <a:tc>
                  <a:txBody>
                    <a:bodyPr/>
                    <a:lstStyle/>
                    <a:p>
                      <a:pPr algn="l"/>
                      <a:r>
                        <a:rPr lang="ru-RU" dirty="0" smtClean="0"/>
                        <a:t>Описание</a:t>
                      </a:r>
                      <a:endParaRPr lang="en-US" dirty="0"/>
                    </a:p>
                  </a:txBody>
                  <a:tcPr/>
                </a:tc>
                <a:extLst>
                  <a:ext uri="{0D108BD9-81ED-4DB2-BD59-A6C34878D82A}">
                    <a16:rowId xmlns:a16="http://schemas.microsoft.com/office/drawing/2014/main" val="10000"/>
                  </a:ext>
                </a:extLst>
              </a:tr>
              <a:tr h="370840">
                <a:tc>
                  <a:txBody>
                    <a:bodyPr/>
                    <a:lstStyle/>
                    <a:p>
                      <a:pPr algn="l"/>
                      <a:r>
                        <a:rPr lang="en-US" dirty="0" smtClean="0"/>
                        <a:t>List&lt;T&gt;</a:t>
                      </a:r>
                      <a:endParaRPr lang="en-US" dirty="0"/>
                    </a:p>
                  </a:txBody>
                  <a:tcPr/>
                </a:tc>
                <a:tc>
                  <a:txBody>
                    <a:bodyPr/>
                    <a:lstStyle/>
                    <a:p>
                      <a:pPr algn="l"/>
                      <a:r>
                        <a:rPr lang="ru-RU" dirty="0" smtClean="0"/>
                        <a:t>Список</a:t>
                      </a:r>
                      <a:r>
                        <a:rPr lang="ru-RU" baseline="0" dirty="0" smtClean="0"/>
                        <a:t> с доступом по индексу.</a:t>
                      </a:r>
                      <a:endParaRPr lang="en-US" dirty="0"/>
                    </a:p>
                  </a:txBody>
                  <a:tcPr/>
                </a:tc>
                <a:extLst>
                  <a:ext uri="{0D108BD9-81ED-4DB2-BD59-A6C34878D82A}">
                    <a16:rowId xmlns:a16="http://schemas.microsoft.com/office/drawing/2014/main" val="10001"/>
                  </a:ext>
                </a:extLst>
              </a:tr>
              <a:tr h="370840">
                <a:tc>
                  <a:txBody>
                    <a:bodyPr/>
                    <a:lstStyle/>
                    <a:p>
                      <a:pPr algn="l"/>
                      <a:r>
                        <a:rPr lang="en-US" dirty="0" smtClean="0"/>
                        <a:t>Queue&lt;T&gt;</a:t>
                      </a:r>
                      <a:endParaRPr lang="en-US" dirty="0"/>
                    </a:p>
                  </a:txBody>
                  <a:tcPr/>
                </a:tc>
                <a:tc>
                  <a:txBody>
                    <a:bodyPr/>
                    <a:lstStyle/>
                    <a:p>
                      <a:pPr algn="l"/>
                      <a:r>
                        <a:rPr lang="ru-RU" dirty="0" smtClean="0"/>
                        <a:t>Очередь</a:t>
                      </a:r>
                      <a:endParaRPr lang="en-US" dirty="0"/>
                    </a:p>
                  </a:txBody>
                  <a:tcPr/>
                </a:tc>
                <a:extLst>
                  <a:ext uri="{0D108BD9-81ED-4DB2-BD59-A6C34878D82A}">
                    <a16:rowId xmlns:a16="http://schemas.microsoft.com/office/drawing/2014/main" val="10002"/>
                  </a:ext>
                </a:extLst>
              </a:tr>
              <a:tr h="370840">
                <a:tc>
                  <a:txBody>
                    <a:bodyPr/>
                    <a:lstStyle/>
                    <a:p>
                      <a:pPr algn="l"/>
                      <a:r>
                        <a:rPr lang="en-US" dirty="0" smtClean="0"/>
                        <a:t>Dictionary&lt;TKey, TValue&gt;</a:t>
                      </a:r>
                      <a:endParaRPr lang="en-US" dirty="0"/>
                    </a:p>
                  </a:txBody>
                  <a:tcPr/>
                </a:tc>
                <a:tc>
                  <a:txBody>
                    <a:bodyPr/>
                    <a:lstStyle/>
                    <a:p>
                      <a:pPr algn="l"/>
                      <a:r>
                        <a:rPr lang="ru-RU" dirty="0" smtClean="0"/>
                        <a:t>Коллекция элементов с доступом</a:t>
                      </a:r>
                      <a:r>
                        <a:rPr lang="ru-RU" baseline="0" dirty="0" smtClean="0"/>
                        <a:t> по ключу</a:t>
                      </a:r>
                      <a:endParaRPr lang="en-US" dirty="0"/>
                    </a:p>
                  </a:txBody>
                  <a:tcPr/>
                </a:tc>
                <a:extLst>
                  <a:ext uri="{0D108BD9-81ED-4DB2-BD59-A6C34878D82A}">
                    <a16:rowId xmlns:a16="http://schemas.microsoft.com/office/drawing/2014/main" val="10003"/>
                  </a:ext>
                </a:extLst>
              </a:tr>
              <a:tr h="370840">
                <a:tc>
                  <a:txBody>
                    <a:bodyPr/>
                    <a:lstStyle/>
                    <a:p>
                      <a:pPr algn="l"/>
                      <a:r>
                        <a:rPr lang="en-US" dirty="0" smtClean="0"/>
                        <a:t>HashSet&lt;T&gt;</a:t>
                      </a:r>
                      <a:endParaRPr lang="en-US" dirty="0"/>
                    </a:p>
                  </a:txBody>
                  <a:tcPr/>
                </a:tc>
                <a:tc>
                  <a:txBody>
                    <a:bodyPr/>
                    <a:lstStyle/>
                    <a:p>
                      <a:pPr algn="l"/>
                      <a:r>
                        <a:rPr lang="ru-RU" dirty="0" smtClean="0"/>
                        <a:t>Множество элементов. Каждый элемент является уникальным.</a:t>
                      </a:r>
                      <a:r>
                        <a:rPr lang="ru-RU" baseline="0" dirty="0" smtClean="0"/>
                        <a:t> Порядок элементов не определен.</a:t>
                      </a:r>
                      <a:endParaRPr lang="en-US" dirty="0"/>
                    </a:p>
                  </a:txBody>
                  <a:tcPr/>
                </a:tc>
                <a:extLst>
                  <a:ext uri="{0D108BD9-81ED-4DB2-BD59-A6C34878D82A}">
                    <a16:rowId xmlns:a16="http://schemas.microsoft.com/office/drawing/2014/main" val="10004"/>
                  </a:ext>
                </a:extLst>
              </a:tr>
              <a:tr h="370840">
                <a:tc>
                  <a:txBody>
                    <a:bodyPr/>
                    <a:lstStyle/>
                    <a:p>
                      <a:pPr algn="l"/>
                      <a:r>
                        <a:rPr lang="en-US" dirty="0" smtClean="0"/>
                        <a:t>LinkedList&lt;T&gt;</a:t>
                      </a:r>
                      <a:endParaRPr lang="en-US" dirty="0"/>
                    </a:p>
                  </a:txBody>
                  <a:tcPr/>
                </a:tc>
                <a:tc>
                  <a:txBody>
                    <a:bodyPr/>
                    <a:lstStyle/>
                    <a:p>
                      <a:pPr algn="l"/>
                      <a:r>
                        <a:rPr lang="ru-RU" dirty="0" smtClean="0"/>
                        <a:t>Связанный список.</a:t>
                      </a:r>
                      <a:endParaRPr lang="en-US" dirty="0"/>
                    </a:p>
                  </a:txBody>
                  <a:tcPr/>
                </a:tc>
                <a:extLst>
                  <a:ext uri="{0D108BD9-81ED-4DB2-BD59-A6C34878D82A}">
                    <a16:rowId xmlns:a16="http://schemas.microsoft.com/office/drawing/2014/main" val="10005"/>
                  </a:ext>
                </a:extLst>
              </a:tr>
              <a:tr h="370840">
                <a:tc>
                  <a:txBody>
                    <a:bodyPr/>
                    <a:lstStyle/>
                    <a:p>
                      <a:pPr algn="l"/>
                      <a:r>
                        <a:rPr lang="en-US" dirty="0" smtClean="0"/>
                        <a:t>Stack&lt;T&gt;</a:t>
                      </a:r>
                      <a:endParaRPr lang="en-US" dirty="0"/>
                    </a:p>
                  </a:txBody>
                  <a:tcPr/>
                </a:tc>
                <a:tc>
                  <a:txBody>
                    <a:bodyPr/>
                    <a:lstStyle/>
                    <a:p>
                      <a:pPr algn="l"/>
                      <a:r>
                        <a:rPr lang="ru-RU" dirty="0" smtClean="0"/>
                        <a:t>Стек</a:t>
                      </a:r>
                      <a:endParaRPr lang="en-US" dirty="0"/>
                    </a:p>
                  </a:txBody>
                  <a:tcPr/>
                </a:tc>
                <a:extLst>
                  <a:ext uri="{0D108BD9-81ED-4DB2-BD59-A6C34878D82A}">
                    <a16:rowId xmlns:a16="http://schemas.microsoft.com/office/drawing/2014/main" val="10006"/>
                  </a:ext>
                </a:extLst>
              </a:tr>
              <a:tr h="370840">
                <a:tc>
                  <a:txBody>
                    <a:bodyPr/>
                    <a:lstStyle/>
                    <a:p>
                      <a:pPr algn="l"/>
                      <a:r>
                        <a:rPr lang="en-US" dirty="0" smtClean="0"/>
                        <a:t>SortedDictionary&lt;TKey, TValue&gt;</a:t>
                      </a:r>
                    </a:p>
                  </a:txBody>
                  <a:tcPr/>
                </a:tc>
                <a:tc>
                  <a:txBody>
                    <a:bodyPr/>
                    <a:lstStyle/>
                    <a:p>
                      <a:pPr algn="l"/>
                      <a:r>
                        <a:rPr lang="ru-RU" dirty="0" smtClean="0"/>
                        <a:t>Коллекция элементов с доступом</a:t>
                      </a:r>
                      <a:r>
                        <a:rPr lang="ru-RU" baseline="0" dirty="0" smtClean="0"/>
                        <a:t> по ключу</a:t>
                      </a:r>
                      <a:r>
                        <a:rPr lang="en-US" baseline="0" dirty="0" smtClean="0"/>
                        <a:t>. </a:t>
                      </a:r>
                      <a:r>
                        <a:rPr lang="ru-RU" baseline="0" dirty="0" smtClean="0"/>
                        <a:t>Элементы сортируются по значения ключа.</a:t>
                      </a:r>
                      <a:endParaRPr lang="en-US" dirty="0"/>
                    </a:p>
                  </a:txBody>
                  <a:tcPr/>
                </a:tc>
                <a:extLst>
                  <a:ext uri="{0D108BD9-81ED-4DB2-BD59-A6C34878D82A}">
                    <a16:rowId xmlns:a16="http://schemas.microsoft.com/office/drawing/2014/main" val="10007"/>
                  </a:ext>
                </a:extLst>
              </a:tr>
              <a:tr h="370840">
                <a:tc>
                  <a:txBody>
                    <a:bodyPr/>
                    <a:lstStyle/>
                    <a:p>
                      <a:pPr algn="l"/>
                      <a:r>
                        <a:rPr lang="en-US" dirty="0" smtClean="0"/>
                        <a:t>SortedSet&lt;T&gt;</a:t>
                      </a:r>
                    </a:p>
                  </a:txBody>
                  <a:tcPr/>
                </a:tc>
                <a:tc>
                  <a:txBody>
                    <a:bodyPr/>
                    <a:lstStyle/>
                    <a:p>
                      <a:pPr algn="l"/>
                      <a:r>
                        <a:rPr lang="ru-RU" dirty="0" smtClean="0"/>
                        <a:t>Сортированное множество.</a:t>
                      </a:r>
                      <a:endParaRPr lang="en-US" dirty="0"/>
                    </a:p>
                  </a:txBody>
                  <a:tcPr/>
                </a:tc>
                <a:extLst>
                  <a:ext uri="{0D108BD9-81ED-4DB2-BD59-A6C34878D82A}">
                    <a16:rowId xmlns:a16="http://schemas.microsoft.com/office/drawing/2014/main" val="10008"/>
                  </a:ext>
                </a:extLst>
              </a:tr>
            </a:tbl>
          </a:graphicData>
        </a:graphic>
      </p:graphicFrame>
      <p:sp>
        <p:nvSpPr>
          <p:cNvPr id="4" name="TextBox 3"/>
          <p:cNvSpPr txBox="1"/>
          <p:nvPr/>
        </p:nvSpPr>
        <p:spPr>
          <a:xfrm>
            <a:off x="467544" y="5879013"/>
            <a:ext cx="8219256" cy="646331"/>
          </a:xfrm>
          <a:prstGeom prst="rect">
            <a:avLst/>
          </a:prstGeom>
          <a:noFill/>
        </p:spPr>
        <p:txBody>
          <a:bodyPr wrap="square" rtlCol="0">
            <a:spAutoFit/>
          </a:bodyPr>
          <a:lstStyle/>
          <a:p>
            <a:r>
              <a:rPr lang="ru-RU" u="sng" dirty="0" smtClean="0">
                <a:solidFill>
                  <a:schemeClr val="bg1"/>
                </a:solidFill>
              </a:rPr>
              <a:t>Не пользуемся</a:t>
            </a:r>
            <a:r>
              <a:rPr lang="ru-RU" dirty="0" smtClean="0">
                <a:solidFill>
                  <a:schemeClr val="bg1"/>
                </a:solidFill>
              </a:rPr>
              <a:t> классами из пространства имен </a:t>
            </a:r>
            <a:r>
              <a:rPr lang="en-US" dirty="0" smtClean="0">
                <a:solidFill>
                  <a:schemeClr val="bg1"/>
                </a:solidFill>
              </a:rPr>
              <a:t>System.Collections. </a:t>
            </a:r>
            <a:r>
              <a:rPr lang="ru-RU" dirty="0" smtClean="0">
                <a:solidFill>
                  <a:schemeClr val="bg1"/>
                </a:solidFill>
              </a:rPr>
              <a:t>Они нужны только для совместимости с кодом из </a:t>
            </a:r>
            <a:r>
              <a:rPr lang="en-US" dirty="0" smtClean="0">
                <a:solidFill>
                  <a:schemeClr val="bg1"/>
                </a:solidFill>
              </a:rPr>
              <a:t>.NET 1.x</a:t>
            </a:r>
            <a:endParaRPr lang="en-US" dirty="0">
              <a:solidFill>
                <a:schemeClr val="bg1"/>
              </a:solidFill>
            </a:endParaRPr>
          </a:p>
        </p:txBody>
      </p:sp>
    </p:spTree>
    <p:extLst>
      <p:ext uri="{BB962C8B-B14F-4D97-AF65-F5344CB8AC3E}">
        <p14:creationId xmlns:p14="http://schemas.microsoft.com/office/powerpoint/2010/main" val="196838758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endParaRPr lang="en-US" sz="1200" dirty="0">
              <a:solidFill>
                <a:schemeClr val="bg1"/>
              </a:solidFill>
              <a:cs typeface="Times New Roman" pitchFamily="18" charset="0"/>
            </a:endParaRPr>
          </a:p>
        </p:txBody>
      </p:sp>
      <p:sp>
        <p:nvSpPr>
          <p:cNvPr id="32769" name="Rectangle 1"/>
          <p:cNvSpPr>
            <a:spLocks noChangeArrowheads="1"/>
          </p:cNvSpPr>
          <p:nvPr/>
        </p:nvSpPr>
        <p:spPr bwMode="auto">
          <a:xfrm>
            <a:off x="152400" y="381000"/>
            <a:ext cx="8839200" cy="640238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r>
              <a:rPr lang="be-BY" sz="1000" dirty="0" smtClean="0">
                <a:solidFill>
                  <a:schemeClr val="bg1"/>
                </a:solidFill>
                <a:latin typeface="Courier New" pitchFamily="49" charset="0"/>
                <a:ea typeface="Calibri" pitchFamily="34" charset="0"/>
                <a:cs typeface="Courier New" pitchFamily="49" charset="0"/>
              </a:rPr>
              <a:t>;</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Console.WriteLine("Array List : ");	//Безразмерный масив. В него можно помещать любой объект.</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 arrayList = new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arrayList.Add(30.5);</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arrayList.Add(23.6);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arrayList.Add(40);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val in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Console.WriteLine("\nQueue : "); 	//Очередь – работает по принципу </a:t>
            </a:r>
            <a:r>
              <a:rPr lang="en-US" sz="1000" dirty="0">
                <a:solidFill>
                  <a:schemeClr val="bg1"/>
                </a:solidFill>
                <a:latin typeface="Courier New" pitchFamily="49" charset="0"/>
                <a:ea typeface="Calibri" pitchFamily="34" charset="0"/>
                <a:cs typeface="Courier New" pitchFamily="49" charset="0"/>
              </a:rPr>
              <a:t>FILO ( first input last output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Queue&lt;int&gt; queue = new Queue&lt;int&gt;();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queue.Enqueue(1);</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//Помещаем в конец очереди</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queue.Enqueue(4);</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while</a:t>
            </a:r>
            <a:r>
              <a:rPr lang="be-BY" sz="1000" dirty="0">
                <a:solidFill>
                  <a:schemeClr val="bg1"/>
                </a:solidFill>
                <a:latin typeface="Courier New" pitchFamily="49" charset="0"/>
                <a:ea typeface="Calibri" pitchFamily="34" charset="0"/>
                <a:cs typeface="Courier New" pitchFamily="49" charset="0"/>
              </a:rPr>
              <a:t> (queue.</a:t>
            </a:r>
            <a:r>
              <a:rPr lang="en-US" sz="1000" dirty="0">
                <a:solidFill>
                  <a:schemeClr val="bg1"/>
                </a:solidFill>
                <a:latin typeface="Courier New" pitchFamily="49" charset="0"/>
                <a:ea typeface="Calibri" pitchFamily="34" charset="0"/>
                <a:cs typeface="Courier New" pitchFamily="49" charset="0"/>
              </a:rPr>
              <a:t>Count &gt; 0</a:t>
            </a:r>
            <a:r>
              <a:rPr lang="be-BY" sz="1000" dirty="0">
                <a:solidFill>
                  <a:schemeClr val="bg1"/>
                </a:solidFill>
                <a:latin typeface="Courier New" pitchFamily="49" charset="0"/>
                <a:ea typeface="Calibri" pitchFamily="34" charset="0"/>
                <a:cs typeface="Courier New" pitchFamily="49" charset="0"/>
              </a:rPr>
              <a: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Console.WriteLine(queue.Dequeue());	//Берем элементы из начала очереди</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Console.WriteLine("\nSorted List : ");</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//Коллекция, работающая по принципу ключ-значение</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SortedList&lt;string, int&gt; sortList = new SortedList&lt;string, 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sortList["val1"] = 30;			</a:t>
            </a:r>
            <a:r>
              <a:rPr lang="ru-RU" sz="1000" dirty="0">
                <a:solidFill>
                  <a:schemeClr val="bg1"/>
                </a:solidFill>
                <a:latin typeface="Courier New" pitchFamily="49" charset="0"/>
                <a:ea typeface="Calibri" pitchFamily="34" charset="0"/>
                <a:cs typeface="Courier New" pitchFamily="49" charset="0"/>
              </a:rPr>
              <a:t>//Помещаем значение 30 по ключу </a:t>
            </a:r>
            <a:r>
              <a:rPr lang="en-US" sz="1000" dirty="0">
                <a:solidFill>
                  <a:schemeClr val="bg1"/>
                </a:solidFill>
                <a:latin typeface="Courier New" pitchFamily="49" charset="0"/>
                <a:ea typeface="Calibri" pitchFamily="34" charset="0"/>
                <a:cs typeface="Courier New" pitchFamily="49" charset="0"/>
              </a:rPr>
              <a:t>“val1”</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sortList["val2"] = 80;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sortList["val3"] = 120;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(KeyValuePair&lt;string, int&gt; val in sortList)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KeyValuePair</a:t>
            </a:r>
            <a:r>
              <a:rPr lang="en-US" sz="1000" dirty="0">
                <a:solidFill>
                  <a:schemeClr val="bg1"/>
                </a:solidFill>
                <a:latin typeface="Courier New" pitchFamily="49" charset="0"/>
                <a:ea typeface="Calibri" pitchFamily="34" charset="0"/>
                <a:cs typeface="Courier New" pitchFamily="49" charset="0"/>
              </a:rPr>
              <a:t> – </a:t>
            </a:r>
            <a:r>
              <a:rPr lang="ru-RU" sz="1000" dirty="0">
                <a:solidFill>
                  <a:schemeClr val="bg1"/>
                </a:solidFill>
                <a:latin typeface="Courier New" pitchFamily="49" charset="0"/>
                <a:ea typeface="Calibri" pitchFamily="34" charset="0"/>
                <a:cs typeface="Courier New" pitchFamily="49" charset="0"/>
              </a:rPr>
              <a:t>элемент списка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Console.WriteLine("val2 in sortedList = {0}",sortList["val2"]);</a:t>
            </a:r>
            <a:endParaRPr lang="be-BY" sz="10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Console.WriteLine("\nStack : ");	//Стек – работает по принципу </a:t>
            </a:r>
            <a:r>
              <a:rPr lang="en-US" sz="1000" dirty="0">
                <a:solidFill>
                  <a:schemeClr val="bg1"/>
                </a:solidFill>
                <a:latin typeface="Courier New" pitchFamily="49" charset="0"/>
                <a:ea typeface="Calibri" pitchFamily="34" charset="0"/>
                <a:cs typeface="Courier New" pitchFamily="49" charset="0"/>
              </a:rPr>
              <a:t>FIFO (First input first output)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Stack&lt;string&gt; stack = new Stack&lt;string&gt;();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stack.Push("is...");</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a:t>
            </a:r>
            <a:r>
              <a:rPr lang="ru-RU" sz="1000" dirty="0">
                <a:solidFill>
                  <a:schemeClr val="bg1"/>
                </a:solidFill>
                <a:latin typeface="Courier New" pitchFamily="49" charset="0"/>
                <a:ea typeface="Calibri" pitchFamily="34" charset="0"/>
                <a:cs typeface="Courier New" pitchFamily="49" charset="0"/>
              </a:rPr>
              <a:t>Помещает строку на вершину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stack.Push("name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stack.Push("My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3; i++)</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Console.Write(stack.Pop());	//Снимаем строки с вершаны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36481751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70656" y="293747"/>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a:t>
            </a:r>
            <a:r>
              <a:rPr lang="ru-RU" sz="2400" b="1" dirty="0">
                <a:solidFill>
                  <a:schemeClr val="bg1"/>
                </a:solidFill>
                <a:cs typeface="Times New Roman" pitchFamily="18" charset="0"/>
              </a:rPr>
              <a:t>к</a:t>
            </a:r>
            <a:r>
              <a:rPr lang="ru-RU" sz="2400" b="1" dirty="0" smtClean="0">
                <a:solidFill>
                  <a:schemeClr val="bg1"/>
                </a:solidFill>
                <a:cs typeface="Times New Roman" pitchFamily="18" charset="0"/>
              </a:rPr>
              <a:t>оллекции</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 </a:t>
            </a:r>
            <a:br>
              <a:rPr lang="ru-RU" sz="2400" b="1" dirty="0" smtClean="0">
                <a:solidFill>
                  <a:schemeClr val="bg1"/>
                </a:solidFill>
                <a:cs typeface="Times New Roman" pitchFamily="18" charset="0"/>
              </a:rPr>
            </a:br>
            <a:r>
              <a:rPr lang="en-US" sz="2400" b="1" dirty="0" smtClean="0">
                <a:solidFill>
                  <a:schemeClr val="bg1"/>
                </a:solidFill>
                <a:cs typeface="Times New Roman" pitchFamily="18" charset="0"/>
              </a:rPr>
              <a:t>The </a:t>
            </a:r>
            <a:r>
              <a:rPr lang="en-US" sz="2400" b="1" dirty="0">
                <a:solidFill>
                  <a:schemeClr val="bg1"/>
                </a:solidFill>
                <a:cs typeface="Times New Roman" pitchFamily="18" charset="0"/>
              </a:rPr>
              <a:t>C5 Generic Collection Library</a:t>
            </a:r>
            <a:endParaRPr lang="en-US" sz="1200" dirty="0">
              <a:solidFill>
                <a:schemeClr val="bg1"/>
              </a:solidFill>
              <a:cs typeface="Times New Roman" pitchFamily="18" charset="0"/>
            </a:endParaRPr>
          </a:p>
        </p:txBody>
      </p:sp>
      <p:sp>
        <p:nvSpPr>
          <p:cNvPr id="5" name="Rectangle 1"/>
          <p:cNvSpPr>
            <a:spLocks noChangeArrowheads="1"/>
          </p:cNvSpPr>
          <p:nvPr/>
        </p:nvSpPr>
        <p:spPr bwMode="auto">
          <a:xfrm>
            <a:off x="370656" y="1412776"/>
            <a:ext cx="8305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dirty="0" smtClean="0">
                <a:solidFill>
                  <a:schemeClr val="bg1"/>
                </a:solidFill>
                <a:cs typeface="Times New Roman" pitchFamily="18" charset="0"/>
              </a:rPr>
              <a:t>Если вам не хватает стандартных коллекций, то можно использовать библиотеку </a:t>
            </a:r>
            <a:r>
              <a:rPr lang="en-US" dirty="0">
                <a:solidFill>
                  <a:schemeClr val="bg1"/>
                </a:solidFill>
                <a:cs typeface="Times New Roman" pitchFamily="18" charset="0"/>
              </a:rPr>
              <a:t>C5 — </a:t>
            </a:r>
            <a:r>
              <a:rPr lang="en-US" dirty="0">
                <a:solidFill>
                  <a:schemeClr val="bg1"/>
                </a:solidFill>
                <a:cs typeface="Times New Roman" pitchFamily="18" charset="0"/>
                <a:hlinkClick r:id="rId3"/>
              </a:rPr>
              <a:t>http://www.itu.dk/research/c5</a:t>
            </a:r>
            <a:r>
              <a:rPr lang="en-US" dirty="0" smtClean="0">
                <a:solidFill>
                  <a:schemeClr val="bg1"/>
                </a:solidFill>
                <a:cs typeface="Times New Roman" pitchFamily="18" charset="0"/>
                <a:hlinkClick r:id="rId3"/>
              </a:rPr>
              <a:t>/</a:t>
            </a:r>
            <a:endParaRPr lang="en-US" dirty="0" smtClean="0">
              <a:solidFill>
                <a:schemeClr val="bg1"/>
              </a:solidFill>
              <a:cs typeface="Times New Roman" pitchFamily="18" charset="0"/>
            </a:endParaRPr>
          </a:p>
          <a:p>
            <a:pPr>
              <a:tabLst>
                <a:tab pos="457200" algn="l"/>
              </a:tabLst>
            </a:pPr>
            <a:endParaRPr lang="en-US" dirty="0">
              <a:solidFill>
                <a:schemeClr val="bg1"/>
              </a:solidFill>
              <a:cs typeface="Times New Roman" pitchFamily="18" charset="0"/>
            </a:endParaRPr>
          </a:p>
          <a:p>
            <a:pPr>
              <a:tabLst>
                <a:tab pos="457200" algn="l"/>
              </a:tabLst>
            </a:pPr>
            <a:r>
              <a:rPr lang="ru-RU" dirty="0" smtClean="0">
                <a:solidFill>
                  <a:schemeClr val="bg1"/>
                </a:solidFill>
                <a:cs typeface="Times New Roman" pitchFamily="18" charset="0"/>
              </a:rPr>
              <a:t>Подключить библиотеку к проекту можно также через </a:t>
            </a:r>
            <a:r>
              <a:rPr lang="en-US" dirty="0" smtClean="0">
                <a:solidFill>
                  <a:schemeClr val="bg1"/>
                </a:solidFill>
                <a:cs typeface="Times New Roman" pitchFamily="18" charset="0"/>
              </a:rPr>
              <a:t>NuGet</a:t>
            </a:r>
          </a:p>
          <a:p>
            <a:pPr>
              <a:tabLst>
                <a:tab pos="457200" algn="l"/>
              </a:tabLst>
            </a:pPr>
            <a:r>
              <a:rPr lang="en-US" dirty="0">
                <a:solidFill>
                  <a:schemeClr val="bg1"/>
                </a:solidFill>
                <a:cs typeface="Times New Roman" pitchFamily="18" charset="0"/>
                <a:hlinkClick r:id="rId4"/>
              </a:rPr>
              <a:t>http://www.nuget.org/packages/C5</a:t>
            </a:r>
            <a:r>
              <a:rPr lang="en-US" dirty="0" smtClean="0">
                <a:solidFill>
                  <a:schemeClr val="bg1"/>
                </a:solidFill>
                <a:cs typeface="Times New Roman" pitchFamily="18" charset="0"/>
                <a:hlinkClick r:id="rId4"/>
              </a:rPr>
              <a:t>/</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276939266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05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ключевые слова</a:t>
            </a:r>
            <a:endParaRPr lang="en-US" sz="1200" dirty="0">
              <a:solidFill>
                <a:schemeClr val="bg1"/>
              </a:solidFill>
              <a:cs typeface="Times New Roman" pitchFamily="18" charset="0"/>
            </a:endParaRPr>
          </a:p>
        </p:txBody>
      </p:sp>
      <p:sp>
        <p:nvSpPr>
          <p:cNvPr id="2" name="TextBox 1"/>
          <p:cNvSpPr txBox="1"/>
          <p:nvPr/>
        </p:nvSpPr>
        <p:spPr>
          <a:xfrm>
            <a:off x="141412" y="764704"/>
            <a:ext cx="8784976" cy="4247317"/>
          </a:xfrm>
          <a:prstGeom prst="rect">
            <a:avLst/>
          </a:prstGeom>
          <a:noFill/>
        </p:spPr>
        <p:txBody>
          <a:bodyPr wrap="square" rtlCol="0">
            <a:spAutoFit/>
          </a:bodyPr>
          <a:lstStyle/>
          <a:p>
            <a:pPr marL="285750" indent="-285750">
              <a:buFont typeface="Arial" pitchFamily="34" charset="0"/>
              <a:buChar char="•"/>
            </a:pPr>
            <a:r>
              <a:rPr lang="en-US" dirty="0">
                <a:solidFill>
                  <a:schemeClr val="bg1"/>
                </a:solidFill>
              </a:rPr>
              <a:t>static</a:t>
            </a:r>
          </a:p>
          <a:p>
            <a:pPr marL="742950" lvl="1" indent="-285750">
              <a:buFont typeface="Arial" pitchFamily="34" charset="0"/>
              <a:buChar char="•"/>
            </a:pPr>
            <a:r>
              <a:rPr lang="ru-RU" dirty="0">
                <a:solidFill>
                  <a:schemeClr val="bg1"/>
                </a:solidFill>
              </a:rPr>
              <a:t>Позволяет объявить статический класс то есть класс без </a:t>
            </a:r>
            <a:r>
              <a:rPr lang="ru-RU" dirty="0" err="1">
                <a:solidFill>
                  <a:schemeClr val="bg1"/>
                </a:solidFill>
              </a:rPr>
              <a:t>экземплярных</a:t>
            </a:r>
            <a:r>
              <a:rPr lang="en-US" dirty="0">
                <a:solidFill>
                  <a:schemeClr val="bg1"/>
                </a:solidFill>
              </a:rPr>
              <a:t> </a:t>
            </a:r>
            <a:r>
              <a:rPr lang="ru-RU" dirty="0">
                <a:solidFill>
                  <a:schemeClr val="bg1"/>
                </a:solidFill>
              </a:rPr>
              <a:t>полей, а только со </a:t>
            </a:r>
            <a:r>
              <a:rPr lang="en-US" dirty="0">
                <a:solidFill>
                  <a:schemeClr val="bg1"/>
                </a:solidFill>
              </a:rPr>
              <a:t>static </a:t>
            </a:r>
            <a:r>
              <a:rPr lang="ru-RU" dirty="0">
                <a:solidFill>
                  <a:schemeClr val="bg1"/>
                </a:solidFill>
              </a:rPr>
              <a:t>членами</a:t>
            </a:r>
            <a:r>
              <a:rPr lang="en-US" dirty="0">
                <a:solidFill>
                  <a:schemeClr val="bg1"/>
                </a:solidFill>
              </a:rPr>
              <a:t>;</a:t>
            </a:r>
          </a:p>
          <a:p>
            <a:pPr marL="742950" lvl="1" indent="-285750">
              <a:buFont typeface="Arial" pitchFamily="34" charset="0"/>
              <a:buChar char="•"/>
            </a:pPr>
            <a:r>
              <a:rPr lang="ru-RU" dirty="0">
                <a:solidFill>
                  <a:schemeClr val="bg1"/>
                </a:solidFill>
              </a:rPr>
              <a:t>Применяется для «классов-</a:t>
            </a:r>
            <a:r>
              <a:rPr lang="ru-RU" dirty="0" err="1">
                <a:solidFill>
                  <a:schemeClr val="bg1"/>
                </a:solidFill>
              </a:rPr>
              <a:t>помошников</a:t>
            </a:r>
            <a:r>
              <a:rPr lang="ru-RU" dirty="0">
                <a:solidFill>
                  <a:schemeClr val="bg1"/>
                </a:solidFill>
              </a:rPr>
              <a:t>» и классов с внешними функциями </a:t>
            </a:r>
            <a:r>
              <a:rPr lang="en-US" dirty="0">
                <a:solidFill>
                  <a:schemeClr val="bg1"/>
                </a:solidFill>
              </a:rPr>
              <a:t>(P/Invoke).</a:t>
            </a:r>
          </a:p>
          <a:p>
            <a:pPr marL="285750" indent="-285750">
              <a:buFont typeface="Arial" pitchFamily="34" charset="0"/>
              <a:buChar char="•"/>
            </a:pPr>
            <a:endParaRPr lang="en-US" dirty="0">
              <a:solidFill>
                <a:schemeClr val="bg1"/>
              </a:solidFill>
            </a:endParaRPr>
          </a:p>
          <a:p>
            <a:pPr marL="285750" indent="-285750">
              <a:buFont typeface="Arial" pitchFamily="34" charset="0"/>
              <a:buChar char="•"/>
            </a:pPr>
            <a:r>
              <a:rPr lang="en-US" dirty="0">
                <a:solidFill>
                  <a:schemeClr val="bg1"/>
                </a:solidFill>
              </a:rPr>
              <a:t>sealed</a:t>
            </a:r>
            <a:endParaRPr lang="ru-RU" dirty="0">
              <a:solidFill>
                <a:schemeClr val="bg1"/>
              </a:solidFill>
            </a:endParaRPr>
          </a:p>
          <a:p>
            <a:pPr marL="742950" lvl="1" indent="-285750">
              <a:buFont typeface="Arial" pitchFamily="34" charset="0"/>
              <a:buChar char="•"/>
            </a:pPr>
            <a:r>
              <a:rPr lang="ru-RU" dirty="0">
                <a:solidFill>
                  <a:schemeClr val="bg1"/>
                </a:solidFill>
              </a:rPr>
              <a:t>Класс от которого нельзя наследоваться</a:t>
            </a:r>
            <a:r>
              <a:rPr lang="en-US" dirty="0">
                <a:solidFill>
                  <a:schemeClr val="bg1"/>
                </a:solidFill>
              </a:rPr>
              <a:t>;</a:t>
            </a:r>
          </a:p>
          <a:p>
            <a:pPr marL="742950" lvl="1" indent="-285750">
              <a:buFont typeface="Arial" pitchFamily="34" charset="0"/>
              <a:buChar char="•"/>
            </a:pPr>
            <a:r>
              <a:rPr lang="en-US" dirty="0">
                <a:solidFill>
                  <a:schemeClr val="bg1"/>
                </a:solidFill>
              </a:rPr>
              <a:t>Static </a:t>
            </a:r>
            <a:r>
              <a:rPr lang="ru-RU" dirty="0">
                <a:solidFill>
                  <a:schemeClr val="bg1"/>
                </a:solidFill>
              </a:rPr>
              <a:t>классы по </a:t>
            </a:r>
            <a:r>
              <a:rPr lang="ru-RU" dirty="0" err="1">
                <a:solidFill>
                  <a:schemeClr val="bg1"/>
                </a:solidFill>
              </a:rPr>
              <a:t>умолчнию</a:t>
            </a:r>
            <a:r>
              <a:rPr lang="ru-RU" dirty="0">
                <a:solidFill>
                  <a:schemeClr val="bg1"/>
                </a:solidFill>
              </a:rPr>
              <a:t> являются </a:t>
            </a:r>
            <a:r>
              <a:rPr lang="en-US" dirty="0">
                <a:solidFill>
                  <a:schemeClr val="bg1"/>
                </a:solidFill>
              </a:rPr>
              <a:t>sealed.</a:t>
            </a:r>
          </a:p>
          <a:p>
            <a:pPr marL="742950" lvl="1" indent="-285750">
              <a:buFont typeface="Arial" pitchFamily="34" charset="0"/>
              <a:buChar char="•"/>
            </a:pPr>
            <a:endParaRPr lang="en-US" dirty="0">
              <a:solidFill>
                <a:schemeClr val="bg1"/>
              </a:solidFill>
            </a:endParaRPr>
          </a:p>
          <a:p>
            <a:pPr marL="285750" indent="-285750">
              <a:buFont typeface="Arial" pitchFamily="34" charset="0"/>
              <a:buChar char="•"/>
            </a:pPr>
            <a:r>
              <a:rPr lang="en-US" dirty="0">
                <a:solidFill>
                  <a:schemeClr val="bg1"/>
                </a:solidFill>
              </a:rPr>
              <a:t>partial</a:t>
            </a:r>
            <a:endParaRPr lang="ru-RU" dirty="0">
              <a:solidFill>
                <a:schemeClr val="bg1"/>
              </a:solidFill>
            </a:endParaRPr>
          </a:p>
          <a:p>
            <a:pPr marL="742950" lvl="1" indent="-285750">
              <a:buFont typeface="Arial" pitchFamily="34" charset="0"/>
              <a:buChar char="•"/>
            </a:pPr>
            <a:r>
              <a:rPr lang="ru-RU" dirty="0">
                <a:solidFill>
                  <a:schemeClr val="bg1"/>
                </a:solidFill>
              </a:rPr>
              <a:t>Позволяет разбить объявление класса на несколько частей</a:t>
            </a:r>
            <a:r>
              <a:rPr lang="en-US" dirty="0">
                <a:solidFill>
                  <a:schemeClr val="bg1"/>
                </a:solidFill>
              </a:rPr>
              <a:t>;</a:t>
            </a:r>
          </a:p>
          <a:p>
            <a:pPr marL="742950" lvl="1" indent="-285750">
              <a:buFont typeface="Arial" pitchFamily="34" charset="0"/>
              <a:buChar char="•"/>
            </a:pPr>
            <a:r>
              <a:rPr lang="ru-RU" dirty="0">
                <a:solidFill>
                  <a:schemeClr val="bg1"/>
                </a:solidFill>
              </a:rPr>
              <a:t>Может использоваться для методов</a:t>
            </a:r>
            <a:r>
              <a:rPr lang="en-US" dirty="0">
                <a:solidFill>
                  <a:schemeClr val="bg1"/>
                </a:solidFill>
              </a:rPr>
              <a:t>;</a:t>
            </a:r>
            <a:endParaRPr lang="ru-RU" dirty="0">
              <a:solidFill>
                <a:schemeClr val="bg1"/>
              </a:solidFill>
            </a:endParaRPr>
          </a:p>
          <a:p>
            <a:pPr marL="742950" lvl="1" indent="-285750">
              <a:buFont typeface="Arial" pitchFamily="34" charset="0"/>
              <a:buChar char="•"/>
            </a:pPr>
            <a:r>
              <a:rPr lang="ru-RU" dirty="0">
                <a:solidFill>
                  <a:schemeClr val="bg1"/>
                </a:solidFill>
              </a:rPr>
              <a:t>Удобно использовать когда часть класса генерируется автоматически, а другая часть дописывается программистом.</a:t>
            </a:r>
            <a:endParaRPr lang="en-US" dirty="0">
              <a:solidFill>
                <a:schemeClr val="bg1"/>
              </a:solidFill>
            </a:endParaRPr>
          </a:p>
        </p:txBody>
      </p:sp>
    </p:spTree>
    <p:extLst>
      <p:ext uri="{BB962C8B-B14F-4D97-AF65-F5344CB8AC3E}">
        <p14:creationId xmlns:p14="http://schemas.microsoft.com/office/powerpoint/2010/main" val="148768632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Навигация по классам (типам)</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fontScale="92500" lnSpcReduction="20000"/>
          </a:bodyPr>
          <a:lstStyle/>
          <a:p>
            <a:r>
              <a:rPr lang="ru-RU" dirty="0" smtClean="0">
                <a:solidFill>
                  <a:schemeClr val="bg1"/>
                </a:solidFill>
              </a:rPr>
              <a:t>Окно </a:t>
            </a:r>
            <a:r>
              <a:rPr lang="en-US" dirty="0" smtClean="0">
                <a:solidFill>
                  <a:srgbClr val="FFFF00"/>
                </a:solidFill>
              </a:rPr>
              <a:t>Class View</a:t>
            </a:r>
            <a:r>
              <a:rPr lang="en-US" dirty="0" smtClean="0">
                <a:solidFill>
                  <a:schemeClr val="bg1"/>
                </a:solidFill>
              </a:rPr>
              <a:t> </a:t>
            </a:r>
            <a:r>
              <a:rPr lang="ru-RU" dirty="0" smtClean="0">
                <a:solidFill>
                  <a:schemeClr val="bg1"/>
                </a:solidFill>
              </a:rPr>
              <a:t>показывает все типы в текущем </a:t>
            </a:r>
            <a:r>
              <a:rPr lang="en-US" dirty="0" smtClean="0">
                <a:solidFill>
                  <a:schemeClr val="bg1"/>
                </a:solidFill>
              </a:rPr>
              <a:t>solution</a:t>
            </a:r>
          </a:p>
          <a:p>
            <a:r>
              <a:rPr lang="ru-RU" dirty="0" smtClean="0">
                <a:solidFill>
                  <a:schemeClr val="bg1"/>
                </a:solidFill>
              </a:rPr>
              <a:t>В проект можно добавить диаграмму классов </a:t>
            </a:r>
            <a:r>
              <a:rPr lang="en-US" dirty="0" smtClean="0">
                <a:solidFill>
                  <a:schemeClr val="bg1"/>
                </a:solidFill>
              </a:rPr>
              <a:t>(</a:t>
            </a:r>
            <a:r>
              <a:rPr lang="en-US" dirty="0" smtClean="0">
                <a:solidFill>
                  <a:srgbClr val="FFFF00"/>
                </a:solidFill>
              </a:rPr>
              <a:t>Class Diagram</a:t>
            </a:r>
            <a:r>
              <a:rPr lang="en-US" dirty="0" smtClean="0">
                <a:solidFill>
                  <a:schemeClr val="bg1"/>
                </a:solidFill>
              </a:rPr>
              <a:t>) </a:t>
            </a:r>
            <a:r>
              <a:rPr lang="ru-RU" dirty="0" smtClean="0">
                <a:solidFill>
                  <a:schemeClr val="bg1"/>
                </a:solidFill>
              </a:rPr>
              <a:t>и разместить на ней интесующие вас классы из теущего проекта</a:t>
            </a:r>
          </a:p>
          <a:p>
            <a:r>
              <a:rPr lang="ru-RU" dirty="0" smtClean="0">
                <a:solidFill>
                  <a:schemeClr val="bg1"/>
                </a:solidFill>
              </a:rPr>
              <a:t>Команда </a:t>
            </a:r>
            <a:r>
              <a:rPr lang="en-US" dirty="0" smtClean="0">
                <a:solidFill>
                  <a:srgbClr val="FFFF00"/>
                </a:solidFill>
              </a:rPr>
              <a:t>Go to Definition</a:t>
            </a:r>
            <a:r>
              <a:rPr lang="en-US" dirty="0" smtClean="0">
                <a:solidFill>
                  <a:schemeClr val="bg1"/>
                </a:solidFill>
              </a:rPr>
              <a:t> (F12)</a:t>
            </a:r>
            <a:endParaRPr lang="ru-RU" dirty="0" smtClean="0">
              <a:solidFill>
                <a:schemeClr val="bg1"/>
              </a:solidFill>
            </a:endParaRPr>
          </a:p>
          <a:p>
            <a:r>
              <a:rPr lang="ru-RU" dirty="0" smtClean="0">
                <a:solidFill>
                  <a:schemeClr val="bg1"/>
                </a:solidFill>
              </a:rPr>
              <a:t>Над окном редактора находятся выпадающие списки позволяющие перейти к определению класса и/или его члену.</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438" y="5285459"/>
            <a:ext cx="5953125"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495716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1507" name="Rectangle 1"/>
          <p:cNvSpPr>
            <a:spLocks noChangeArrowheads="1"/>
          </p:cNvSpPr>
          <p:nvPr/>
        </p:nvSpPr>
        <p:spPr bwMode="auto">
          <a:xfrm>
            <a:off x="381000" y="-4763"/>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Домашнее задание</a:t>
            </a:r>
            <a:endParaRPr lang="en-US" sz="2400" b="1" dirty="0">
              <a:solidFill>
                <a:schemeClr val="bg1"/>
              </a:solidFill>
              <a:cs typeface="Times New Roman" pitchFamily="18" charset="0"/>
            </a:endParaRPr>
          </a:p>
        </p:txBody>
      </p:sp>
      <p:sp>
        <p:nvSpPr>
          <p:cNvPr id="4" name="TextBox 3"/>
          <p:cNvSpPr txBox="1"/>
          <p:nvPr/>
        </p:nvSpPr>
        <p:spPr>
          <a:xfrm>
            <a:off x="500034" y="928670"/>
            <a:ext cx="8072494" cy="923330"/>
          </a:xfrm>
          <a:prstGeom prst="rect">
            <a:avLst/>
          </a:prstGeom>
          <a:noFill/>
        </p:spPr>
        <p:txBody>
          <a:bodyPr wrap="square" rtlCol="0">
            <a:spAutoFit/>
          </a:bodyPr>
          <a:lstStyle/>
          <a:p>
            <a:r>
              <a:rPr lang="ru-RU" dirty="0">
                <a:solidFill>
                  <a:schemeClr val="bg1"/>
                </a:solidFill>
              </a:rPr>
              <a:t>Создание класса </a:t>
            </a:r>
            <a:r>
              <a:rPr lang="ru-RU" dirty="0" smtClean="0">
                <a:solidFill>
                  <a:schemeClr val="bg1"/>
                </a:solidFill>
              </a:rPr>
              <a:t>для работы с комплексными числами.</a:t>
            </a:r>
            <a:endParaRPr lang="ru-RU" dirty="0">
              <a:solidFill>
                <a:schemeClr val="bg1"/>
              </a:solidFill>
            </a:endParaRPr>
          </a:p>
          <a:p>
            <a:endParaRPr lang="ru-RU" dirty="0">
              <a:solidFill>
                <a:schemeClr val="bg1"/>
              </a:solidFill>
            </a:endParaRPr>
          </a:p>
          <a:p>
            <a:r>
              <a:rPr lang="ru-RU" dirty="0">
                <a:solidFill>
                  <a:schemeClr val="bg1"/>
                </a:solidFill>
              </a:rPr>
              <a:t>Смотрите текст задания в файле </a:t>
            </a:r>
            <a:r>
              <a:rPr lang="en-US" dirty="0" smtClean="0">
                <a:solidFill>
                  <a:schemeClr val="bg1"/>
                </a:solidFill>
              </a:rPr>
              <a:t>complex-number</a:t>
            </a:r>
            <a:r>
              <a:rPr lang="ru-RU" dirty="0" smtClean="0">
                <a:solidFill>
                  <a:schemeClr val="bg1"/>
                </a:solidFill>
              </a:rPr>
              <a:t>.docx</a:t>
            </a:r>
            <a:endParaRPr lang="ru-RU" dirty="0">
              <a:solidFill>
                <a:schemeClr val="bg1"/>
              </a:solidFill>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bg>
      <p:bgPr>
        <a:solidFill>
          <a:srgbClr val="6600CC"/>
        </a:solidFill>
        <a:effectLst/>
      </p:bgPr>
    </p:bg>
    <p:spTree>
      <p:nvGrpSpPr>
        <p:cNvPr id="1" name=""/>
        <p:cNvGrpSpPr/>
        <p:nvPr/>
      </p:nvGrpSpPr>
      <p:grpSpPr>
        <a:xfrm>
          <a:off x="0" y="0"/>
          <a:ext cx="0" cy="0"/>
          <a:chOff x="0" y="0"/>
          <a:chExt cx="0" cy="0"/>
        </a:xfrm>
      </p:grpSpPr>
      <p:sp>
        <p:nvSpPr>
          <p:cNvPr id="23554"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a:solidFill>
                  <a:schemeClr val="bg1"/>
                </a:solidFill>
                <a:cs typeface="Times New Roman" pitchFamily="18" charset="0"/>
              </a:rPr>
              <a:t>Задание</a:t>
            </a:r>
            <a:endParaRPr lang="ru-RU" sz="2400" dirty="0">
              <a:solidFill>
                <a:schemeClr val="bg1"/>
              </a:solidFill>
            </a:endParaRPr>
          </a:p>
        </p:txBody>
      </p:sp>
      <p:sp>
        <p:nvSpPr>
          <p:cNvPr id="22531" name="Прямоугольник 4"/>
          <p:cNvSpPr>
            <a:spLocks noChangeArrowheads="1"/>
          </p:cNvSpPr>
          <p:nvPr/>
        </p:nvSpPr>
        <p:spPr bwMode="auto">
          <a:xfrm>
            <a:off x="0" y="733425"/>
            <a:ext cx="9144000" cy="5909310"/>
          </a:xfrm>
          <a:prstGeom prst="rect">
            <a:avLst/>
          </a:prstGeom>
          <a:noFill/>
          <a:ln w="9525">
            <a:noFill/>
            <a:miter lim="800000"/>
            <a:headEnd/>
            <a:tailEnd/>
          </a:ln>
        </p:spPr>
        <p:txBody>
          <a:bodyPr>
            <a:spAutoFit/>
          </a:bodyPr>
          <a:lstStyle/>
          <a:p>
            <a:pPr marL="342900" indent="-342900"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UHugeInt</a:t>
            </a:r>
            <a:r>
              <a:rPr lang="en-US" i="1" strike="sngStrike" dirty="0">
                <a:solidFill>
                  <a:schemeClr val="bg1"/>
                </a:solidFill>
                <a:cs typeface="Arial" charset="0"/>
              </a:rPr>
              <a:t> </a:t>
            </a:r>
            <a:r>
              <a:rPr lang="ru-RU" i="1" strike="sngStrike" dirty="0">
                <a:solidFill>
                  <a:schemeClr val="bg1"/>
                </a:solidFill>
                <a:cs typeface="Arial" charset="0"/>
              </a:rPr>
              <a:t>(беззнаковый большой целый), в котором число хранится как массив байт</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 byte[] digits )</a:t>
            </a:r>
            <a:r>
              <a:rPr lang="ru-RU" i="1" strike="sngStrike" dirty="0">
                <a:solidFill>
                  <a:schemeClr val="bg1"/>
                </a:solidFill>
                <a:cs typeface="Arial" charset="0"/>
              </a:rPr>
              <a:t>, где каждый элемент массива – цифра числа. Для класса реализовать</a:t>
            </a:r>
            <a:r>
              <a:rPr lang="en-US" i="1" strike="sngStrike" dirty="0">
                <a:solidFill>
                  <a:schemeClr val="bg1"/>
                </a:solidFill>
                <a:cs typeface="Arial" charset="0"/>
              </a:rPr>
              <a:t>:</a:t>
            </a:r>
          </a:p>
          <a:p>
            <a:pPr marL="800100" lvl="1" indent="-342900" defTabSz="360000">
              <a:buFont typeface="Arial" pitchFamily="34" charset="0"/>
              <a:buChar char="•"/>
              <a:defRPr/>
            </a:pPr>
            <a:r>
              <a:rPr lang="ru-RU" i="1" strike="sngStrike" dirty="0">
                <a:solidFill>
                  <a:schemeClr val="bg1"/>
                </a:solidFill>
                <a:cs typeface="Arial" charset="0"/>
              </a:rPr>
              <a:t>Набор конструкторов, позволяющий инициализировать класс целым числом либо строкой.</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производящие вычисления и присваивание с объектами данного класса.</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сравнения </a:t>
            </a:r>
            <a:r>
              <a:rPr lang="en-US" i="1" strike="sngStrike" dirty="0">
                <a:solidFill>
                  <a:schemeClr val="bg1"/>
                </a:solidFill>
                <a:cs typeface="Arial" charset="0"/>
              </a:rPr>
              <a:t>“==” “!=” “&gt;” “&lt;” “&gt;=” “&lt;=”.</a:t>
            </a:r>
            <a:r>
              <a:rPr lang="ru-RU" i="1" strike="sngStrike" dirty="0">
                <a:solidFill>
                  <a:schemeClr val="bg1"/>
                </a:solidFill>
                <a:cs typeface="Arial" charset="0"/>
              </a:rPr>
              <a:t> (можно реализовать возможность сравнения с целыми числами типа </a:t>
            </a:r>
            <a:r>
              <a:rPr lang="en-US" i="1" strike="sngStrike" dirty="0">
                <a:solidFill>
                  <a:schemeClr val="bg1"/>
                </a:solidFill>
                <a:cs typeface="Arial" charset="0"/>
              </a:rPr>
              <a:t>int</a:t>
            </a:r>
            <a:r>
              <a:rPr lang="ru-RU" i="1" strike="sngStrike" dirty="0">
                <a:solidFill>
                  <a:schemeClr val="bg1"/>
                </a:solidFill>
                <a:cs typeface="Arial" charset="0"/>
              </a:rPr>
              <a:t>).</a:t>
            </a:r>
            <a:endParaRPr lang="en-US" i="1" strike="sngStrike" dirty="0">
              <a:solidFill>
                <a:schemeClr val="bg1"/>
              </a:solidFill>
              <a:cs typeface="Arial" charset="0"/>
            </a:endParaRPr>
          </a:p>
          <a:p>
            <a:pPr marL="800100" lvl="1" indent="-342900" defTabSz="360000">
              <a:buFont typeface="Arial" pitchFamily="34" charset="0"/>
              <a:buChar char="•"/>
              <a:defRPr/>
            </a:pPr>
            <a:r>
              <a:rPr lang="ru-RU" i="1" strike="sngStrike" dirty="0">
                <a:solidFill>
                  <a:schemeClr val="bg1"/>
                </a:solidFill>
                <a:cs typeface="Arial" charset="0"/>
              </a:rPr>
              <a:t>Метод</a:t>
            </a:r>
            <a:r>
              <a:rPr lang="en-US" i="1" strike="sngStrike" dirty="0">
                <a:solidFill>
                  <a:schemeClr val="bg1"/>
                </a:solidFill>
                <a:cs typeface="Arial" charset="0"/>
              </a:rPr>
              <a:t>ToString() </a:t>
            </a:r>
            <a:r>
              <a:rPr lang="ru-RU" i="1" strike="sngStrike" dirty="0">
                <a:solidFill>
                  <a:schemeClr val="bg1"/>
                </a:solidFill>
                <a:cs typeface="Arial" charset="0"/>
              </a:rPr>
              <a:t>для корректного вывода</a:t>
            </a:r>
            <a:r>
              <a:rPr lang="en-US" i="1" strike="sngStrike" dirty="0">
                <a:solidFill>
                  <a:schemeClr val="bg1"/>
                </a:solidFill>
                <a:cs typeface="Arial" charset="0"/>
              </a:rPr>
              <a:t> </a:t>
            </a:r>
            <a:r>
              <a:rPr lang="ru-RU" i="1" strike="sngStrike" dirty="0">
                <a:solidFill>
                  <a:schemeClr val="bg1"/>
                </a:solidFill>
                <a:cs typeface="Arial" charset="0"/>
              </a:rPr>
              <a:t>числа.</a:t>
            </a:r>
          </a:p>
          <a:p>
            <a:pPr marL="828000" lvl="1" defTabSz="360000">
              <a:defRPr/>
            </a:pPr>
            <a:endParaRPr lang="ru-RU" i="1" strike="sngStrike" dirty="0">
              <a:solidFill>
                <a:schemeClr val="bg1"/>
              </a:solidFill>
              <a:cs typeface="Arial" charset="0"/>
            </a:endParaRPr>
          </a:p>
          <a:p>
            <a:pPr marL="0" lvl="1"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HugeInt </a:t>
            </a:r>
            <a:r>
              <a:rPr lang="ru-RU" i="1" strike="sngStrike" dirty="0">
                <a:solidFill>
                  <a:schemeClr val="bg1"/>
                </a:solidFill>
                <a:cs typeface="Arial" charset="0"/>
              </a:rPr>
              <a:t>(знаковый большой целый), унаследованный от </a:t>
            </a:r>
            <a:r>
              <a:rPr lang="en-US" i="1" strike="sngStrike" dirty="0">
                <a:solidFill>
                  <a:schemeClr val="bg1"/>
                </a:solidFill>
                <a:cs typeface="Arial" charset="0"/>
              </a:rPr>
              <a:t>UHugeInt</a:t>
            </a:r>
            <a:r>
              <a:rPr lang="ru-RU" i="1" strike="sngStrike" dirty="0">
                <a:solidFill>
                  <a:schemeClr val="bg1"/>
                </a:solidFill>
                <a:cs typeface="Arial" charset="0"/>
              </a:rPr>
              <a:t>, в котором большое целое число может принимать отрицательные значения. Для него</a:t>
            </a:r>
            <a:r>
              <a:rPr lang="en-US" i="1" strike="sngStrike" dirty="0">
                <a:solidFill>
                  <a:schemeClr val="bg1"/>
                </a:solidFill>
                <a:cs typeface="Arial" charset="0"/>
              </a:rPr>
              <a:t> </a:t>
            </a:r>
            <a:r>
              <a:rPr lang="ru-RU" i="1" strike="sngStrike" dirty="0">
                <a:solidFill>
                  <a:schemeClr val="bg1"/>
                </a:solidFill>
                <a:cs typeface="Arial" charset="0"/>
              </a:rPr>
              <a:t>реализовать</a:t>
            </a:r>
            <a:r>
              <a:rPr lang="en-US" i="1" strike="sngStrike" dirty="0">
                <a:solidFill>
                  <a:schemeClr val="bg1"/>
                </a:solidFill>
                <a:cs typeface="Arial" charset="0"/>
              </a:rPr>
              <a:t>:</a:t>
            </a:r>
          </a:p>
          <a:p>
            <a:pPr marL="457200" lvl="2" defTabSz="360000">
              <a:buFont typeface="Arial" pitchFamily="34" charset="0"/>
              <a:buChar char="•"/>
              <a:defRPr/>
            </a:pPr>
            <a:r>
              <a:rPr lang="en-US" i="1" strike="sngStrike" dirty="0">
                <a:solidFill>
                  <a:schemeClr val="bg1"/>
                </a:solidFill>
                <a:cs typeface="Arial" charset="0"/>
              </a:rPr>
              <a:t>	</a:t>
            </a:r>
            <a:r>
              <a:rPr lang="ru-RU" i="1" strike="sngStrike" dirty="0">
                <a:solidFill>
                  <a:schemeClr val="bg1"/>
                </a:solidFill>
                <a:cs typeface="Arial" charset="0"/>
              </a:rPr>
              <a:t>Набор операторов из класса-предка </a:t>
            </a:r>
            <a:r>
              <a:rPr lang="en-US" i="1" strike="sngStrike" dirty="0">
                <a:solidFill>
                  <a:schemeClr val="bg1"/>
                </a:solidFill>
                <a:cs typeface="Arial" charset="0"/>
              </a:rPr>
              <a:t>UHugeInt.</a:t>
            </a:r>
          </a:p>
          <a:p>
            <a:pPr marL="457200" lvl="2" defTabSz="360000">
              <a:buFont typeface="Arial" pitchFamily="34" charset="0"/>
              <a:buChar char="•"/>
              <a:defRPr/>
            </a:pPr>
            <a:r>
              <a:rPr lang="ru-RU" i="1" strike="sngStrike" dirty="0">
                <a:solidFill>
                  <a:schemeClr val="bg1"/>
                </a:solidFill>
                <a:cs typeface="Arial" charset="0"/>
              </a:rPr>
              <a:t>	Интерфейс </a:t>
            </a:r>
            <a:r>
              <a:rPr lang="en-US" i="1" strike="sngStrike" dirty="0">
                <a:solidFill>
                  <a:schemeClr val="bg1"/>
                </a:solidFill>
                <a:cs typeface="Arial" charset="0"/>
              </a:rPr>
              <a:t>I</a:t>
            </a:r>
            <a:r>
              <a:rPr lang="ru-RU" i="1" strike="sngStrike" dirty="0">
                <a:solidFill>
                  <a:schemeClr val="bg1"/>
                </a:solidFill>
                <a:cs typeface="Arial" charset="0"/>
              </a:rPr>
              <a:t>С</a:t>
            </a:r>
            <a:r>
              <a:rPr lang="en-US" i="1" strike="sngStrike" dirty="0">
                <a:solidFill>
                  <a:schemeClr val="bg1"/>
                </a:solidFill>
                <a:cs typeface="Arial" charset="0"/>
              </a:rPr>
              <a:t>omparable</a:t>
            </a:r>
            <a:r>
              <a:rPr lang="ru-RU" i="1" strike="sngStrike" dirty="0">
                <a:solidFill>
                  <a:schemeClr val="bg1"/>
                </a:solidFill>
                <a:cs typeface="Arial" charset="0"/>
              </a:rPr>
              <a:t>, позволяющий сортировать большие числа в массиве.</a:t>
            </a:r>
          </a:p>
          <a:p>
            <a:pPr marL="457200" lvl="2" defTabSz="360000">
              <a:buFont typeface="Arial" pitchFamily="34" charset="0"/>
              <a:buChar char="•"/>
              <a:defRPr/>
            </a:pPr>
            <a:r>
              <a:rPr lang="ru-RU" i="1" strike="sngStrike" dirty="0">
                <a:solidFill>
                  <a:schemeClr val="bg1"/>
                </a:solidFill>
                <a:cs typeface="Arial" charset="0"/>
              </a:rPr>
              <a:t>	Индексатор, позволяющий посматривать цифры в массиве.</a:t>
            </a:r>
          </a:p>
          <a:p>
            <a:pPr marL="457200" lvl="2" defTabSz="360000">
              <a:buFont typeface="Arial" pitchFamily="34" charset="0"/>
              <a:buChar char="•"/>
              <a:defRPr/>
            </a:pPr>
            <a:r>
              <a:rPr lang="ru-RU" i="1" strike="sngStrike" dirty="0">
                <a:solidFill>
                  <a:schemeClr val="bg1"/>
                </a:solidFill>
                <a:cs typeface="Arial" charset="0"/>
              </a:rPr>
              <a:t>	Любые другие методы, свойства, индексаторы, и т.д. необходимые для решения задачи(унарные </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 </a:t>
            </a:r>
            <a:r>
              <a:rPr lang="ru-RU" i="1" strike="sngStrike" dirty="0">
                <a:solidFill>
                  <a:schemeClr val="bg1"/>
                </a:solidFill>
                <a:cs typeface="Arial" charset="0"/>
              </a:rPr>
              <a:t>бинарный</a:t>
            </a:r>
            <a:r>
              <a:rPr lang="en-US" i="1" strike="sngStrike" dirty="0">
                <a:solidFill>
                  <a:schemeClr val="bg1"/>
                </a:solidFill>
                <a:cs typeface="Arial" charset="0"/>
              </a:rPr>
              <a:t> “%” </a:t>
            </a:r>
            <a:r>
              <a:rPr lang="ru-RU" i="1" strike="sngStrike" dirty="0">
                <a:solidFill>
                  <a:schemeClr val="bg1"/>
                </a:solidFill>
                <a:cs typeface="Arial" charset="0"/>
              </a:rPr>
              <a:t>и др.</a:t>
            </a:r>
            <a:r>
              <a:rPr lang="en-US" i="1" strike="sngStrike" dirty="0">
                <a:solidFill>
                  <a:schemeClr val="bg1"/>
                </a:solidFill>
                <a:cs typeface="Arial" charset="0"/>
              </a:rPr>
              <a:t>)</a:t>
            </a:r>
            <a:r>
              <a:rPr lang="ru-RU" i="1" strike="sngStrike" dirty="0">
                <a:solidFill>
                  <a:schemeClr val="bg1"/>
                </a:solidFill>
                <a:cs typeface="Arial" charset="0"/>
              </a:rPr>
              <a:t>.</a:t>
            </a:r>
          </a:p>
          <a:p>
            <a:pPr marL="457200" lvl="2" defTabSz="360000">
              <a:buFont typeface="Arial" pitchFamily="34" charset="0"/>
              <a:buChar char="•"/>
              <a:defRPr/>
            </a:pPr>
            <a:endParaRPr lang="ru-RU" i="1" strike="sngStrike" dirty="0">
              <a:solidFill>
                <a:schemeClr val="bg1"/>
              </a:solidFill>
              <a:cs typeface="Arial" charset="0"/>
            </a:endParaRPr>
          </a:p>
          <a:p>
            <a:pPr marL="457200" lvl="2" defTabSz="360000">
              <a:buFont typeface="Arial" pitchFamily="34" charset="0"/>
              <a:buChar char="•"/>
              <a:defRPr/>
            </a:pPr>
            <a:r>
              <a:rPr lang="ru-RU" i="1" strike="sngStrike" dirty="0">
                <a:solidFill>
                  <a:schemeClr val="bg1"/>
                </a:solidFill>
                <a:cs typeface="Arial" charset="0"/>
              </a:rPr>
              <a:t>** Попытаться 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и </a:t>
            </a:r>
            <a:r>
              <a:rPr lang="en-US" i="1" strike="sngStrike" dirty="0">
                <a:solidFill>
                  <a:schemeClr val="bg1"/>
                </a:solidFill>
                <a:cs typeface="Arial" charset="0"/>
              </a:rPr>
              <a:t>“/”</a:t>
            </a:r>
            <a:r>
              <a:rPr lang="ru-RU" i="1" strike="sngStrike" dirty="0">
                <a:solidFill>
                  <a:schemeClr val="bg1"/>
                </a:solidFill>
                <a:cs typeface="Arial" charset="0"/>
              </a:rPr>
              <a:t>, для данного числа.</a:t>
            </a:r>
          </a:p>
        </p:txBody>
      </p:sp>
    </p:spTree>
    <p:extLst>
      <p:ext uri="{BB962C8B-B14F-4D97-AF65-F5344CB8AC3E}">
        <p14:creationId xmlns:p14="http://schemas.microsoft.com/office/powerpoint/2010/main" val="3086562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endParaRPr lang="en-US" sz="2400" dirty="0">
              <a:solidFill>
                <a:schemeClr val="bg1"/>
              </a:solidFill>
              <a:cs typeface="Times New Roman" pitchFamily="18" charset="0"/>
            </a:endParaRPr>
          </a:p>
        </p:txBody>
      </p:sp>
      <p:sp>
        <p:nvSpPr>
          <p:cNvPr id="5123"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sz="1400" dirty="0">
                <a:solidFill>
                  <a:schemeClr val="bg1"/>
                </a:solidFill>
              </a:rPr>
              <a:t>Переменные и объекты любого типа, могут быть константами.</a:t>
            </a:r>
          </a:p>
        </p:txBody>
      </p:sp>
      <p:sp>
        <p:nvSpPr>
          <p:cNvPr id="37890" name="Rectangle 2"/>
          <p:cNvSpPr>
            <a:spLocks noChangeArrowheads="1"/>
          </p:cNvSpPr>
          <p:nvPr/>
        </p:nvSpPr>
        <p:spPr bwMode="auto">
          <a:xfrm>
            <a:off x="381000" y="914400"/>
            <a:ext cx="8382000" cy="2246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value1;                         //Переменная целого типа.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//При создании класса станет равной 0</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const double value2 = 23.3435;      </a:t>
            </a:r>
            <a:r>
              <a:rPr lang="be-BY" sz="1000">
                <a:solidFill>
                  <a:schemeClr val="bg1"/>
                </a:solidFill>
                <a:latin typeface="Courier New" pitchFamily="49" charset="0"/>
                <a:ea typeface="Calibri" pitchFamily="34" charset="0"/>
                <a:cs typeface="Courier New" pitchFamily="49" charset="0"/>
              </a:rPr>
              <a:t>//</a:t>
            </a:r>
            <a:r>
              <a:rPr lang="be-BY" sz="1000" smtClean="0">
                <a:solidFill>
                  <a:schemeClr val="bg1"/>
                </a:solidFill>
                <a:latin typeface="Courier New" pitchFamily="49" charset="0"/>
                <a:ea typeface="Calibri" pitchFamily="34" charset="0"/>
                <a:cs typeface="Courier New" pitchFamily="49" charset="0"/>
              </a:rPr>
              <a:t>Константа </a:t>
            </a:r>
            <a:r>
              <a:rPr lang="be-BY" sz="1000" dirty="0">
                <a:solidFill>
                  <a:schemeClr val="bg1"/>
                </a:solidFill>
                <a:latin typeface="Courier New" pitchFamily="49" charset="0"/>
                <a:ea typeface="Calibri" pitchFamily="34" charset="0"/>
                <a:cs typeface="Courier New" pitchFamily="49" charset="0"/>
              </a:rPr>
              <a:t>дробного типа.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readonly short value3 = 45;         //Переменная "Только для чтения"</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str1 = "123456";             //Строка, объявляется одновременно с инициализацией</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StringBuilder builder = new StringBuilder();       //Объект класса StringBuilder</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125" name="TextBox 6"/>
          <p:cNvSpPr txBox="1">
            <a:spLocks noChangeArrowheads="1"/>
          </p:cNvSpPr>
          <p:nvPr/>
        </p:nvSpPr>
        <p:spPr bwMode="auto">
          <a:xfrm>
            <a:off x="152400" y="3429000"/>
            <a:ext cx="88392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Перед каждой переменной должен быть указан модификатор </a:t>
            </a:r>
            <a:r>
              <a:rPr lang="ru-RU" sz="1600" dirty="0" smtClean="0">
                <a:solidFill>
                  <a:schemeClr val="bg1"/>
                </a:solidFill>
              </a:rPr>
              <a:t>доступа</a:t>
            </a:r>
            <a:r>
              <a:rPr lang="en-US" sz="1600" dirty="0" smtClean="0">
                <a:solidFill>
                  <a:schemeClr val="bg1"/>
                </a:solidFill>
              </a:rPr>
              <a:t> (access modifier)</a:t>
            </a:r>
            <a:r>
              <a:rPr lang="ru-RU" sz="1600" dirty="0" smtClean="0">
                <a:solidFill>
                  <a:schemeClr val="bg1"/>
                </a:solidFill>
              </a:rPr>
              <a:t>. </a:t>
            </a:r>
            <a:r>
              <a:rPr lang="ru-RU" sz="1600" dirty="0">
                <a:solidFill>
                  <a:schemeClr val="bg1"/>
                </a:solidFill>
              </a:rPr>
              <a:t>Если это не сделано, элемент класса воспринимается как </a:t>
            </a:r>
            <a:r>
              <a:rPr lang="en-US" sz="1600" b="1" dirty="0">
                <a:solidFill>
                  <a:schemeClr val="bg1"/>
                </a:solidFill>
                <a:latin typeface="Courier New" pitchFamily="49" charset="0"/>
                <a:cs typeface="Courier New" pitchFamily="49" charset="0"/>
              </a:rPr>
              <a:t>private</a:t>
            </a:r>
            <a:r>
              <a:rPr lang="en-US" sz="1600" b="1" dirty="0" smtClean="0">
                <a:solidFill>
                  <a:schemeClr val="bg1"/>
                </a:solidFill>
                <a:latin typeface="Courier New" pitchFamily="49" charset="0"/>
                <a:cs typeface="Courier New" pitchFamily="49" charset="0"/>
              </a:rPr>
              <a:t>.</a:t>
            </a:r>
            <a:r>
              <a:rPr lang="ru-RU" sz="1600" dirty="0">
                <a:solidFill>
                  <a:schemeClr val="bg1"/>
                </a:solidFill>
              </a:rPr>
              <a:t> Перед каждой </a:t>
            </a:r>
            <a:r>
              <a:rPr lang="ru-RU" sz="1600" dirty="0" smtClean="0">
                <a:solidFill>
                  <a:schemeClr val="bg1"/>
                </a:solidFill>
              </a:rPr>
              <a:t>Всего в языке определено 5 модификаторов доступа (</a:t>
            </a:r>
            <a:r>
              <a:rPr lang="en-US" sz="1600" dirty="0" smtClean="0">
                <a:solidFill>
                  <a:schemeClr val="bg1"/>
                </a:solidFill>
              </a:rPr>
              <a:t>public, protected, private, internal, protected internal</a:t>
            </a:r>
            <a:r>
              <a:rPr lang="ru-RU" sz="1600" dirty="0" smtClean="0">
                <a:solidFill>
                  <a:schemeClr val="bg1"/>
                </a:solidFill>
              </a:rPr>
              <a:t>), но мы начнем всего с двух:</a:t>
            </a:r>
            <a:endParaRPr lang="ru-RU" sz="1600" b="1" dirty="0">
              <a:solidFill>
                <a:schemeClr val="bg1"/>
              </a:solidFill>
              <a:latin typeface="Courier New" pitchFamily="49" charset="0"/>
              <a:cs typeface="Courier New" pitchFamily="49" charset="0"/>
            </a:endParaRPr>
          </a:p>
          <a:p>
            <a:pPr eaLnBrk="1" hangingPunct="1"/>
            <a:endParaRPr lang="en-US"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public</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всем.</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private </a:t>
            </a:r>
            <a:r>
              <a:rPr lang="ru-RU" sz="1600" dirty="0">
                <a:solidFill>
                  <a:schemeClr val="bg1"/>
                </a:solidFill>
                <a:cs typeface="Arial" charset="0"/>
              </a:rPr>
              <a:t>Элемент доступен только в том типе, в котором он определен</a:t>
            </a:r>
            <a:r>
              <a:rPr lang="ru-RU" sz="1600" dirty="0" smtClean="0">
                <a:solidFill>
                  <a:schemeClr val="bg1"/>
                </a:solidFill>
                <a:cs typeface="Arial" charset="0"/>
              </a:rPr>
              <a:t>.</a:t>
            </a:r>
            <a:endParaRPr lang="ru-RU" sz="1600" b="1" dirty="0">
              <a:solidFill>
                <a:schemeClr val="bg1"/>
              </a:solidFill>
            </a:endParaRPr>
          </a:p>
        </p:txBody>
      </p:sp>
    </p:spTree>
    <p:extLst>
      <p:ext uri="{BB962C8B-B14F-4D97-AF65-F5344CB8AC3E}">
        <p14:creationId xmlns:p14="http://schemas.microsoft.com/office/powerpoint/2010/main" val="637846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419100" y="18864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r>
              <a:rPr lang="ru-RU" sz="2400" dirty="0" smtClean="0">
                <a:solidFill>
                  <a:schemeClr val="bg1"/>
                </a:solidFill>
                <a:cs typeface="Times New Roman" pitchFamily="18" charset="0"/>
              </a:rPr>
              <a:t>.</a:t>
            </a:r>
            <a:r>
              <a:rPr lang="en-US" sz="2400" dirty="0" smtClean="0">
                <a:solidFill>
                  <a:schemeClr val="bg1"/>
                </a:solidFill>
                <a:cs typeface="Times New Roman" pitchFamily="18" charset="0"/>
              </a:rPr>
              <a:t> </a:t>
            </a:r>
            <a:r>
              <a:rPr lang="ru-RU" sz="2400" dirty="0" smtClean="0">
                <a:solidFill>
                  <a:schemeClr val="bg1"/>
                </a:solidFill>
                <a:cs typeface="Times New Roman" pitchFamily="18" charset="0"/>
              </a:rPr>
              <a:t>Значения по умолчанию.</a:t>
            </a:r>
            <a:endParaRPr lang="en-US" sz="2400" dirty="0">
              <a:solidFill>
                <a:schemeClr val="bg1"/>
              </a:solidFill>
              <a:cs typeface="Times New Roman" pitchFamily="18" charset="0"/>
            </a:endParaRPr>
          </a:p>
        </p:txBody>
      </p:sp>
      <p:sp>
        <p:nvSpPr>
          <p:cNvPr id="5125" name="TextBox 6"/>
          <p:cNvSpPr txBox="1">
            <a:spLocks noChangeArrowheads="1"/>
          </p:cNvSpPr>
          <p:nvPr/>
        </p:nvSpPr>
        <p:spPr bwMode="auto">
          <a:xfrm>
            <a:off x="417984" y="692696"/>
            <a:ext cx="83080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Если полю класса не присвоить зн</a:t>
            </a:r>
            <a:r>
              <a:rPr lang="ru-RU" sz="1600" dirty="0">
                <a:solidFill>
                  <a:schemeClr val="bg1"/>
                </a:solidFill>
              </a:rPr>
              <a:t>а</a:t>
            </a:r>
            <a:r>
              <a:rPr lang="ru-RU" sz="1600" dirty="0" smtClean="0">
                <a:solidFill>
                  <a:schemeClr val="bg1"/>
                </a:solidFill>
              </a:rPr>
              <a:t>чение при объявлении или в конструкторе класса, то она будет иметь значение по умолчанию. </a:t>
            </a:r>
            <a:r>
              <a:rPr lang="ru-RU" sz="1600" dirty="0" smtClean="0">
                <a:solidFill>
                  <a:srgbClr val="FFFF00"/>
                </a:solidFill>
              </a:rPr>
              <a:t>Будьте особенно внимательны при работе со ссылочными (</a:t>
            </a:r>
            <a:r>
              <a:rPr lang="en-US" sz="1600" dirty="0" smtClean="0">
                <a:solidFill>
                  <a:srgbClr val="FFFF00"/>
                </a:solidFill>
              </a:rPr>
              <a:t>reference</a:t>
            </a:r>
            <a:r>
              <a:rPr lang="ru-RU" sz="1600" dirty="0" smtClean="0">
                <a:solidFill>
                  <a:srgbClr val="FFFF00"/>
                </a:solidFill>
              </a:rPr>
              <a:t>) типами!</a:t>
            </a:r>
            <a:endParaRPr lang="ru-RU" sz="1600" dirty="0">
              <a:solidFill>
                <a:srgbClr val="FFFF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026173847"/>
              </p:ext>
            </p:extLst>
          </p:nvPr>
        </p:nvGraphicFramePr>
        <p:xfrm>
          <a:off x="766800" y="1700808"/>
          <a:ext cx="7610400" cy="4681120"/>
        </p:xfrm>
        <a:graphic>
          <a:graphicData uri="http://schemas.openxmlformats.org/drawingml/2006/table">
            <a:tbl>
              <a:tblPr/>
              <a:tblGrid>
                <a:gridCol w="1273696">
                  <a:extLst>
                    <a:ext uri="{9D8B030D-6E8A-4147-A177-3AD203B41FA5}">
                      <a16:colId xmlns:a16="http://schemas.microsoft.com/office/drawing/2014/main" val="20000"/>
                    </a:ext>
                  </a:extLst>
                </a:gridCol>
                <a:gridCol w="6336704">
                  <a:extLst>
                    <a:ext uri="{9D8B030D-6E8A-4147-A177-3AD203B41FA5}">
                      <a16:colId xmlns:a16="http://schemas.microsoft.com/office/drawing/2014/main" val="20001"/>
                    </a:ext>
                  </a:extLst>
                </a:gridCol>
              </a:tblGrid>
              <a:tr h="247998">
                <a:tc>
                  <a:txBody>
                    <a:bodyPr/>
                    <a:lstStyle/>
                    <a:p>
                      <a:r>
                        <a:rPr lang="ru-RU" sz="1400" b="1" dirty="0" smtClean="0">
                          <a:solidFill>
                            <a:schemeClr val="tx1"/>
                          </a:solidFill>
                          <a:latin typeface="+mn-lt"/>
                        </a:rPr>
                        <a:t>Имя</a:t>
                      </a:r>
                      <a:r>
                        <a:rPr lang="ru-RU" sz="1400" b="1" baseline="0" dirty="0" smtClean="0">
                          <a:solidFill>
                            <a:schemeClr val="tx1"/>
                          </a:solidFill>
                          <a:latin typeface="+mn-lt"/>
                        </a:rPr>
                        <a:t> типа</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tc>
                  <a:txBody>
                    <a:bodyPr/>
                    <a:lstStyle/>
                    <a:p>
                      <a:r>
                        <a:rPr lang="ru-RU" sz="1400" b="1" dirty="0" smtClean="0">
                          <a:solidFill>
                            <a:schemeClr val="tx1"/>
                          </a:solidFill>
                          <a:latin typeface="+mn-lt"/>
                        </a:rPr>
                        <a:t>Значение по умолчанию</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247998">
                <a:tc>
                  <a:txBody>
                    <a:bodyPr/>
                    <a:lstStyle/>
                    <a:p>
                      <a:r>
                        <a:rPr lang="ru-RU" sz="1400" u="none" dirty="0" smtClean="0">
                          <a:solidFill>
                            <a:schemeClr val="tx1"/>
                          </a:solidFill>
                          <a:latin typeface="+mn-lt"/>
                        </a:rPr>
                        <a:t>ссылочный</a:t>
                      </a:r>
                      <a:r>
                        <a:rPr lang="ru-RU" sz="1400" u="none" baseline="0" dirty="0" smtClean="0">
                          <a:solidFill>
                            <a:schemeClr val="tx1"/>
                          </a:solidFill>
                          <a:latin typeface="+mn-lt"/>
                        </a:rPr>
                        <a:t> тип</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tc>
                  <a:txBody>
                    <a:bodyPr/>
                    <a:lstStyle/>
                    <a:p>
                      <a:r>
                        <a:rPr lang="en-US" sz="1400" dirty="0" smtClean="0">
                          <a:solidFill>
                            <a:schemeClr val="tx1"/>
                          </a:solidFill>
                          <a:latin typeface="+mn-lt"/>
                        </a:rPr>
                        <a:t>null</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extLst>
                  <a:ext uri="{0D108BD9-81ED-4DB2-BD59-A6C34878D82A}">
                    <a16:rowId xmlns:a16="http://schemas.microsoft.com/office/drawing/2014/main" val="10001"/>
                  </a:ext>
                </a:extLst>
              </a:tr>
              <a:tr h="247998">
                <a:tc>
                  <a:txBody>
                    <a:bodyPr/>
                    <a:lstStyle/>
                    <a:p>
                      <a:r>
                        <a:rPr lang="en-US" sz="1400" u="none" dirty="0" smtClean="0">
                          <a:solidFill>
                            <a:schemeClr val="tx1"/>
                          </a:solidFill>
                          <a:latin typeface="+mn-lt"/>
                        </a:rPr>
                        <a:t>bool</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false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47998">
                <a:tc>
                  <a:txBody>
                    <a:bodyPr/>
                    <a:lstStyle/>
                    <a:p>
                      <a:r>
                        <a:rPr lang="en-US" sz="1400" u="none" dirty="0" smtClean="0">
                          <a:solidFill>
                            <a:schemeClr val="tx1"/>
                          </a:solidFill>
                          <a:latin typeface="+mn-lt"/>
                        </a:rPr>
                        <a:t>byte</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47998">
                <a:tc>
                  <a:txBody>
                    <a:bodyPr/>
                    <a:lstStyle/>
                    <a:p>
                      <a:r>
                        <a:rPr lang="en-US" sz="1400" u="none" dirty="0" smtClean="0">
                          <a:solidFill>
                            <a:schemeClr val="tx1"/>
                          </a:solidFill>
                          <a:latin typeface="+mn-lt"/>
                        </a:rPr>
                        <a:t>char</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47998">
                <a:tc>
                  <a:txBody>
                    <a:bodyPr/>
                    <a:lstStyle/>
                    <a:p>
                      <a:r>
                        <a:rPr lang="en-US" sz="1400" u="none" dirty="0">
                          <a:solidFill>
                            <a:schemeClr val="tx1"/>
                          </a:solidFill>
                          <a:latin typeface="+mn-lt"/>
                        </a:rPr>
                        <a:t>decimal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47998">
                <a:tc>
                  <a:txBody>
                    <a:bodyPr/>
                    <a:lstStyle/>
                    <a:p>
                      <a:r>
                        <a:rPr lang="en-US" sz="1400" u="none" dirty="0">
                          <a:solidFill>
                            <a:schemeClr val="tx1"/>
                          </a:solidFill>
                          <a:latin typeface="+mn-lt"/>
                        </a:rPr>
                        <a:t>double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0.0D</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47998">
                <a:tc>
                  <a:txBody>
                    <a:bodyPr/>
                    <a:lstStyle/>
                    <a:p>
                      <a:r>
                        <a:rPr lang="en-US" sz="1400" u="none" dirty="0">
                          <a:solidFill>
                            <a:schemeClr val="tx1"/>
                          </a:solidFill>
                          <a:latin typeface="+mn-lt"/>
                        </a:rPr>
                        <a:t>float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0.0F</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47998">
                <a:tc>
                  <a:txBody>
                    <a:bodyPr/>
                    <a:lstStyle/>
                    <a:p>
                      <a:r>
                        <a:rPr lang="en-US" sz="1400" u="none" dirty="0" smtClean="0">
                          <a:solidFill>
                            <a:schemeClr val="tx1"/>
                          </a:solidFill>
                          <a:latin typeface="+mn-lt"/>
                        </a:rPr>
                        <a:t>Int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47998">
                <a:tc>
                  <a:txBody>
                    <a:bodyPr/>
                    <a:lstStyle/>
                    <a:p>
                      <a:r>
                        <a:rPr lang="en-US" sz="1400" u="none" dirty="0" smtClean="0">
                          <a:solidFill>
                            <a:schemeClr val="tx1"/>
                          </a:solidFill>
                          <a:latin typeface="+mn-lt"/>
                        </a:rPr>
                        <a:t>long</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47998">
                <a:tc>
                  <a:txBody>
                    <a:bodyPr/>
                    <a:lstStyle/>
                    <a:p>
                      <a:r>
                        <a:rPr lang="en-US" sz="1400" u="none" dirty="0" smtClean="0">
                          <a:solidFill>
                            <a:schemeClr val="tx1"/>
                          </a:solidFill>
                          <a:latin typeface="+mn-lt"/>
                        </a:rPr>
                        <a:t>sbyte</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47998">
                <a:tc>
                  <a:txBody>
                    <a:bodyPr/>
                    <a:lstStyle/>
                    <a:p>
                      <a:r>
                        <a:rPr lang="en-US" sz="1400" u="none" dirty="0" smtClean="0">
                          <a:solidFill>
                            <a:schemeClr val="tx1"/>
                          </a:solidFill>
                          <a:latin typeface="+mn-lt"/>
                        </a:rPr>
                        <a:t>short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47998">
                <a:tc>
                  <a:txBody>
                    <a:bodyPr/>
                    <a:lstStyle/>
                    <a:p>
                      <a:r>
                        <a:rPr lang="en-US" sz="1400" u="none" dirty="0" smtClean="0">
                          <a:solidFill>
                            <a:schemeClr val="tx1"/>
                          </a:solidFill>
                          <a:latin typeface="+mn-lt"/>
                        </a:rPr>
                        <a:t>uint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47998">
                <a:tc>
                  <a:txBody>
                    <a:bodyPr/>
                    <a:lstStyle/>
                    <a:p>
                      <a:r>
                        <a:rPr lang="en-US" sz="1400" u="none" dirty="0" smtClean="0">
                          <a:solidFill>
                            <a:schemeClr val="tx1"/>
                          </a:solidFill>
                          <a:latin typeface="+mn-lt"/>
                        </a:rPr>
                        <a:t>ulong</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47998">
                <a:tc>
                  <a:txBody>
                    <a:bodyPr/>
                    <a:lstStyle/>
                    <a:p>
                      <a:r>
                        <a:rPr lang="en-US" sz="1400" u="none" dirty="0" smtClean="0">
                          <a:solidFill>
                            <a:schemeClr val="tx1"/>
                          </a:solidFill>
                          <a:latin typeface="+mn-lt"/>
                        </a:rPr>
                        <a:t>ushort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47998">
                <a:tc>
                  <a:txBody>
                    <a:bodyPr/>
                    <a:lstStyle/>
                    <a:p>
                      <a:r>
                        <a:rPr lang="en-US" sz="1400" u="none" dirty="0">
                          <a:solidFill>
                            <a:schemeClr val="tx1"/>
                          </a:solidFill>
                          <a:latin typeface="+mn-lt"/>
                        </a:rPr>
                        <a:t>enum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smtClean="0">
                          <a:solidFill>
                            <a:schemeClr val="tx1"/>
                          </a:solidFill>
                          <a:latin typeface="+mn-lt"/>
                        </a:rPr>
                        <a:t>Значение</a:t>
                      </a:r>
                      <a:r>
                        <a:rPr lang="en-US" sz="1400" dirty="0" smtClean="0">
                          <a:solidFill>
                            <a:schemeClr val="tx1"/>
                          </a:solidFill>
                          <a:latin typeface="+mn-lt"/>
                        </a:rPr>
                        <a:t> </a:t>
                      </a:r>
                      <a:r>
                        <a:rPr lang="ru-RU" sz="1400" dirty="0" smtClean="0">
                          <a:solidFill>
                            <a:schemeClr val="tx1"/>
                          </a:solidFill>
                          <a:latin typeface="+mn-lt"/>
                        </a:rPr>
                        <a:t>выражения </a:t>
                      </a:r>
                      <a:r>
                        <a:rPr lang="en-US" sz="1400" dirty="0" smtClean="0">
                          <a:solidFill>
                            <a:schemeClr val="tx1"/>
                          </a:solidFill>
                          <a:latin typeface="+mn-lt"/>
                        </a:rPr>
                        <a:t>(E)0</a:t>
                      </a:r>
                      <a:r>
                        <a:rPr lang="en-US" sz="1400" dirty="0">
                          <a:solidFill>
                            <a:schemeClr val="tx1"/>
                          </a:solidFill>
                          <a:latin typeface="+mn-lt"/>
                        </a:rPr>
                        <a:t>, </a:t>
                      </a:r>
                      <a:r>
                        <a:rPr lang="ru-RU" sz="1400" dirty="0" smtClean="0">
                          <a:solidFill>
                            <a:schemeClr val="tx1"/>
                          </a:solidFill>
                          <a:latin typeface="+mn-lt"/>
                        </a:rPr>
                        <a:t>где </a:t>
                      </a:r>
                      <a:r>
                        <a:rPr lang="en-US" sz="1400" dirty="0" smtClean="0">
                          <a:solidFill>
                            <a:schemeClr val="tx1"/>
                          </a:solidFill>
                          <a:latin typeface="+mn-lt"/>
                        </a:rPr>
                        <a:t>E </a:t>
                      </a:r>
                      <a:r>
                        <a:rPr lang="ru-RU" sz="1400" dirty="0" smtClean="0">
                          <a:solidFill>
                            <a:schemeClr val="tx1"/>
                          </a:solidFill>
                          <a:latin typeface="+mn-lt"/>
                        </a:rPr>
                        <a:t> </a:t>
                      </a:r>
                      <a:r>
                        <a:rPr lang="en-US" sz="1400" dirty="0" smtClean="0">
                          <a:solidFill>
                            <a:schemeClr val="tx1"/>
                          </a:solidFill>
                          <a:latin typeface="+mn-lt"/>
                        </a:rPr>
                        <a:t>enum </a:t>
                      </a:r>
                      <a:r>
                        <a:rPr lang="ru-RU" sz="1400" dirty="0" smtClean="0">
                          <a:solidFill>
                            <a:schemeClr val="tx1"/>
                          </a:solidFill>
                          <a:latin typeface="+mn-lt"/>
                        </a:rPr>
                        <a:t>тип.</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247998">
                <a:tc>
                  <a:txBody>
                    <a:bodyPr/>
                    <a:lstStyle/>
                    <a:p>
                      <a:r>
                        <a:rPr lang="en-US" sz="1400" u="none" dirty="0" smtClean="0">
                          <a:solidFill>
                            <a:schemeClr val="tx1"/>
                          </a:solidFill>
                          <a:latin typeface="+mn-lt"/>
                        </a:rPr>
                        <a:t>struct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smtClean="0">
                          <a:solidFill>
                            <a:schemeClr val="tx1"/>
                          </a:solidFill>
                          <a:latin typeface="+mn-lt"/>
                        </a:rPr>
                        <a:t>Значение полученное после присвоения</a:t>
                      </a:r>
                      <a:r>
                        <a:rPr lang="ru-RU" sz="1400" baseline="0" dirty="0" smtClean="0">
                          <a:solidFill>
                            <a:schemeClr val="tx1"/>
                          </a:solidFill>
                          <a:latin typeface="+mn-lt"/>
                        </a:rPr>
                        <a:t> всем полям значения по умолчанию</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1183559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4.xml><?xml version="1.0" encoding="utf-8"?>
<a:theme xmlns:a="http://schemas.openxmlformats.org/drawingml/2006/main" name="2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5658</Words>
  <Application>Microsoft Office PowerPoint</Application>
  <PresentationFormat>On-screen Show (4:3)</PresentationFormat>
  <Paragraphs>1177</Paragraphs>
  <Slides>77</Slides>
  <Notes>0</Notes>
  <HiddenSlides>6</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77</vt:i4>
      </vt:variant>
    </vt:vector>
  </HeadingPairs>
  <TitlesOfParts>
    <vt:vector size="87" baseType="lpstr">
      <vt:lpstr>Arial</vt:lpstr>
      <vt:lpstr>Calibri</vt:lpstr>
      <vt:lpstr>Consolas</vt:lpstr>
      <vt:lpstr>Courier New</vt:lpstr>
      <vt:lpstr>Times New Roman</vt:lpstr>
      <vt:lpstr>Office Theme</vt:lpstr>
      <vt:lpstr>1_Office Theme</vt:lpstr>
      <vt:lpstr>bel-hard-training</vt:lpstr>
      <vt:lpstr>2_Office Theme</vt:lpstr>
      <vt:lpstr>3_Office Theme</vt:lpstr>
      <vt:lpstr>PowerPoint Presentation</vt:lpstr>
      <vt:lpstr>PowerPoint Presentation</vt:lpstr>
      <vt:lpstr>Материалы для обучения</vt:lpstr>
      <vt:lpstr>ООП: Объектно-ориентированное программирование.</vt:lpstr>
      <vt:lpstr>Ссылочные (reference) и value типы class/struct</vt:lpstr>
      <vt:lpstr>PowerPoint Presentation</vt:lpstr>
      <vt:lpstr>Именование классов</vt:lpstr>
      <vt:lpstr>PowerPoint Presentation</vt:lpstr>
      <vt:lpstr>PowerPoint Presentation</vt:lpstr>
      <vt:lpstr>Ключевое слово this</vt:lpstr>
      <vt:lpstr>PowerPoint Presentation</vt:lpstr>
      <vt:lpstr>Поля - class vs struct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Конструкторы - class vs struct</vt:lpstr>
      <vt:lpstr>PowerPoint Presentation</vt:lpstr>
      <vt:lpstr>Автоматические свойства (auto-properties)</vt:lpstr>
      <vt:lpstr>Свойства</vt:lpstr>
      <vt:lpstr>C# 6.0. Инициализция автоматических свойств</vt:lpstr>
      <vt:lpstr>C# 6.0. Автоматические свойства доступные только для чтения</vt:lpstr>
      <vt:lpstr>C# 6.0. Expression Bodied Functions and Properties</vt:lpstr>
      <vt:lpstr>PowerPoint Presentation</vt:lpstr>
      <vt:lpstr>Наследование</vt:lpstr>
      <vt:lpstr>Наследование и конструкторы</vt:lpstr>
      <vt:lpstr>PowerPoint Presentation</vt:lpstr>
      <vt:lpstr>Операторы as и is</vt:lpstr>
      <vt:lpstr>Операторы as и is - Примеры</vt:lpstr>
      <vt:lpstr>Наследование. Модификатор доступа protected.</vt:lpstr>
      <vt:lpstr>Ключевое слово base</vt:lpstr>
      <vt:lpstr>Ключевое слово sealed Запрет наследования</vt:lpstr>
      <vt:lpstr>Наследование - class vs struct</vt:lpstr>
      <vt:lpstr>PowerPoint Presentation</vt:lpstr>
      <vt:lpstr>Позднее связывание (late binding)</vt:lpstr>
      <vt:lpstr>Модификаторы virtual и override</vt:lpstr>
      <vt:lpstr>PowerPoint Presentation</vt:lpstr>
      <vt:lpstr>Абстрактные классы и члены</vt:lpstr>
      <vt:lpstr>PowerPoint Presentation</vt:lpstr>
      <vt:lpstr>PowerPoint Presentation</vt:lpstr>
      <vt:lpstr>Переопределение метода ToString()</vt:lpstr>
      <vt:lpstr>Советы по реализации метода ToString()</vt:lpstr>
      <vt:lpstr>Переопределение метода GetHashCode()</vt:lpstr>
      <vt:lpstr>Пример реализации GetHashCode()</vt:lpstr>
      <vt:lpstr>class vs struct</vt:lpstr>
      <vt:lpstr>Point2D как class и struct</vt:lpstr>
      <vt:lpstr>PowerPoint Presentation</vt:lpstr>
      <vt:lpstr>Названия интерфейсов</vt:lpstr>
      <vt:lpstr>PowerPoint Presentation</vt:lpstr>
      <vt:lpstr>Явная реализация интерфейсов</vt:lpstr>
      <vt:lpstr>Чем отличается наследование класса от реализации интерфейса?</vt:lpstr>
      <vt:lpstr>Интерфейсы vs Абстрактные классы</vt:lpstr>
      <vt:lpstr>Полезные интерфейсы в .NET</vt:lpstr>
      <vt:lpstr>PowerPoint Presentation</vt:lpstr>
      <vt:lpstr>PowerPoint Presentation</vt:lpstr>
      <vt:lpstr>PowerPoint Presentation</vt:lpstr>
      <vt:lpstr>Интерфейсы для коллекций</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Навигация по классам (типам)</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2012-08-13T08:00:48Z</dcterms:created>
  <dcterms:modified xsi:type="dcterms:W3CDTF">2017-09-29T16:32:28Z</dcterms:modified>
</cp:coreProperties>
</file>