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9"/>
  </p:notesMasterIdLst>
  <p:sldIdLst>
    <p:sldId id="257" r:id="rId3"/>
    <p:sldId id="258" r:id="rId4"/>
    <p:sldId id="273" r:id="rId5"/>
    <p:sldId id="274" r:id="rId6"/>
    <p:sldId id="261" r:id="rId7"/>
    <p:sldId id="272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8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94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252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6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2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664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54194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800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748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479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899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21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29.04.2013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29.04.2013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29.04.2013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15</a:t>
            </a:r>
            <a:r>
              <a:rPr lang="ru-RU" sz="2400" dirty="0">
                <a:solidFill>
                  <a:schemeClr val="bg1"/>
                </a:solidFill>
              </a:rPr>
              <a:t>. Паттерны проектирования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Одиночка (Singleton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Класс, который может иметь только один экземпляр.</a:t>
            </a:r>
          </a:p>
          <a:p>
            <a:r>
              <a:rPr lang="ru-RU" dirty="0">
                <a:solidFill>
                  <a:srgbClr val="FFFF00"/>
                </a:solidFill>
              </a:rPr>
              <a:t>Пул </a:t>
            </a:r>
            <a:r>
              <a:rPr lang="ru-RU" dirty="0" smtClean="0">
                <a:solidFill>
                  <a:srgbClr val="FFFF00"/>
                </a:solidFill>
              </a:rPr>
              <a:t>одиночек (Multiton</a:t>
            </a:r>
            <a:r>
              <a:rPr lang="ru-RU" dirty="0">
                <a:solidFill>
                  <a:srgbClr val="FFFF00"/>
                </a:solidFill>
              </a:rPr>
              <a:t>).</a:t>
            </a:r>
            <a:r>
              <a:rPr lang="ru-RU" dirty="0"/>
              <a:t> Гарантирует, что класс имеет поименованные экземпляры объекта и обеспечивает глобальную точку доступа к ним .</a:t>
            </a:r>
          </a:p>
          <a:p>
            <a:r>
              <a:rPr lang="ru-RU" dirty="0">
                <a:solidFill>
                  <a:srgbClr val="FFFF00"/>
                </a:solidFill>
              </a:rPr>
              <a:t>Объектный </a:t>
            </a:r>
            <a:r>
              <a:rPr lang="ru-RU" dirty="0" smtClean="0">
                <a:solidFill>
                  <a:srgbClr val="FFFF00"/>
                </a:solidFill>
              </a:rPr>
              <a:t>пул (Object pool).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работы с набором инициализированных и готовых к использованию </a:t>
            </a:r>
            <a:r>
              <a:rPr lang="ru-RU" dirty="0" smtClean="0"/>
              <a:t>объектов.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Прототип (Prototype).</a:t>
            </a:r>
            <a:r>
              <a:rPr lang="ru-RU" dirty="0" smtClean="0"/>
              <a:t> Определяет </a:t>
            </a:r>
            <a:r>
              <a:rPr lang="ru-RU" dirty="0"/>
              <a:t>интерфейс создания объекта через клонирование другого объекта вместо создания через </a:t>
            </a:r>
            <a:r>
              <a:rPr lang="ru-RU" dirty="0" smtClean="0"/>
              <a:t>конструктор.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Получение ресурса есть </a:t>
            </a:r>
            <a:r>
              <a:rPr lang="ru-RU" dirty="0" smtClean="0">
                <a:solidFill>
                  <a:srgbClr val="FFFF00"/>
                </a:solidFill>
              </a:rPr>
              <a:t>инициализация (Resource </a:t>
            </a:r>
            <a:r>
              <a:rPr lang="ru-RU" dirty="0">
                <a:solidFill>
                  <a:srgbClr val="FFFF00"/>
                </a:solidFill>
              </a:rPr>
              <a:t>acquisition is initialization (RAII</a:t>
            </a:r>
            <a:r>
              <a:rPr lang="ru-RU" dirty="0" smtClean="0">
                <a:solidFill>
                  <a:srgbClr val="FFFF00"/>
                </a:solidFill>
              </a:rPr>
              <a:t>)).</a:t>
            </a:r>
            <a:r>
              <a:rPr lang="ru-RU" dirty="0" smtClean="0"/>
              <a:t> Получение </a:t>
            </a:r>
            <a:r>
              <a:rPr lang="ru-RU" dirty="0"/>
              <a:t>некоторого ресурса совмещается с инициализацией, а освобождение — с уничтожением </a:t>
            </a:r>
            <a:r>
              <a:rPr lang="ru-RU" dirty="0" smtClean="0"/>
              <a:t>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31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различные сложные структуры, которые изменяют интерфейс уже существующих объектов или его реализацию, позволяя облегчить разработку и оптимизировать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0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Адаптер </a:t>
            </a:r>
            <a:r>
              <a:rPr lang="ru-RU" dirty="0" smtClean="0">
                <a:solidFill>
                  <a:srgbClr val="FFFF00"/>
                </a:solidFill>
              </a:rPr>
              <a:t>(Adapter </a:t>
            </a:r>
            <a:r>
              <a:rPr lang="ru-RU" dirty="0">
                <a:solidFill>
                  <a:srgbClr val="FFFF00"/>
                </a:solidFill>
              </a:rPr>
              <a:t>/ </a:t>
            </a:r>
            <a:r>
              <a:rPr lang="ru-RU" dirty="0" smtClean="0">
                <a:solidFill>
                  <a:srgbClr val="FFFF00"/>
                </a:solidFill>
              </a:rPr>
              <a:t>Wrapper).</a:t>
            </a:r>
            <a:r>
              <a:rPr lang="ru-RU" dirty="0" smtClean="0"/>
              <a:t> </a:t>
            </a:r>
            <a:r>
              <a:rPr lang="ru-RU" dirty="0"/>
              <a:t>Объект, обеспечивающий взаимодействие двух других объектов, один из которых использует, а другой предоставляет несовместимый с первым </a:t>
            </a:r>
            <a:r>
              <a:rPr lang="ru-RU" dirty="0" smtClean="0"/>
              <a:t>интерфейс.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Мост </a:t>
            </a:r>
            <a:r>
              <a:rPr lang="ru-RU" dirty="0" smtClean="0">
                <a:solidFill>
                  <a:srgbClr val="FFFF00"/>
                </a:solidFill>
              </a:rPr>
              <a:t>(Bridge).</a:t>
            </a:r>
            <a:r>
              <a:rPr lang="ru-RU" dirty="0" smtClean="0"/>
              <a:t> </a:t>
            </a:r>
            <a:r>
              <a:rPr lang="ru-RU" dirty="0"/>
              <a:t>Структура, позволяющая изменять интерфейс обращения и интерфейс реализации класса независимо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Компоновщик (Composite).</a:t>
            </a:r>
            <a:r>
              <a:rPr lang="ru-RU" dirty="0" smtClean="0"/>
              <a:t> </a:t>
            </a:r>
            <a:r>
              <a:rPr lang="ru-RU" dirty="0"/>
              <a:t>Объект, который объединяет в себе объекты, подобные ему самому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[C#]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Декоратор (Decorator).</a:t>
            </a:r>
            <a:r>
              <a:rPr lang="ru-RU" dirty="0" smtClean="0"/>
              <a:t> </a:t>
            </a:r>
            <a:r>
              <a:rPr lang="ru-RU" dirty="0"/>
              <a:t>Класс, расширяющий функциональность другого класса без использования </a:t>
            </a:r>
            <a:r>
              <a:rPr lang="ru-RU" dirty="0" smtClean="0"/>
              <a:t>наследования.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Extension </a:t>
            </a:r>
            <a:r>
              <a:rPr lang="ru-RU" dirty="0" smtClean="0">
                <a:solidFill>
                  <a:srgbClr val="FFC000"/>
                </a:solidFill>
              </a:rPr>
              <a:t>методы.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Структурные шаблоны (</a:t>
            </a:r>
            <a:r>
              <a:rPr lang="en-US" sz="3600" dirty="0"/>
              <a:t>Structural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Фасад (Facade).</a:t>
            </a:r>
            <a:r>
              <a:rPr lang="ru-RU" dirty="0" smtClean="0"/>
              <a:t> </a:t>
            </a:r>
            <a:r>
              <a:rPr lang="ru-RU" dirty="0"/>
              <a:t>Объект, который абстрагирует работу с несколькими классами, объединяя их в единое </a:t>
            </a:r>
            <a:r>
              <a:rPr lang="ru-RU" dirty="0" smtClean="0"/>
              <a:t>целое.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Единая точка входа </a:t>
            </a:r>
            <a:r>
              <a:rPr lang="ru-RU" dirty="0" smtClean="0">
                <a:solidFill>
                  <a:srgbClr val="FFFF00"/>
                </a:solidFill>
              </a:rPr>
              <a:t>(Front Controller).</a:t>
            </a:r>
            <a:r>
              <a:rPr lang="ru-RU" dirty="0" smtClean="0"/>
              <a:t> </a:t>
            </a:r>
            <a:r>
              <a:rPr lang="ru-RU" dirty="0"/>
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</a:t>
            </a:r>
            <a:r>
              <a:rPr lang="ru-RU" dirty="0" smtClean="0"/>
              <a:t>подсистемы.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Приспособленец </a:t>
            </a:r>
            <a:r>
              <a:rPr lang="ru-RU" dirty="0" smtClean="0">
                <a:solidFill>
                  <a:srgbClr val="FFFF00"/>
                </a:solidFill>
              </a:rPr>
              <a:t>(Flyweight).</a:t>
            </a:r>
            <a:r>
              <a:rPr lang="ru-RU" dirty="0" smtClean="0"/>
              <a:t> </a:t>
            </a: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</a:t>
            </a:r>
            <a:r>
              <a:rPr lang="ru-RU" dirty="0" smtClean="0"/>
              <a:t>таковым.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Заместитель (Proxy).</a:t>
            </a:r>
            <a:r>
              <a:rPr lang="ru-RU" dirty="0" smtClean="0"/>
              <a:t> </a:t>
            </a:r>
            <a:r>
              <a:rPr lang="ru-RU" dirty="0"/>
              <a:t>Объект, который является посредником между двумя другими объектами, и который реализовывает/ограничивает доступ к объекту, к которому обращаются через </a:t>
            </a:r>
            <a:r>
              <a:rPr lang="ru-RU" dirty="0" smtClean="0"/>
              <a:t>него.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Определяют </a:t>
            </a:r>
            <a:r>
              <a:rPr lang="ru-RU" dirty="0"/>
              <a:t>взаимодействие между объектами, увеличивая таким образом его гибкость.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6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Стратегия </a:t>
            </a:r>
            <a:r>
              <a:rPr lang="ru-RU" dirty="0" smtClean="0">
                <a:solidFill>
                  <a:srgbClr val="FFFF00"/>
                </a:solidFill>
              </a:rPr>
              <a:t>(Strategy).</a:t>
            </a:r>
            <a:r>
              <a:rPr lang="ru-RU" dirty="0" smtClean="0"/>
              <a:t> </a:t>
            </a:r>
            <a:r>
              <a:rPr lang="ru-RU" dirty="0"/>
              <a:t>Предназначен для определения семейства алгоритмов, инкапсуляции каждого из них и обеспечения их </a:t>
            </a:r>
            <a:r>
              <a:rPr lang="ru-RU" dirty="0" smtClean="0"/>
              <a:t>взаимозаменяемости.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Итератор (Cursor Iterator).</a:t>
            </a:r>
            <a:r>
              <a:rPr lang="ru-RU" dirty="0" smtClean="0"/>
              <a:t> </a:t>
            </a: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входящий в состав </a:t>
            </a:r>
            <a:r>
              <a:rPr lang="ru-RU" dirty="0" smtClean="0"/>
              <a:t>агрегации.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Цепочка </a:t>
            </a:r>
            <a:r>
              <a:rPr lang="ru-RU" dirty="0">
                <a:solidFill>
                  <a:srgbClr val="FFFF00"/>
                </a:solidFill>
              </a:rPr>
              <a:t>ответственности </a:t>
            </a:r>
            <a:r>
              <a:rPr lang="ru-RU" dirty="0" smtClean="0">
                <a:solidFill>
                  <a:srgbClr val="FFFF00"/>
                </a:solidFill>
              </a:rPr>
              <a:t>(Chain </a:t>
            </a:r>
            <a:r>
              <a:rPr lang="ru-RU" dirty="0">
                <a:solidFill>
                  <a:srgbClr val="FFFF00"/>
                </a:solidFill>
              </a:rPr>
              <a:t>of </a:t>
            </a:r>
            <a:r>
              <a:rPr lang="ru-RU" dirty="0" smtClean="0">
                <a:solidFill>
                  <a:srgbClr val="FFFF00"/>
                </a:solidFill>
              </a:rPr>
              <a:t>responsibility).</a:t>
            </a:r>
            <a:r>
              <a:rPr lang="ru-RU" dirty="0" smtClean="0"/>
              <a:t> </a:t>
            </a:r>
            <a:r>
              <a:rPr lang="ru-RU" dirty="0"/>
              <a:t>Предназначен для организации в системе уровней </a:t>
            </a:r>
            <a:r>
              <a:rPr lang="ru-RU" dirty="0" smtClean="0"/>
              <a:t>ответственности.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Команда (Action</a:t>
            </a:r>
            <a:r>
              <a:rPr lang="ru-RU" dirty="0">
                <a:solidFill>
                  <a:srgbClr val="FFFF00"/>
                </a:solidFill>
              </a:rPr>
              <a:t>, Transaction </a:t>
            </a:r>
            <a:r>
              <a:rPr lang="ru-RU" dirty="0" smtClean="0">
                <a:solidFill>
                  <a:srgbClr val="FFFF00"/>
                </a:solidFill>
              </a:rPr>
              <a:t>Command).</a:t>
            </a:r>
            <a:r>
              <a:rPr lang="ru-RU" dirty="0" smtClean="0"/>
              <a:t> </a:t>
            </a:r>
            <a:r>
              <a:rPr lang="ru-RU" dirty="0"/>
              <a:t>Представляет действие. Объект команды заключает в себе само действие и его </a:t>
            </a:r>
            <a:r>
              <a:rPr lang="ru-RU" dirty="0" smtClean="0"/>
              <a:t>параметры.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Интерпретатор </a:t>
            </a:r>
            <a:r>
              <a:rPr lang="ru-RU" dirty="0" smtClean="0">
                <a:solidFill>
                  <a:srgbClr val="FFFF00"/>
                </a:solidFill>
              </a:rPr>
              <a:t>(Interpreter).</a:t>
            </a:r>
            <a:r>
              <a:rPr lang="ru-RU" dirty="0" smtClean="0"/>
              <a:t> </a:t>
            </a:r>
            <a:r>
              <a:rPr lang="ru-RU" dirty="0"/>
              <a:t>Решает часто встречающуюся, но подверженную изменениям, </a:t>
            </a:r>
            <a:r>
              <a:rPr lang="ru-RU" dirty="0" smtClean="0"/>
              <a:t>задачу.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Посредник </a:t>
            </a:r>
            <a:r>
              <a:rPr lang="ru-RU" dirty="0" smtClean="0">
                <a:solidFill>
                  <a:srgbClr val="FFFF00"/>
                </a:solidFill>
              </a:rPr>
              <a:t>(Mediator).</a:t>
            </a:r>
            <a:r>
              <a:rPr lang="ru-RU" dirty="0" smtClean="0"/>
              <a:t> </a:t>
            </a:r>
            <a:r>
              <a:rPr lang="ru-RU" dirty="0"/>
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</a:t>
            </a:r>
            <a:r>
              <a:rPr lang="ru-RU" dirty="0" smtClean="0"/>
              <a:t>друга.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Хранитель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Memento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Позволяет не нарушая инкапсуляцию зафиксировать и сохранить внутреннее состояния объекта так, чтобы позднее восстановить его в этом </a:t>
            </a:r>
            <a:r>
              <a:rPr lang="ru-RU" dirty="0" smtClean="0"/>
              <a:t>состоянии.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Serialization.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ru-RU" sz="3600" dirty="0"/>
              <a:t>Поведенческие шаблоны (Behavioral</a:t>
            </a:r>
            <a:r>
              <a:rPr lang="ru-RU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Null </a:t>
            </a:r>
            <a:r>
              <a:rPr lang="ru-RU" dirty="0" smtClean="0">
                <a:solidFill>
                  <a:srgbClr val="FFFF00"/>
                </a:solidFill>
              </a:rPr>
              <a:t>object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Предотвращает нулевые указатели, предоставляя объект «по умолчанию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Наблюдатель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ru-RU" dirty="0" smtClean="0">
                <a:solidFill>
                  <a:srgbClr val="FFFF00"/>
                </a:solidFill>
              </a:rPr>
              <a:t>Dependents</a:t>
            </a:r>
            <a:r>
              <a:rPr lang="ru-RU" dirty="0">
                <a:solidFill>
                  <a:srgbClr val="FFFF00"/>
                </a:solidFill>
              </a:rPr>
              <a:t>, Publish-Subscribe, Listener Observer или </a:t>
            </a:r>
            <a:r>
              <a:rPr lang="ru-RU" dirty="0" smtClean="0">
                <a:solidFill>
                  <a:srgbClr val="FFFF00"/>
                </a:solidFill>
              </a:rPr>
              <a:t>Publish/subscribe</a:t>
            </a:r>
            <a:r>
              <a:rPr lang="en-US" dirty="0" smtClean="0">
                <a:solidFill>
                  <a:srgbClr val="FFFF00"/>
                </a:solidFill>
              </a:rPr>
              <a:t>).</a:t>
            </a:r>
            <a:r>
              <a:rPr lang="ru-RU" dirty="0" smtClean="0"/>
              <a:t> </a:t>
            </a:r>
            <a:r>
              <a:rPr lang="ru-RU" dirty="0"/>
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</a:t>
            </a:r>
            <a:r>
              <a:rPr lang="ru-RU" dirty="0" smtClean="0"/>
              <a:t>событии</a:t>
            </a:r>
            <a:r>
              <a:rPr lang="en-US" dirty="0" smtClean="0"/>
              <a:t>. </a:t>
            </a:r>
            <a:r>
              <a:rPr lang="ru-RU" dirty="0" smtClean="0">
                <a:solidFill>
                  <a:srgbClr val="FFC000"/>
                </a:solidFill>
              </a:rPr>
              <a:t>События.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Слуга </a:t>
            </a:r>
            <a:r>
              <a:rPr lang="ru-RU" dirty="0" smtClean="0">
                <a:solidFill>
                  <a:srgbClr val="FFFF00"/>
                </a:solidFill>
              </a:rPr>
              <a:t>(Servant).</a:t>
            </a:r>
            <a:r>
              <a:rPr lang="ru-RU" dirty="0" smtClean="0"/>
              <a:t> </a:t>
            </a:r>
            <a:r>
              <a:rPr lang="ru-RU" dirty="0"/>
              <a:t>Используется для обеспечения общей функциональности группе </a:t>
            </a:r>
            <a:r>
              <a:rPr lang="ru-RU" dirty="0" smtClean="0"/>
              <a:t>классов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Состояние (State).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/>
              <a:t>Используется </a:t>
            </a:r>
            <a:r>
              <a:rPr lang="ru-RU" dirty="0"/>
              <a:t>в тех случаях, когда во время выполнения программы объект должен менять свое поведение в зависимости от своего </a:t>
            </a:r>
            <a:r>
              <a:rPr lang="ru-RU" dirty="0" smtClean="0"/>
              <a:t>состояния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Шаблонный </a:t>
            </a:r>
            <a:r>
              <a:rPr lang="ru-RU" dirty="0">
                <a:solidFill>
                  <a:srgbClr val="FFFF00"/>
                </a:solidFill>
              </a:rPr>
              <a:t>метод </a:t>
            </a:r>
            <a:r>
              <a:rPr lang="ru-RU" dirty="0" smtClean="0">
                <a:solidFill>
                  <a:srgbClr val="FFFF00"/>
                </a:solidFill>
              </a:rPr>
              <a:t>(Template method).</a:t>
            </a:r>
            <a:r>
              <a:rPr lang="ru-RU" dirty="0" smtClean="0"/>
              <a:t> </a:t>
            </a: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Generic </a:t>
            </a:r>
            <a:r>
              <a:rPr lang="ru-RU" dirty="0" smtClean="0">
                <a:solidFill>
                  <a:srgbClr val="FFC000"/>
                </a:solidFill>
              </a:rPr>
              <a:t>классы и методы. Делегаты.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Посетитель (Visitor).</a:t>
            </a:r>
            <a:r>
              <a:rPr lang="ru-RU" dirty="0" smtClean="0"/>
              <a:t> </a:t>
            </a:r>
            <a:r>
              <a:rPr lang="ru-RU" dirty="0"/>
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классы.</a:t>
            </a:r>
          </a:p>
          <a:p>
            <a:r>
              <a:rPr lang="ru-RU" dirty="0">
                <a:solidFill>
                  <a:srgbClr val="FFFF00"/>
                </a:solidFill>
              </a:rPr>
              <a:t>Single-serving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</a:t>
            </a:r>
            <a:r>
              <a:rPr lang="ru-RU" dirty="0"/>
              <a:t>Оптимизирует реализацию шаблона посетитель, который инициализируется, единожды используется, и затем </a:t>
            </a:r>
            <a:r>
              <a:rPr lang="ru-RU" dirty="0" smtClean="0"/>
              <a:t>удаляется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Hierarchical </a:t>
            </a:r>
            <a:r>
              <a:rPr lang="ru-RU" dirty="0" smtClean="0">
                <a:solidFill>
                  <a:srgbClr val="FFFF00"/>
                </a:solidFill>
              </a:rPr>
              <a:t>visitor.</a:t>
            </a:r>
            <a:r>
              <a:rPr lang="ru-RU" dirty="0" smtClean="0"/>
              <a:t> Предоставляет </a:t>
            </a:r>
            <a:r>
              <a:rPr lang="ru-RU" dirty="0"/>
              <a:t>способ обхода всех вершин иерархической структуры данных (напр. древовидной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для обучения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6.joyreactor.cc/pics/post/%D1%84%D0%B8%D0%BB%D0%BE%D1%81%D0%BE%D1%84%D0%B8%D1%8F-%D0%B6%D0%B8%D0%B7%D0%BD%D1%8C-45689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14350"/>
            <a:ext cx="47625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разработке программного обеспечения, шаблон проектирования или паттерн </a:t>
            </a:r>
            <a:r>
              <a:rPr lang="ru-RU" dirty="0" smtClean="0"/>
              <a:t>(design </a:t>
            </a:r>
            <a:r>
              <a:rPr lang="ru-RU" dirty="0"/>
              <a:t>pattern) — повторимая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Обычно шаблон не является законченным образцом, который может быть прямо преобразован в код; это лишь пример решения задачи, который можно использовать в различных ситуациях</a:t>
            </a:r>
          </a:p>
        </p:txBody>
      </p:sp>
    </p:spTree>
    <p:extLst>
      <p:ext uri="{BB962C8B-B14F-4D97-AF65-F5344CB8AC3E}">
        <p14:creationId xmlns:p14="http://schemas.microsoft.com/office/powerpoint/2010/main" val="234080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шаблонов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</a:p>
          <a:p>
            <a:r>
              <a:rPr lang="ru-RU" dirty="0" smtClean="0"/>
              <a:t>Порождающие</a:t>
            </a:r>
          </a:p>
          <a:p>
            <a:r>
              <a:rPr lang="ru-RU" dirty="0" smtClean="0"/>
              <a:t>Структурные</a:t>
            </a:r>
          </a:p>
          <a:p>
            <a:r>
              <a:rPr lang="ru-RU" dirty="0" smtClean="0"/>
              <a:t>Поведенческие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шаблоны (</a:t>
            </a:r>
            <a:r>
              <a:rPr lang="en-US" sz="4000" dirty="0"/>
              <a:t>Fundamental)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[.NET]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Шаблон делегирования (Delegation pattern).</a:t>
            </a:r>
            <a:r>
              <a:rPr lang="ru-RU" dirty="0" smtClean="0"/>
              <a:t> Объект внешне </a:t>
            </a:r>
            <a:r>
              <a:rPr lang="ru-RU" dirty="0"/>
              <a:t>выражает некоторое поведение, но в реальности передаёт ответственность за выполнение этого поведения связанному </a:t>
            </a:r>
            <a:r>
              <a:rPr lang="ru-RU" dirty="0" smtClean="0"/>
              <a:t>объекту.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Шаблон </a:t>
            </a:r>
            <a:r>
              <a:rPr lang="ru-RU" dirty="0">
                <a:solidFill>
                  <a:srgbClr val="FFFF00"/>
                </a:solidFill>
              </a:rPr>
              <a:t>функционального </a:t>
            </a:r>
            <a:r>
              <a:rPr lang="ru-RU" dirty="0" smtClean="0">
                <a:solidFill>
                  <a:srgbClr val="FFFF00"/>
                </a:solidFill>
              </a:rPr>
              <a:t>дизайна (Functional design).</a:t>
            </a:r>
            <a:r>
              <a:rPr lang="ru-RU" dirty="0" smtClean="0"/>
              <a:t> Гарантирует</a:t>
            </a:r>
            <a:r>
              <a:rPr lang="ru-RU" dirty="0"/>
              <a:t>, что каждый модуль </a:t>
            </a:r>
            <a:r>
              <a:rPr lang="ru-RU" dirty="0" smtClean="0"/>
              <a:t>компьютерной программы </a:t>
            </a:r>
            <a:r>
              <a:rPr lang="ru-RU" dirty="0"/>
              <a:t>имеет только одну обязанность и исполняет её с минимумом побочных эффектов на другие части </a:t>
            </a:r>
            <a:r>
              <a:rPr lang="ru-RU" dirty="0" smtClean="0"/>
              <a:t>программы.</a:t>
            </a:r>
            <a:endParaRPr lang="ru-RU" dirty="0"/>
          </a:p>
          <a:p>
            <a:r>
              <a:rPr lang="en-US" dirty="0" smtClean="0">
                <a:solidFill>
                  <a:srgbClr val="FFC000"/>
                </a:solidFill>
              </a:rPr>
              <a:t>[F#] </a:t>
            </a:r>
            <a:r>
              <a:rPr lang="ru-RU" dirty="0" smtClean="0">
                <a:solidFill>
                  <a:srgbClr val="FFFF00"/>
                </a:solidFill>
              </a:rPr>
              <a:t>Неизменяемый объект (Immutable).</a:t>
            </a:r>
            <a:r>
              <a:rPr lang="ru-RU" dirty="0" smtClean="0"/>
              <a:t> Объект</a:t>
            </a:r>
            <a:r>
              <a:rPr lang="ru-RU" dirty="0"/>
              <a:t>, который не может быть изменён после своего </a:t>
            </a:r>
            <a:r>
              <a:rPr lang="ru-RU" dirty="0" smtClean="0"/>
              <a:t>создания.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8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Шаблоны </a:t>
            </a:r>
            <a:r>
              <a:rPr lang="ru-RU" dirty="0"/>
              <a:t>проектирования, которые абстрагируют процесс инстанцирования. Они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271109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600" dirty="0"/>
              <a:t>Порождающие шаблоны (</a:t>
            </a:r>
            <a:r>
              <a:rPr lang="en-US" sz="3600" dirty="0"/>
              <a:t>Creational)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Абстрактная фабрика (Abstract factory).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компонентов системы. 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Строитель (Builder).</a:t>
            </a:r>
            <a:r>
              <a:rPr lang="ru-RU" dirty="0" smtClean="0"/>
              <a:t> Класс</a:t>
            </a:r>
            <a:r>
              <a:rPr lang="ru-RU" dirty="0"/>
              <a:t>, который представляет собой интерфейс для создания сложного </a:t>
            </a:r>
            <a:r>
              <a:rPr lang="ru-RU" dirty="0" smtClean="0"/>
              <a:t>объекта.</a:t>
            </a:r>
            <a:endParaRPr lang="ru-RU" dirty="0"/>
          </a:p>
          <a:p>
            <a:r>
              <a:rPr lang="ru-RU" dirty="0" smtClean="0">
                <a:solidFill>
                  <a:srgbClr val="FFFF00"/>
                </a:solidFill>
              </a:rPr>
              <a:t>Фабричный метод (Factory method).</a:t>
            </a:r>
            <a:r>
              <a:rPr lang="ru-RU" dirty="0" smtClean="0"/>
              <a:t> Определяет </a:t>
            </a:r>
            <a:r>
              <a:rPr lang="ru-RU" dirty="0"/>
              <a:t>интерфейс для создания объекта, но оставляет подклассам решение о том, какой класс </a:t>
            </a:r>
            <a:r>
              <a:rPr lang="ru-RU" dirty="0" smtClean="0"/>
              <a:t>инстанциировать.</a:t>
            </a:r>
            <a:endParaRPr lang="ru-RU" dirty="0"/>
          </a:p>
          <a:p>
            <a:r>
              <a:rPr lang="en-US" dirty="0">
                <a:solidFill>
                  <a:srgbClr val="FFC000"/>
                </a:solidFill>
              </a:rPr>
              <a:t>[.NET]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Отложенная инициализация (Lazy initialization).</a:t>
            </a:r>
            <a:r>
              <a:rPr lang="ru-RU" dirty="0" smtClean="0"/>
              <a:t> Объект</a:t>
            </a:r>
            <a:r>
              <a:rPr lang="ru-RU" dirty="0"/>
              <a:t>, инициализируемый во время первого обращения к </a:t>
            </a:r>
            <a:r>
              <a:rPr lang="ru-RU" dirty="0" smtClean="0"/>
              <a:t>нему.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System.Lazy</a:t>
            </a:r>
            <a:r>
              <a:rPr lang="en-US" dirty="0" smtClean="0">
                <a:solidFill>
                  <a:srgbClr val="FFC000"/>
                </a:solidFill>
              </a:rPr>
              <a:t>&lt;T&gt;.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4952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976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bel-hard-training</vt:lpstr>
      <vt:lpstr>1_bel-hard-training</vt:lpstr>
      <vt:lpstr>PowerPoint Presentation</vt:lpstr>
      <vt:lpstr>Литература</vt:lpstr>
      <vt:lpstr>Материалы для обучения</vt:lpstr>
      <vt:lpstr>PowerPoint Presentation</vt:lpstr>
      <vt:lpstr>Шаблон проектирования</vt:lpstr>
      <vt:lpstr>Типы шаблонов проектирования</vt:lpstr>
      <vt:lpstr>Основные шаблоны (Fundamental)</vt:lpstr>
      <vt:lpstr>Порождающие шаблоны (Creational)</vt:lpstr>
      <vt:lpstr>Порождающие шаблоны (Creational)</vt:lpstr>
      <vt:lpstr>Порождающие шаблоны (Creational)</vt:lpstr>
      <vt:lpstr>Структурные шаблоны (Structural)</vt:lpstr>
      <vt:lpstr>Структурные шаблоны (Structural)</vt:lpstr>
      <vt:lpstr>Структурные шаблоны (Structural)</vt:lpstr>
      <vt:lpstr>Поведенческие шаблоны (Behavioral)</vt:lpstr>
      <vt:lpstr>Поведенческие шаблоны (Behavioral)</vt:lpstr>
      <vt:lpstr>Поведенческие шаблоны (Behavioral)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2013-04-29T14:22:10Z</dcterms:modified>
</cp:coreProperties>
</file>