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8" r:id="rId2"/>
    <p:sldId id="269" r:id="rId3"/>
    <p:sldId id="270" r:id="rId4"/>
    <p:sldId id="282" r:id="rId5"/>
    <p:sldId id="277" r:id="rId6"/>
    <p:sldId id="271" r:id="rId7"/>
    <p:sldId id="265" r:id="rId8"/>
    <p:sldId id="268" r:id="rId9"/>
    <p:sldId id="279" r:id="rId10"/>
    <p:sldId id="278" r:id="rId11"/>
    <p:sldId id="272" r:id="rId12"/>
    <p:sldId id="259" r:id="rId13"/>
    <p:sldId id="262" r:id="rId14"/>
    <p:sldId id="260" r:id="rId15"/>
    <p:sldId id="263" r:id="rId16"/>
    <p:sldId id="281" r:id="rId17"/>
    <p:sldId id="280" r:id="rId18"/>
    <p:sldId id="264" r:id="rId19"/>
    <p:sldId id="261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14.02.2015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1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14.02.2015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oz.by/books/more10182766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learning/en-us/book.aspx?ID=6822" TargetMode="External"/><Relationship Id="rId2" Type="http://schemas.openxmlformats.org/officeDocument/2006/relationships/hyperlink" Target="http://oz.by/books/more1015206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virtualacademy.com/ebook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oz.by/books/more1015778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Рекомендуемая литература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4869160"/>
            <a:ext cx="800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Паттерны проектирования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dirty="0"/>
              <a:t>Эрик </a:t>
            </a:r>
            <a:r>
              <a:rPr lang="ru-RU" sz="2400" dirty="0" smtClean="0"/>
              <a:t>Фримен</a:t>
            </a:r>
            <a:r>
              <a:rPr lang="en-US" sz="2400" dirty="0" smtClean="0"/>
              <a:t>, </a:t>
            </a:r>
            <a:r>
              <a:rPr lang="ru-RU" sz="2400" dirty="0"/>
              <a:t>Элизабет </a:t>
            </a:r>
            <a:r>
              <a:rPr lang="ru-RU" sz="2400" dirty="0" smtClean="0"/>
              <a:t>Фримен</a:t>
            </a:r>
            <a:r>
              <a:rPr lang="en-US" sz="2400" dirty="0" smtClean="0"/>
              <a:t>, </a:t>
            </a:r>
            <a:r>
              <a:rPr lang="ru-RU" sz="2400" dirty="0"/>
              <a:t>Кэтти </a:t>
            </a:r>
            <a:r>
              <a:rPr lang="ru-RU" sz="2400" dirty="0" smtClean="0"/>
              <a:t>Сьерра</a:t>
            </a:r>
            <a:r>
              <a:rPr lang="en-US" sz="2400" dirty="0" smtClean="0"/>
              <a:t>, </a:t>
            </a:r>
            <a:r>
              <a:rPr lang="ru-RU" sz="2400" dirty="0"/>
              <a:t>Берт </a:t>
            </a:r>
            <a:r>
              <a:rPr lang="ru-RU" sz="2400" dirty="0" smtClean="0"/>
              <a:t>Бейтс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 smtClean="0"/>
              <a:t>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oz.by/books/more10182766.html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29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FFFF00"/>
                </a:solidFill>
              </a:rPr>
              <a:t>Приемы </a:t>
            </a:r>
            <a:r>
              <a:rPr lang="ru-RU" sz="2400" dirty="0">
                <a:solidFill>
                  <a:srgbClr val="FFFF00"/>
                </a:solidFill>
              </a:rPr>
              <a:t>объектно-ориентированного проектирования. Паттерны </a:t>
            </a:r>
            <a:r>
              <a:rPr lang="ru-RU" sz="2400" dirty="0" smtClean="0">
                <a:solidFill>
                  <a:srgbClr val="FFFF00"/>
                </a:solidFill>
              </a:rPr>
              <a:t>проектирования</a:t>
            </a:r>
            <a:br>
              <a:rPr lang="ru-RU" sz="2400" dirty="0" smtClean="0">
                <a:solidFill>
                  <a:srgbClr val="FFFF00"/>
                </a:solidFill>
              </a:rPr>
            </a:br>
            <a:r>
              <a:rPr lang="ru-RU" sz="2400" dirty="0"/>
              <a:t>Гамма, Хелм, Джонсон, Влиссидес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Это та самая, знаменитая книга «банды четырех», после выхода которой началось стремительное развитие идеи шаблонов проектирования в мире разработки ПО. После ее выхода идея шаблонов начала распространяться и развиваться, и сегодня идеи шаблонов применяется не только в контексте проектирования, а и практически в каждой области разработки программного </a:t>
            </a:r>
            <a:r>
              <a:rPr lang="ru-RU" dirty="0" smtClean="0"/>
              <a:t>обеспечения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7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Стиль кодирования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3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Совершенный код (</a:t>
            </a:r>
            <a:r>
              <a:rPr lang="en-US" dirty="0">
                <a:solidFill>
                  <a:srgbClr val="FFFF00"/>
                </a:solidFill>
              </a:rPr>
              <a:t>Code Complete</a:t>
            </a:r>
            <a:r>
              <a:rPr lang="ru-RU" dirty="0">
                <a:solidFill>
                  <a:srgbClr val="FFFF00"/>
                </a:solidFill>
              </a:rPr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Стив Макконнелл (</a:t>
            </a:r>
            <a:r>
              <a:rPr lang="en-US" dirty="0"/>
              <a:t>Steve McConnell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Большую часть жизненного цикла ПО составляет его поддержка и сопровождение. </a:t>
            </a:r>
            <a:r>
              <a:rPr lang="ru-RU" dirty="0" smtClean="0"/>
              <a:t>Следовательно за </a:t>
            </a:r>
            <a:r>
              <a:rPr lang="ru-RU" i="1" dirty="0" smtClean="0"/>
              <a:t>чтением</a:t>
            </a:r>
            <a:r>
              <a:rPr lang="ru-RU" dirty="0" smtClean="0"/>
              <a:t> </a:t>
            </a:r>
            <a:r>
              <a:rPr lang="ru-RU" dirty="0"/>
              <a:t>программы проводится гораздо больше временем, чем за ее </a:t>
            </a:r>
            <a:r>
              <a:rPr lang="ru-RU" i="1" dirty="0" smtClean="0"/>
              <a:t>написанием</a:t>
            </a:r>
            <a:r>
              <a:rPr lang="ru-RU" dirty="0" smtClean="0"/>
              <a:t>, </a:t>
            </a:r>
            <a:r>
              <a:rPr lang="ru-RU" dirty="0"/>
              <a:t>а это, в свою очередь значит, что качество кода играет очень важную роль. В этом вопросе книга Стива Макконнелла </a:t>
            </a:r>
            <a:r>
              <a:rPr lang="ru-RU" dirty="0" smtClean="0"/>
              <a:t>является </a:t>
            </a:r>
            <a:r>
              <a:rPr lang="ru-RU" dirty="0"/>
              <a:t>лучшей в своей области. В книге рассматривается широкий спектр вопросов, так или иначе связанных с кодированием, начиная от правил именования </a:t>
            </a:r>
            <a:r>
              <a:rPr lang="ru-RU" dirty="0" smtClean="0"/>
              <a:t>переменных, </a:t>
            </a:r>
            <a:r>
              <a:rPr lang="ru-RU" dirty="0"/>
              <a:t>заканчивая рефакторингом и рекомендациям по оптимизации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oz.by/books/more1015206.html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www.microsoft.com/learning/en-us/book.aspx?ID=6822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33588"/>
            <a:ext cx="19050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Мартин Фаулер (</a:t>
            </a:r>
            <a:r>
              <a:rPr lang="en-US" sz="2800" dirty="0" smtClean="0"/>
              <a:t>Martin Fowler</a:t>
            </a:r>
            <a:r>
              <a:rPr lang="ru-RU" sz="2800" dirty="0"/>
              <a:t>)</a:t>
            </a:r>
            <a:br>
              <a:rPr lang="ru-RU" sz="2800" dirty="0"/>
            </a:br>
            <a:r>
              <a:rPr lang="ru-RU" sz="2800" dirty="0"/>
              <a:t>Рефакторинг. Улучшение существующего кода </a:t>
            </a:r>
            <a:r>
              <a:rPr lang="ru-RU" sz="2800" dirty="0" smtClean="0"/>
              <a:t>(</a:t>
            </a:r>
            <a:r>
              <a:rPr lang="en-US" sz="2800" dirty="0"/>
              <a:t>Refactoring: Improving the Design of Existing Code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Книга стала родоначальником столь популярного ныне принципа постепенного улучшения кода без изменения функциональности, что сделало ее уже давно классической. Помимо перечня рефакторингов в книге много говорится о качестве кода, о его влиянии на производительность программы и стоимость ее сопровождения; содержится множество примеров некачественного кода, что помогает понять, когда стоит применять рефакторинг, а когда нет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52638"/>
            <a:ext cx="19050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6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ADO.NET / </a:t>
            </a:r>
            <a:r>
              <a:rPr lang="en-US" dirty="0" err="1" smtClean="0"/>
              <a:t>EntityFramework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67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Programming Entity Framework: </a:t>
            </a:r>
            <a:r>
              <a:rPr lang="en-US" dirty="0" err="1" smtClean="0"/>
              <a:t>DbContext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Julia </a:t>
            </a:r>
            <a:r>
              <a:rPr lang="en-US" dirty="0" err="1" smtClean="0"/>
              <a:t>Lerman</a:t>
            </a:r>
            <a:r>
              <a:rPr lang="en-US" dirty="0" smtClean="0"/>
              <a:t>, </a:t>
            </a:r>
            <a:r>
              <a:rPr lang="en-US" dirty="0"/>
              <a:t>Rowan </a:t>
            </a:r>
            <a:r>
              <a:rPr lang="en-US" dirty="0" smtClean="0"/>
              <a:t>Miller</a:t>
            </a:r>
          </a:p>
          <a:p>
            <a:r>
              <a:rPr lang="en-US" dirty="0"/>
              <a:t>Programming Entity Framework: Code First</a:t>
            </a:r>
            <a:br>
              <a:rPr lang="en-US" dirty="0"/>
            </a:br>
            <a:r>
              <a:rPr lang="en-US" dirty="0"/>
              <a:t>Julia </a:t>
            </a:r>
            <a:r>
              <a:rPr lang="en-US" dirty="0" err="1"/>
              <a:t>Lerman</a:t>
            </a:r>
            <a:r>
              <a:rPr lang="en-US" dirty="0"/>
              <a:t>, Rowan Miller</a:t>
            </a:r>
            <a:br>
              <a:rPr lang="en-US" dirty="0"/>
            </a:br>
            <a:r>
              <a:rPr lang="en-US" dirty="0"/>
              <a:t>Programming Entity Framework: Building Data Centric Apps with the ADO.NET Entity </a:t>
            </a:r>
            <a:r>
              <a:rPr lang="en-US" dirty="0" smtClean="0"/>
              <a:t>Framework</a:t>
            </a:r>
            <a:br>
              <a:rPr lang="en-US" dirty="0" smtClean="0"/>
            </a:br>
            <a:r>
              <a:rPr lang="en-US" dirty="0"/>
              <a:t>Julia </a:t>
            </a:r>
            <a:r>
              <a:rPr lang="en-US" dirty="0" err="1" smtClean="0"/>
              <a:t>Lerman</a:t>
            </a:r>
            <a:endParaRPr lang="en-US" dirty="0" smtClean="0"/>
          </a:p>
          <a:p>
            <a:r>
              <a:rPr lang="en-US" dirty="0"/>
              <a:t>Entity Framework 6 </a:t>
            </a:r>
            <a:r>
              <a:rPr lang="en-US" dirty="0" smtClean="0"/>
              <a:t>Recipes</a:t>
            </a:r>
            <a:br>
              <a:rPr lang="en-US" dirty="0" smtClean="0"/>
            </a:br>
            <a:r>
              <a:rPr lang="en-US" dirty="0" smtClean="0"/>
              <a:t>Brian Driscoll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67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2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Krzysztof </a:t>
            </a:r>
            <a:r>
              <a:rPr lang="en-US" sz="2800" dirty="0" err="1"/>
              <a:t>Cwalina</a:t>
            </a:r>
            <a:r>
              <a:rPr lang="en-US" sz="2800" dirty="0"/>
              <a:t>, Brad </a:t>
            </a:r>
            <a:r>
              <a:rPr lang="en-US" sz="2800" dirty="0" smtClean="0"/>
              <a:t>Abrams</a:t>
            </a:r>
            <a:br>
              <a:rPr lang="en-US" sz="2800" dirty="0" smtClean="0"/>
            </a:br>
            <a:r>
              <a:rPr lang="ru-RU" sz="2800" dirty="0"/>
              <a:t>«</a:t>
            </a:r>
            <a:r>
              <a:rPr lang="en-US" sz="2800" dirty="0"/>
              <a:t>Framework Design Guidelines</a:t>
            </a:r>
            <a:r>
              <a:rPr lang="ru-RU" sz="2800" dirty="0" smtClean="0"/>
              <a:t>»</a:t>
            </a:r>
            <a:r>
              <a:rPr lang="en-US" sz="2800" dirty="0" smtClean="0"/>
              <a:t>, 2nd </a:t>
            </a:r>
            <a:r>
              <a:rPr lang="en-US" sz="2800" dirty="0"/>
              <a:t>Edition, 2008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Разработка качественных систем является весьма сложной задачей, а разработка качественных библиотек (особенно фреймворков) является поистине вершиной мастерства архитекторов и разработчиков. Сложность здесь кроется в специфике принимаемых решений, ведь акцент серьезно смещается в сторону простоты и удобства использования, расширяемости и надежности. И хотя именно тема разработка библиотек является центральной, книга будет также невероятно полезна и простым разработчикам, ведь знание ключевых идиом языка является совершенно необходимым, когда команда смотрит хотя бы немного дальше своего носа, и заботится не только о написании кода, но и о его последующем сопровождении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098" name="Picture 2" descr="clip_image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86000"/>
            <a:ext cx="16859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 smtClean="0"/>
              <a:t>Другое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3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Язык программирования C# 5.0 и платформа .NET </a:t>
            </a:r>
            <a:r>
              <a:rPr lang="ru-RU" sz="2400" i="1" dirty="0" smtClean="0">
                <a:solidFill>
                  <a:srgbClr val="FFFF00"/>
                </a:solidFill>
              </a:rPr>
              <a:t>4.5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Эндрю </a:t>
            </a:r>
            <a:r>
              <a:rPr lang="ru-RU" sz="2400" dirty="0" smtClean="0"/>
              <a:t>Троелсен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Хорошая книга для начинающих. Автор описывает базовые возможности языка; объясняет механизмы ООП; рассказывает о работе с БД; дает введение в технологии </a:t>
            </a:r>
            <a:r>
              <a:rPr lang="en-US" sz="2800" dirty="0" smtClean="0"/>
              <a:t>WPF </a:t>
            </a:r>
            <a:r>
              <a:rPr lang="ru-RU" sz="2800" dirty="0" smtClean="0"/>
              <a:t>и </a:t>
            </a:r>
            <a:r>
              <a:rPr lang="en-US" sz="2800" dirty="0" smtClean="0"/>
              <a:t>ASP.NET </a:t>
            </a:r>
            <a:r>
              <a:rPr lang="en-US" sz="2800" dirty="0" err="1" smtClean="0"/>
              <a:t>WebForms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Pragmatic Thinking and Learning: Refactor Your Wetware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Andy Hunt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Учит использовать свой мозг более эффективно.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49"/>
            <a:ext cx="2520000" cy="30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Бесплатные электронные книги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Виртуальная академия </a:t>
            </a:r>
            <a:r>
              <a:rPr lang="en-US" sz="2800" dirty="0" smtClean="0"/>
              <a:t>Microsoft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://www.microsoftvirtualacademy.com/ebooks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6338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CLR via C#. Программирование на платформе Microsoft .NET Framework 4.5 на языке C#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Джеффри Рихтер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«Библия» </a:t>
            </a:r>
            <a:r>
              <a:rPr lang="en-US" sz="2800" dirty="0" smtClean="0"/>
              <a:t>.NET </a:t>
            </a:r>
            <a:r>
              <a:rPr lang="ru-RU" sz="2800" dirty="0"/>
              <a:t>программиста. </a:t>
            </a:r>
            <a:r>
              <a:rPr lang="ru-RU" sz="2800" dirty="0" smtClean="0"/>
              <a:t>В книге подробно описывается </a:t>
            </a:r>
            <a:r>
              <a:rPr lang="ru-RU" sz="2800" dirty="0"/>
              <a:t>внутреннее устройство и функционирование общеязыковой исполняющей среды (CLR</a:t>
            </a:r>
            <a:r>
              <a:rPr lang="ru-RU" sz="2800" dirty="0" smtClean="0"/>
              <a:t>). Данные знания необходимы любому </a:t>
            </a:r>
            <a:r>
              <a:rPr lang="en-US" sz="2800" dirty="0" smtClean="0"/>
              <a:t>.NET </a:t>
            </a:r>
            <a:r>
              <a:rPr lang="ru-RU" sz="2800" dirty="0" smtClean="0"/>
              <a:t>программисту вне зависимости от применяемого языка программрования (</a:t>
            </a:r>
            <a:r>
              <a:rPr lang="en-US" sz="2800" dirty="0" smtClean="0"/>
              <a:t>C#, VB.NET, F# b </a:t>
            </a:r>
            <a:r>
              <a:rPr lang="ru-RU" sz="2800" dirty="0" smtClean="0"/>
              <a:t>т.д.) и области разработки (</a:t>
            </a:r>
            <a:r>
              <a:rPr lang="en-US" sz="2800" dirty="0" smtClean="0"/>
              <a:t>desktop, web, mobile).</a:t>
            </a:r>
            <a:endParaRPr lang="ru-R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 smtClean="0">
                <a:solidFill>
                  <a:srgbClr val="FFFF00"/>
                </a:solidFill>
              </a:rPr>
              <a:t>C</a:t>
            </a:r>
            <a:r>
              <a:rPr lang="en-US" sz="2400" i="1" dirty="0">
                <a:solidFill>
                  <a:srgbClr val="FFFF00"/>
                </a:solidFill>
              </a:rPr>
              <a:t># </a:t>
            </a:r>
            <a:r>
              <a:rPr lang="ru-RU" sz="2400" i="1" dirty="0">
                <a:solidFill>
                  <a:srgbClr val="FFFF00"/>
                </a:solidFill>
              </a:rPr>
              <a:t>программирование для профессионалов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Джон Скит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Джон Скит </a:t>
            </a:r>
            <a:r>
              <a:rPr lang="ru-RU" sz="2800" dirty="0" smtClean="0"/>
              <a:t>заслуженно </a:t>
            </a:r>
            <a:r>
              <a:rPr lang="ru-RU" sz="2800" dirty="0" smtClean="0"/>
              <a:t>известен как «Чак Норрис </a:t>
            </a:r>
            <a:r>
              <a:rPr lang="en-US" sz="2800" dirty="0" smtClean="0"/>
              <a:t>.NET</a:t>
            </a:r>
            <a:r>
              <a:rPr lang="en-US" sz="2800" dirty="0" smtClean="0"/>
              <a:t>-a</a:t>
            </a:r>
            <a:r>
              <a:rPr lang="ru-RU" sz="2800" dirty="0" smtClean="0"/>
              <a:t>». Он как и Джеффри Рихтер подробно объясняет тонкости реализации </a:t>
            </a:r>
            <a:r>
              <a:rPr lang="en-US" sz="2800" dirty="0" smtClean="0"/>
              <a:t>.NET </a:t>
            </a:r>
            <a:r>
              <a:rPr lang="ru-RU" sz="2800" dirty="0" smtClean="0"/>
              <a:t>и </a:t>
            </a:r>
            <a:r>
              <a:rPr lang="en-US" sz="2800" dirty="0" smtClean="0"/>
              <a:t>C# </a:t>
            </a:r>
            <a:r>
              <a:rPr lang="ru-RU" sz="2800" dirty="0" smtClean="0"/>
              <a:t>которые необходимо знать профессионалам.</a:t>
            </a:r>
            <a:endParaRPr lang="ru-RU" sz="28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2" y="1600200"/>
            <a:ext cx="24384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2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WPF: Windows Presentation Foundation в .NET 4.5 с примерами на C# 5.0 для профессионалов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Мэтью </a:t>
            </a:r>
            <a:r>
              <a:rPr lang="ru-RU" sz="2400" dirty="0" smtClean="0"/>
              <a:t>Мак-Дональд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Прекрасная книга по </a:t>
            </a:r>
            <a:r>
              <a:rPr lang="en-US" sz="2800" dirty="0" smtClean="0"/>
              <a:t>WPF </a:t>
            </a:r>
            <a:r>
              <a:rPr lang="ru-RU" sz="2800" dirty="0" smtClean="0"/>
              <a:t>с отличными примерами.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LINQ in Action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Fabrice</a:t>
            </a:r>
            <a:r>
              <a:rPr lang="en-US" sz="2400" dirty="0" smtClean="0"/>
              <a:t> </a:t>
            </a:r>
            <a:r>
              <a:rPr lang="en-US" sz="2400" dirty="0" err="1"/>
              <a:t>Marguerie</a:t>
            </a:r>
            <a:r>
              <a:rPr lang="en-US" sz="2400" dirty="0"/>
              <a:t>, Steve </a:t>
            </a:r>
            <a:r>
              <a:rPr lang="en-US" sz="2400" dirty="0" err="1"/>
              <a:t>Eichert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Jim </a:t>
            </a:r>
            <a:r>
              <a:rPr lang="en-US" sz="2400" dirty="0" err="1" smtClean="0"/>
              <a:t>Wooley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Отличное руководство по </a:t>
            </a:r>
            <a:r>
              <a:rPr lang="en-US" sz="2800" dirty="0" smtClean="0"/>
              <a:t>LINQ.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Русского перевода, к сожалению, нет. В книге Эндрю Троелсена эта тема тоже рассматривается.</a:t>
            </a:r>
            <a:endParaRPr lang="ru-RU" sz="2800" dirty="0"/>
          </a:p>
        </p:txBody>
      </p:sp>
      <p:pic>
        <p:nvPicPr>
          <p:cNvPr id="5" name="Picture 4" descr="http://ecx.images-amazon.com/images/I/51CXFy2LELL._SX25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16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Объектно-ориентированное программирование и проектирование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1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Объектно-ориентированное конструирование программных </a:t>
            </a:r>
            <a:r>
              <a:rPr lang="ru-RU" sz="2400" i="1" dirty="0" smtClean="0">
                <a:solidFill>
                  <a:srgbClr val="FFFF00"/>
                </a:solidFill>
              </a:rPr>
              <a:t>систем</a:t>
            </a:r>
            <a:r>
              <a:rPr lang="en-US" sz="2400" i="1" dirty="0" smtClean="0">
                <a:solidFill>
                  <a:srgbClr val="FFFF00"/>
                </a:solidFill>
              </a:rPr>
              <a:t/>
            </a:r>
            <a:br>
              <a:rPr lang="en-US" sz="2400" i="1" dirty="0" smtClean="0">
                <a:solidFill>
                  <a:srgbClr val="FFFF00"/>
                </a:solidFill>
              </a:rPr>
            </a:br>
            <a:r>
              <a:rPr lang="ru-RU" sz="2400" dirty="0"/>
              <a:t>Бертран </a:t>
            </a:r>
            <a:r>
              <a:rPr lang="ru-RU" sz="2400" dirty="0" smtClean="0"/>
              <a:t>Мейер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 smtClean="0"/>
              <a:t>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oz.by/books/more1015778.html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74800"/>
            <a:ext cx="254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Объектно-ориентированный анализ и проектирование с примерами </a:t>
            </a:r>
            <a:r>
              <a:rPr lang="ru-RU" sz="2400" i="1" dirty="0" smtClean="0">
                <a:solidFill>
                  <a:srgbClr val="FFFF00"/>
                </a:solidFill>
              </a:rPr>
              <a:t>приложений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dirty="0" smtClean="0"/>
              <a:t>Гради Буч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книге описываются </a:t>
            </a:r>
            <a:r>
              <a:rPr lang="ru-RU" dirty="0"/>
              <a:t>объектные методы решения сложных проблем, связанные с разработкой систем и программного обеспечения. Используя многочисленные примеры, </a:t>
            </a:r>
            <a:r>
              <a:rPr lang="ru-RU" dirty="0" smtClean="0"/>
              <a:t>иллюстрируются </a:t>
            </a:r>
            <a:r>
              <a:rPr lang="ru-RU" dirty="0"/>
              <a:t>основные концепции объектно-ориентированного подхода на примере разработки систем управления, сбора данных и искусственного интеллекта.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624</Words>
  <Application>Microsoft Office PowerPoint</Application>
  <PresentationFormat>On-screen Show (4:3)</PresentationFormat>
  <Paragraphs>48</Paragraphs>
  <Slides>21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bel-hard-training</vt:lpstr>
      <vt:lpstr>PowerPoint Presentation</vt:lpstr>
      <vt:lpstr>Язык программирования C# 5.0 и платформа .NET 4.5 Эндрю Троелсен</vt:lpstr>
      <vt:lpstr>CLR via C#. Программирование на платформе Microsoft .NET Framework 4.5 на языке C# Джеффри Рихтер</vt:lpstr>
      <vt:lpstr>C# программирование для профессионалов Джон Скит</vt:lpstr>
      <vt:lpstr>WPF: Windows Presentation Foundation в .NET 4.5 с примерами на C# 5.0 для профессионалов Мэтью Мак-Дональд</vt:lpstr>
      <vt:lpstr>LINQ in Action Fabrice Marguerie, Steve Eichert и Jim Wooley</vt:lpstr>
      <vt:lpstr>Объектно-ориентированное программирование и проектирование</vt:lpstr>
      <vt:lpstr>Объектно-ориентированное конструирование программных систем Бертран Мейер</vt:lpstr>
      <vt:lpstr>Объектно-ориентированный анализ и проектирование с примерами приложений Гради Буч</vt:lpstr>
      <vt:lpstr>Паттерны проектирования Эрик Фримен, Элизабет Фримен, Кэтти Сьерра, Берт Бейтс</vt:lpstr>
      <vt:lpstr>Приемы объектно-ориентированного проектирования. Паттерны проектирования Гамма, Хелм, Джонсон, Влиссидес</vt:lpstr>
      <vt:lpstr>Стиль кодирования</vt:lpstr>
      <vt:lpstr>Совершенный код (Code Complete) Стив Макконнелл (Steve McConnell)</vt:lpstr>
      <vt:lpstr>Мартин Фаулер (Martin Fowler) Рефакторинг. Улучшение существующего кода (Refactoring: Improving the Design of Existing Code)</vt:lpstr>
      <vt:lpstr>ADO.NET / EntityFramework</vt:lpstr>
      <vt:lpstr>Review</vt:lpstr>
      <vt:lpstr>Проектирование</vt:lpstr>
      <vt:lpstr>Krzysztof Cwalina, Brad Abrams «Framework Design Guidelines», 2nd Edition, 2008</vt:lpstr>
      <vt:lpstr>Другое</vt:lpstr>
      <vt:lpstr>Pragmatic Thinking and Learning: Refactor Your Wetware Andy Hunt</vt:lpstr>
      <vt:lpstr>Бесплатные электронные книги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2014-04-29T13:01:46Z</dcterms:created>
  <dcterms:modified xsi:type="dcterms:W3CDTF">2015-02-14T04:03:40Z</dcterms:modified>
</cp:coreProperties>
</file>