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60"/>
  </p:notesMasterIdLst>
  <p:sldIdLst>
    <p:sldId id="256" r:id="rId5"/>
    <p:sldId id="290" r:id="rId6"/>
    <p:sldId id="293" r:id="rId7"/>
    <p:sldId id="298" r:id="rId8"/>
    <p:sldId id="291" r:id="rId9"/>
    <p:sldId id="318" r:id="rId10"/>
    <p:sldId id="259" r:id="rId11"/>
    <p:sldId id="319" r:id="rId12"/>
    <p:sldId id="262" r:id="rId13"/>
    <p:sldId id="261" r:id="rId14"/>
    <p:sldId id="285" r:id="rId15"/>
    <p:sldId id="323" r:id="rId16"/>
    <p:sldId id="286" r:id="rId17"/>
    <p:sldId id="263" r:id="rId18"/>
    <p:sldId id="309" r:id="rId19"/>
    <p:sldId id="314" r:id="rId20"/>
    <p:sldId id="321" r:id="rId21"/>
    <p:sldId id="310" r:id="rId22"/>
    <p:sldId id="267" r:id="rId23"/>
    <p:sldId id="315" r:id="rId24"/>
    <p:sldId id="296" r:id="rId25"/>
    <p:sldId id="287" r:id="rId26"/>
    <p:sldId id="299" r:id="rId27"/>
    <p:sldId id="295" r:id="rId28"/>
    <p:sldId id="311" r:id="rId29"/>
    <p:sldId id="278" r:id="rId30"/>
    <p:sldId id="268" r:id="rId31"/>
    <p:sldId id="317" r:id="rId32"/>
    <p:sldId id="302" r:id="rId33"/>
    <p:sldId id="303" r:id="rId34"/>
    <p:sldId id="324" r:id="rId35"/>
    <p:sldId id="313" r:id="rId36"/>
    <p:sldId id="304" r:id="rId37"/>
    <p:sldId id="305" r:id="rId38"/>
    <p:sldId id="316" r:id="rId39"/>
    <p:sldId id="312" r:id="rId40"/>
    <p:sldId id="306" r:id="rId41"/>
    <p:sldId id="326" r:id="rId42"/>
    <p:sldId id="307" r:id="rId43"/>
    <p:sldId id="308" r:id="rId44"/>
    <p:sldId id="322" r:id="rId45"/>
    <p:sldId id="269" r:id="rId46"/>
    <p:sldId id="270" r:id="rId47"/>
    <p:sldId id="320" r:id="rId48"/>
    <p:sldId id="271" r:id="rId49"/>
    <p:sldId id="272" r:id="rId50"/>
    <p:sldId id="300" r:id="rId51"/>
    <p:sldId id="273" r:id="rId52"/>
    <p:sldId id="274" r:id="rId53"/>
    <p:sldId id="276" r:id="rId54"/>
    <p:sldId id="325" r:id="rId55"/>
    <p:sldId id="277" r:id="rId56"/>
    <p:sldId id="292" r:id="rId57"/>
    <p:sldId id="281" r:id="rId58"/>
    <p:sldId id="301" r:id="rId5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5545" autoAdjust="0"/>
  </p:normalViewPr>
  <p:slideViewPr>
    <p:cSldViewPr>
      <p:cViewPr varScale="1">
        <p:scale>
          <a:sx n="70" d="100"/>
          <a:sy n="70" d="100"/>
        </p:scale>
        <p:origin x="-160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394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pPr/>
              <a:t>14.04.2016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14.04.2016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14.04.2016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14.04.2016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14.04.2016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14.04.2016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14.04.2016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14.04.2016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14.04.2016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14.04.2016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14.04.2016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14.04.2016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14.04.2016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245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14.04.2016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14.04.2016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14.04.2016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14.04.2016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14.04.2016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14.04.2016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14.04.2016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14.04.2016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4233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icrosoft.com/learning/en-us/book.aspx?id=15528&amp;locale=en-us" TargetMode="External"/><Relationship Id="rId4" Type="http://schemas.openxmlformats.org/officeDocument/2006/relationships/hyperlink" Target="http://oz.by/books/more1028671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.ru/forum/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www.rsdn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microsoft.ru/forums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stackoverflow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3917227" cy="560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.NET Framework </a:t>
            </a:r>
            <a:r>
              <a:rPr lang="ru-RU" sz="2800" dirty="0" smtClean="0">
                <a:solidFill>
                  <a:schemeClr val="bg1"/>
                </a:solidFill>
              </a:rPr>
              <a:t>выпускается вместе с </a:t>
            </a:r>
            <a:r>
              <a:rPr lang="en-US" sz="2800" dirty="0" smtClean="0">
                <a:solidFill>
                  <a:schemeClr val="bg1"/>
                </a:solidFill>
              </a:rPr>
              <a:t>Visual Studio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145902"/>
              </p:ext>
            </p:extLst>
          </p:nvPr>
        </p:nvGraphicFramePr>
        <p:xfrm>
          <a:off x="323528" y="1412776"/>
          <a:ext cx="8496944" cy="4597072"/>
        </p:xfrm>
        <a:graphic>
          <a:graphicData uri="http://schemas.openxmlformats.org/drawingml/2006/table">
            <a:tbl>
              <a:tblPr/>
              <a:tblGrid>
                <a:gridCol w="936104"/>
                <a:gridCol w="1368152"/>
                <a:gridCol w="1656184"/>
                <a:gridCol w="1656184"/>
                <a:gridCol w="288032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CLR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Входит </a:t>
                      </a:r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 состав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4145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Center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1.1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2.0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3988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2.0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2.0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4.6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Июль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Visual Studio 2015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Windows 10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.NET</a:t>
            </a:r>
            <a:r>
              <a:rPr lang="ru-RU" sz="2800" dirty="0" smtClean="0">
                <a:solidFill>
                  <a:schemeClr val="bg1"/>
                </a:solidFill>
              </a:rPr>
              <a:t>- планы на 2015 год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196752"/>
            <a:ext cx="79208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.NET 4.6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Visual Studio 2015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Visual Studio Code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кросс-платформенная </a:t>
            </a:r>
            <a:r>
              <a:rPr lang="en-US" sz="2400" dirty="0" smtClean="0">
                <a:solidFill>
                  <a:schemeClr val="bg1"/>
                </a:solidFill>
              </a:rPr>
              <a:t>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ASP.NET </a:t>
            </a:r>
            <a:r>
              <a:rPr lang="en-US" sz="2400" dirty="0" err="1" smtClean="0">
                <a:solidFill>
                  <a:srgbClr val="FFFF00"/>
                </a:solidFill>
              </a:rPr>
              <a:t>vNext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Новая версия платформы веб-разработки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Entity Framework </a:t>
            </a:r>
            <a:r>
              <a:rPr lang="en-US" sz="2400" dirty="0" smtClean="0">
                <a:solidFill>
                  <a:srgbClr val="FFFF00"/>
                </a:solidFill>
              </a:rPr>
              <a:t>7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новая версия технологии доступа к данным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Roslyn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>
                <a:solidFill>
                  <a:schemeClr val="bg1"/>
                </a:solidFill>
              </a:rPr>
              <a:t>новые </a:t>
            </a:r>
            <a:r>
              <a:rPr lang="ru-RU" sz="2400" dirty="0" smtClean="0">
                <a:solidFill>
                  <a:schemeClr val="bg1"/>
                </a:solidFill>
              </a:rPr>
              <a:t>компиляторы для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 </a:t>
            </a:r>
            <a:r>
              <a:rPr lang="en-US" sz="2400" dirty="0" smtClean="0">
                <a:solidFill>
                  <a:schemeClr val="bg1"/>
                </a:solidFill>
              </a:rPr>
              <a:t>VB.NET </a:t>
            </a:r>
            <a:r>
              <a:rPr lang="ru-RU" sz="2400" dirty="0" smtClean="0">
                <a:solidFill>
                  <a:schemeClr val="bg1"/>
                </a:solidFill>
              </a:rPr>
              <a:t>с технологией </a:t>
            </a:r>
            <a:r>
              <a:rPr lang="en-US" sz="2400" dirty="0" smtClean="0">
                <a:solidFill>
                  <a:schemeClr val="bg1"/>
                </a:solidFill>
              </a:rPr>
              <a:t>Compiler As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FFFF00"/>
                </a:solidFill>
              </a:rPr>
              <a:t>RyuJIT</a:t>
            </a:r>
            <a:r>
              <a:rPr lang="ru-RU" sz="2400" dirty="0" smtClean="0">
                <a:solidFill>
                  <a:schemeClr val="bg1"/>
                </a:solidFill>
              </a:rPr>
              <a:t> – новый </a:t>
            </a:r>
            <a:r>
              <a:rPr lang="en-US" sz="2400" dirty="0" smtClean="0">
                <a:solidFill>
                  <a:schemeClr val="bg1"/>
                </a:solidFill>
              </a:rPr>
              <a:t>JIT </a:t>
            </a:r>
            <a:r>
              <a:rPr lang="ru-RU" sz="2400" dirty="0" smtClean="0">
                <a:solidFill>
                  <a:schemeClr val="bg1"/>
                </a:solidFill>
              </a:rPr>
              <a:t>компилятор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для </a:t>
            </a:r>
            <a:r>
              <a:rPr lang="en-US" sz="2400" dirty="0" smtClean="0">
                <a:solidFill>
                  <a:schemeClr val="bg1"/>
                </a:solidFill>
              </a:rPr>
              <a:t>x64 </a:t>
            </a:r>
            <a:r>
              <a:rPr lang="ru-RU" sz="2400" dirty="0" smtClean="0">
                <a:solidFill>
                  <a:schemeClr val="bg1"/>
                </a:solidFill>
              </a:rPr>
              <a:t>архитектуры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.NET</a:t>
            </a:r>
            <a:r>
              <a:rPr lang="ru-RU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Native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– технология компиляции </a:t>
            </a:r>
            <a:r>
              <a:rPr lang="en-US" sz="2400" dirty="0" smtClean="0">
                <a:solidFill>
                  <a:schemeClr val="bg1"/>
                </a:solidFill>
              </a:rPr>
              <a:t>.NET </a:t>
            </a:r>
            <a:r>
              <a:rPr lang="ru-RU" sz="2400" dirty="0" smtClean="0">
                <a:solidFill>
                  <a:schemeClr val="bg1"/>
                </a:solidFill>
              </a:rPr>
              <a:t>приложений в машинный код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Ключевые слова языка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  <a:solidFill>
            <a:schemeClr val="bg1"/>
          </a:solidFill>
        </p:spPr>
        <p:txBody>
          <a:bodyPr numCol="4">
            <a:normAutofit fontScale="40000" lnSpcReduction="20000"/>
          </a:bodyPr>
          <a:lstStyle/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abstract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as</a:t>
            </a:r>
          </a:p>
          <a:p>
            <a:pPr marL="0" indent="0">
              <a:buNone/>
            </a:pPr>
            <a:r>
              <a:rPr lang="en-US" sz="3300" dirty="0" err="1" smtClean="0">
                <a:solidFill>
                  <a:srgbClr val="0000FF"/>
                </a:solidFill>
                <a:latin typeface="Consolas"/>
              </a:rPr>
              <a:t>async</a:t>
            </a:r>
            <a:endParaRPr lang="en-US" sz="33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await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base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bool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break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byte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char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class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const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continue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decimal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default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delegate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double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else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enum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event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extern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finally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fixed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float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for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foreach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goto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implicit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interface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internal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lock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namespace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new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null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object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operator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out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override</a:t>
            </a:r>
          </a:p>
          <a:p>
            <a:pPr marL="0" indent="0">
              <a:buNone/>
            </a:pPr>
            <a:r>
              <a:rPr lang="en-US" sz="3300" dirty="0" err="1" smtClean="0">
                <a:solidFill>
                  <a:srgbClr val="0000FF"/>
                </a:solidFill>
                <a:latin typeface="Consolas"/>
              </a:rPr>
              <a:t>params</a:t>
            </a:r>
            <a:endParaRPr lang="en-US" sz="33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private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protected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public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readonly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return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sbyte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sealed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short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sizeof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stackalloc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static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string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struct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switch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throw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try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typeof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ulong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unsafe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ushort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using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virtual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void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volatile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while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2777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Ключевые слова зарезервированы для </a:t>
            </a:r>
            <a:r>
              <a:rPr lang="ru-RU" dirty="0">
                <a:solidFill>
                  <a:schemeClr val="bg1"/>
                </a:solidFill>
              </a:rPr>
              <a:t>использования языком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r>
              <a:rPr lang="ru-RU" dirty="0" smtClean="0">
                <a:solidFill>
                  <a:schemeClr val="bg1"/>
                </a:solidFill>
              </a:rPr>
              <a:t>. Следует избегать их использование в качестве идентификаторов.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8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Директива </a:t>
            </a:r>
            <a:r>
              <a:rPr lang="en-US" dirty="0" smtClean="0">
                <a:solidFill>
                  <a:schemeClr val="bg1"/>
                </a:solidFill>
              </a:rPr>
              <a:t>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Указывается в самом начале *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cs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файла. Действует в пределах одного файла.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 контексном меню редактора </a:t>
            </a:r>
            <a:r>
              <a:rPr lang="en-US" dirty="0" smtClean="0">
                <a:solidFill>
                  <a:schemeClr val="bg1"/>
                </a:solidFill>
              </a:rPr>
              <a:t>Visual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Studio </a:t>
            </a:r>
            <a:r>
              <a:rPr lang="ru-RU" dirty="0" smtClean="0">
                <a:solidFill>
                  <a:schemeClr val="bg1"/>
                </a:solidFill>
              </a:rPr>
              <a:t>есть подменю </a:t>
            </a:r>
            <a:r>
              <a:rPr lang="en-US" dirty="0" smtClean="0">
                <a:solidFill>
                  <a:schemeClr val="bg1"/>
                </a:solidFill>
              </a:rPr>
              <a:t>“Organize Usings” </a:t>
            </a:r>
            <a:r>
              <a:rPr lang="ru-RU" dirty="0" smtClean="0">
                <a:solidFill>
                  <a:schemeClr val="bg1"/>
                </a:solidFill>
              </a:rPr>
              <a:t>со следующим командами: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Remove Unused Usings</a:t>
            </a:r>
            <a:r>
              <a:rPr lang="ru-RU" dirty="0" smtClean="0">
                <a:solidFill>
                  <a:schemeClr val="bg1"/>
                </a:solidFill>
              </a:rPr>
              <a:t>: удаляет неиспользуемые в этом файле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Sort Usings</a:t>
            </a:r>
            <a:r>
              <a:rPr lang="ru-RU" dirty="0" smtClean="0">
                <a:solidFill>
                  <a:schemeClr val="bg1"/>
                </a:solidFill>
              </a:rPr>
              <a:t>: сортирует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ru-RU" dirty="0" smtClean="0">
                <a:solidFill>
                  <a:schemeClr val="bg1"/>
                </a:solidFill>
              </a:rPr>
              <a:t>в алфавитном порядке для улучшения читабельности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Remove and Sort</a:t>
            </a:r>
            <a:r>
              <a:rPr lang="ru-RU" dirty="0" smtClean="0">
                <a:solidFill>
                  <a:schemeClr val="bg1"/>
                </a:solidFill>
              </a:rPr>
              <a:t>: выполняет две предыдущие команды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7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C# 6. static 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System.Console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System.Math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System.ConsoleColor</a:t>
            </a:r>
            <a:r>
              <a:rPr lang="en-US" dirty="0" smtClean="0">
                <a:solidFill>
                  <a:schemeClr val="bg1"/>
                </a:solidFill>
              </a:rPr>
              <a:t>; // </a:t>
            </a:r>
            <a:r>
              <a:rPr lang="en-US" smtClean="0">
                <a:solidFill>
                  <a:schemeClr val="bg1"/>
                </a:solidFill>
              </a:rPr>
              <a:t>enum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WriteLine</a:t>
            </a:r>
            <a:r>
              <a:rPr lang="en-US" dirty="0" smtClean="0">
                <a:solidFill>
                  <a:schemeClr val="bg1"/>
                </a:solidFill>
              </a:rPr>
              <a:t>("Hello"); // 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double r = </a:t>
            </a:r>
            <a:r>
              <a:rPr lang="en-US" dirty="0" err="1" smtClean="0">
                <a:solidFill>
                  <a:schemeClr val="bg1"/>
                </a:solidFill>
              </a:rPr>
              <a:t>Sqrt</a:t>
            </a:r>
            <a:r>
              <a:rPr lang="en-US" dirty="0" smtClean="0">
                <a:solidFill>
                  <a:schemeClr val="bg1"/>
                </a:solidFill>
              </a:rPr>
              <a:t>(3); // </a:t>
            </a:r>
            <a:r>
              <a:rPr lang="en-US" dirty="0" err="1" smtClean="0">
                <a:solidFill>
                  <a:schemeClr val="bg1"/>
                </a:solidFill>
              </a:rPr>
              <a:t>Math.Sqrt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Работает с любыми </a:t>
            </a:r>
            <a:r>
              <a:rPr lang="en-US" dirty="0" smtClean="0">
                <a:solidFill>
                  <a:schemeClr val="bg1"/>
                </a:solidFill>
              </a:rPr>
              <a:t>static </a:t>
            </a:r>
            <a:r>
              <a:rPr lang="ru-RU" dirty="0" smtClean="0">
                <a:solidFill>
                  <a:schemeClr val="bg1"/>
                </a:solidFill>
              </a:rPr>
              <a:t>членами в </a:t>
            </a:r>
            <a:r>
              <a:rPr lang="en-US" dirty="0" smtClean="0">
                <a:solidFill>
                  <a:schemeClr val="bg1"/>
                </a:solidFill>
              </a:rPr>
              <a:t>class,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или </a:t>
            </a:r>
            <a:r>
              <a:rPr lang="en-US" dirty="0" err="1" smtClean="0">
                <a:solidFill>
                  <a:schemeClr val="bg1"/>
                </a:solidFill>
              </a:rPr>
              <a:t>enum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9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Объявление локальных переменных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Локальной переменной называют переменную объявленную внутри метода (функции). Локальной её называют так как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ru-RU" sz="2400" dirty="0" smtClean="0">
                <a:solidFill>
                  <a:schemeClr val="bg1"/>
                </a:solidFill>
              </a:rPr>
              <a:t>на доступна только внутри охватывающей функции и существует только в течение времени выполнения этой функции.</a:t>
            </a:r>
          </a:p>
          <a:p>
            <a:pPr marL="0" indent="0">
              <a:buNone/>
            </a:pPr>
            <a:endParaRPr lang="ru-RU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Для объявления локальной переменной в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используется следующий синтаксис</a:t>
            </a:r>
            <a:r>
              <a:rPr lang="ru-RU" sz="2400" dirty="0">
                <a:solidFill>
                  <a:schemeClr val="bg1"/>
                </a:solidFill>
              </a:rPr>
              <a:t>: ИмяТипа имяПеременной;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293096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(4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-х байтовое знаковое целое)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(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строка)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975867"/>
            <a:ext cx="8229600" cy="973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Чтобы объявить несколько переменных одного типа перечислите их имена через запятую: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940892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y, z;</a:t>
            </a:r>
            <a:endParaRPr lang="ru-RU" sz="1600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yesterday, today, tomorrow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564938"/>
              </p:ext>
            </p:extLst>
          </p:nvPr>
        </p:nvGraphicFramePr>
        <p:xfrm>
          <a:off x="414250" y="620688"/>
          <a:ext cx="8315501" cy="5993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63362"/>
                <a:gridCol w="1640332"/>
                <a:gridCol w="5011807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Тип </a:t>
                      </a: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.NET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Псевдоним в </a:t>
                      </a: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C#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Диапазон допустимых значений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0..255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–128..127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System.Int16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short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–32 768..32 767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System.Int32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int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–2 147 483 648..2 147 483 647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System.Int64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long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kern="1200" dirty="0" smtClean="0">
                          <a:latin typeface="+mn-lt"/>
                        </a:rPr>
                        <a:t>-9 223 372 036 854 775 808..</a:t>
                      </a:r>
                      <a:r>
                        <a:rPr lang="be-BY" sz="1600" kern="1200" baseline="0" dirty="0" smtClean="0">
                          <a:latin typeface="+mn-lt"/>
                        </a:rPr>
                        <a:t> </a:t>
                      </a:r>
                      <a:r>
                        <a:rPr lang="ru-RU" sz="1600" kern="1200" dirty="0" smtClean="0">
                          <a:latin typeface="+mn-lt"/>
                        </a:rPr>
                        <a:t>9 223 372 036 854 775 807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System.UInt16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ushort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0..65535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System.UInt32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uint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0..4 294 967 295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System.UInt64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ulong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0..18 446 744 073 709 551 615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System.Single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float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1.5 × 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−45</a:t>
                      </a:r>
                      <a:r>
                        <a:rPr lang="ru-RU" sz="1600" kern="1200" dirty="0" smtClean="0">
                          <a:latin typeface="+mn-lt"/>
                        </a:rPr>
                        <a:t> до 3.4 × 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38</a:t>
                      </a:r>
                      <a:r>
                        <a:rPr lang="ru-RU" sz="1600" kern="1200" dirty="0" smtClean="0">
                          <a:latin typeface="+mn-lt"/>
                        </a:rPr>
                        <a:t>, 7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System.Double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double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5.0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−324</a:t>
                      </a:r>
                      <a:r>
                        <a:rPr lang="ru-RU" sz="1600" kern="1200" dirty="0" smtClean="0">
                          <a:latin typeface="+mn-lt"/>
                        </a:rPr>
                        <a:t> до 1.7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308</a:t>
                      </a:r>
                      <a:r>
                        <a:rPr lang="ru-RU" sz="1600" kern="1200" dirty="0" smtClean="0">
                          <a:latin typeface="+mn-lt"/>
                        </a:rPr>
                        <a:t>, </a:t>
                      </a:r>
                      <a:r>
                        <a:rPr lang="en-US" sz="1600" kern="1200" dirty="0" smtClean="0">
                          <a:latin typeface="+mn-lt"/>
                        </a:rPr>
                        <a:t>14-</a:t>
                      </a:r>
                      <a:r>
                        <a:rPr lang="ru-RU" sz="1600" kern="1200" dirty="0" smtClean="0">
                          <a:latin typeface="+mn-lt"/>
                        </a:rPr>
                        <a:t>15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System.Decimal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decimal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1.0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−28</a:t>
                      </a:r>
                      <a:r>
                        <a:rPr lang="ru-RU" sz="1600" kern="1200" dirty="0" smtClean="0">
                          <a:latin typeface="+mn-lt"/>
                        </a:rPr>
                        <a:t> до 7.9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28</a:t>
                      </a:r>
                      <a:r>
                        <a:rPr lang="ru-RU" sz="1600" kern="1200" dirty="0" smtClean="0">
                          <a:latin typeface="+mn-lt"/>
                        </a:rPr>
                        <a:t>, 28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System.String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string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Последовательность символов типа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Символ в кодировке </a:t>
                      </a:r>
                      <a:r>
                        <a:rPr lang="ru-RU" sz="1600" kern="1200" dirty="0" err="1" smtClean="0">
                          <a:latin typeface="+mn-lt"/>
                        </a:rPr>
                        <a:t>Unicode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System.Boolean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bool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true / false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System.Object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object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en-US" sz="2800" dirty="0" smtClean="0">
                <a:solidFill>
                  <a:schemeClr val="bg1"/>
                </a:solidFill>
              </a:rPr>
              <a:t>C# (</a:t>
            </a:r>
            <a:r>
              <a:rPr lang="ru-RU" sz="2800" dirty="0" smtClean="0">
                <a:solidFill>
                  <a:schemeClr val="bg1"/>
                </a:solidFill>
              </a:rPr>
              <a:t>выделены ссылочные типы)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5.0 и платформа .NET 4.5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Троелсен </a:t>
            </a:r>
            <a:r>
              <a:rPr lang="ru-RU" dirty="0">
                <a:solidFill>
                  <a:schemeClr val="bg1"/>
                </a:solidFill>
              </a:rPr>
              <a:t>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http://oz.by/books/more10158206.html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www.apress.com/9781430242338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CLR via C#. Программирование на платформе Microsoft .NET Framework 4.5 на языке C</a:t>
            </a:r>
            <a:r>
              <a:rPr lang="ru-RU" dirty="0" smtClean="0">
                <a:solidFill>
                  <a:schemeClr val="bg1"/>
                </a:solidFill>
              </a:rPr>
              <a:t>#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oz.by/books/more1028671.html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www.microsoft.com/learning/en-us/book.aspx?id=15528&amp;locale=en-us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lvl="0"/>
            <a:r>
              <a:rPr lang="ru-RU" dirty="0" smtClean="0">
                <a:solidFill>
                  <a:schemeClr val="bg1"/>
                </a:solidFill>
              </a:rPr>
              <a:t>Смотрите также презентацию </a:t>
            </a:r>
            <a:r>
              <a:rPr lang="en-US" dirty="0" smtClean="0">
                <a:solidFill>
                  <a:schemeClr val="bg1"/>
                </a:solidFill>
              </a:rPr>
              <a:t>books-to-read.pptx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Обязательная инициализация перед использованием (</a:t>
            </a:r>
            <a:r>
              <a:rPr lang="en-US" sz="3200" dirty="0">
                <a:solidFill>
                  <a:schemeClr val="bg1"/>
                </a:solidFill>
              </a:rPr>
              <a:t>d</a:t>
            </a:r>
            <a:r>
              <a:rPr lang="en-US" sz="3200" dirty="0" smtClean="0">
                <a:solidFill>
                  <a:schemeClr val="bg1"/>
                </a:solidFill>
              </a:rPr>
              <a:t>efinite assignment)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требует чтобы перед первым использованием переменной она была уже инициализирована. Это означает что на всех возможных путях исполнения программы она должна быть инициализирована перед тем её попытаются прочитать. В случае нарушения этого правила компилятор сгенерирует ошибку «</a:t>
            </a:r>
            <a:r>
              <a:rPr lang="en-US" sz="2400" dirty="0" smtClean="0">
                <a:solidFill>
                  <a:schemeClr val="bg1"/>
                </a:solidFill>
              </a:rPr>
              <a:t>Use </a:t>
            </a:r>
            <a:r>
              <a:rPr lang="en-US" sz="2400" dirty="0">
                <a:solidFill>
                  <a:schemeClr val="bg1"/>
                </a:solidFill>
              </a:rPr>
              <a:t>of unassigned local </a:t>
            </a:r>
            <a:r>
              <a:rPr lang="en-US" sz="2400" dirty="0" smtClean="0">
                <a:solidFill>
                  <a:schemeClr val="bg1"/>
                </a:solidFill>
              </a:rPr>
              <a:t>variable</a:t>
            </a:r>
            <a:r>
              <a:rPr lang="ru-RU" sz="2400" dirty="0" smtClean="0">
                <a:solidFill>
                  <a:schemeClr val="bg1"/>
                </a:solidFill>
              </a:rPr>
              <a:t>»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005064"/>
            <a:ext cx="8291264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(Q())</a:t>
            </a: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123;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(R())</a:t>
            </a:r>
          </a:p>
          <a:p>
            <a:r>
              <a:rPr lang="ru-RU" sz="16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Ошибка компиляции!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279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Строковые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string)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ru-RU" dirty="0" smtClean="0">
                <a:solidFill>
                  <a:schemeClr val="bg1"/>
                </a:solidFill>
              </a:rPr>
              <a:t>текст\</a:t>
            </a:r>
            <a:r>
              <a:rPr lang="en-US" dirty="0" smtClean="0">
                <a:solidFill>
                  <a:schemeClr val="bg1"/>
                </a:solidFill>
              </a:rPr>
              <a:t>n"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dirty="0" smtClean="0">
                <a:solidFill>
                  <a:schemeClr val="bg1"/>
                </a:solidFill>
              </a:rPr>
              <a:t>\XXX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@"</a:t>
            </a:r>
            <a:r>
              <a:rPr lang="ru-RU" dirty="0" smtClean="0">
                <a:solidFill>
                  <a:schemeClr val="bg1"/>
                </a:solidFill>
              </a:rPr>
              <a:t>текст</a:t>
            </a:r>
            <a:r>
              <a:rPr lang="en-US" dirty="0" smtClean="0">
                <a:solidFill>
                  <a:schemeClr val="bg1"/>
                </a:solidFill>
              </a:rPr>
              <a:t>\n", verbatim </a:t>
            </a:r>
            <a:r>
              <a:rPr lang="ru-RU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dirty="0">
                <a:solidFill>
                  <a:schemeClr val="bg1"/>
                </a:solidFill>
              </a:rPr>
              <a:t> 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Символьный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char)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‘</a:t>
            </a:r>
            <a:r>
              <a:rPr lang="ru-RU" dirty="0" smtClean="0">
                <a:solidFill>
                  <a:schemeClr val="bg1"/>
                </a:solidFill>
              </a:rPr>
              <a:t>символ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ru-RU" dirty="0" smtClean="0">
                <a:solidFill>
                  <a:schemeClr val="bg1"/>
                </a:solidFill>
              </a:rPr>
              <a:t> в 10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0xFF, 0x1122 </a:t>
            </a:r>
            <a:r>
              <a:rPr lang="ru-RU" dirty="0">
                <a:solidFill>
                  <a:schemeClr val="bg1"/>
                </a:solidFill>
              </a:rPr>
              <a:t>и т.п</a:t>
            </a:r>
            <a:r>
              <a:rPr lang="ru-RU" dirty="0" smtClean="0">
                <a:solidFill>
                  <a:schemeClr val="bg1"/>
                </a:solidFill>
              </a:rPr>
              <a:t>., число в 16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1L, </a:t>
            </a:r>
            <a:r>
              <a:rPr lang="ru-RU" dirty="0" smtClean="0">
                <a:solidFill>
                  <a:schemeClr val="bg1"/>
                </a:solidFill>
              </a:rPr>
              <a:t>знаковое длинное целое </a:t>
            </a:r>
            <a:r>
              <a:rPr lang="en-US" dirty="0" smtClean="0">
                <a:solidFill>
                  <a:schemeClr val="bg1"/>
                </a:solidFill>
              </a:rPr>
              <a:t>(long)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U, </a:t>
            </a:r>
            <a:r>
              <a:rPr lang="ru-RU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dirty="0" err="1" smtClean="0">
                <a:solidFill>
                  <a:schemeClr val="bg1"/>
                </a:solidFill>
              </a:rPr>
              <a:t>uint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1UL,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беззнаковое </a:t>
            </a:r>
            <a:r>
              <a:rPr lang="ru-RU" dirty="0" smtClean="0">
                <a:solidFill>
                  <a:schemeClr val="bg1"/>
                </a:solidFill>
              </a:rPr>
              <a:t>длинное целое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ulong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1.1f</a:t>
            </a:r>
            <a:r>
              <a:rPr lang="ru-RU" dirty="0" smtClean="0">
                <a:solidFill>
                  <a:schemeClr val="bg1"/>
                </a:solidFill>
              </a:rPr>
              <a:t>, число типа </a:t>
            </a:r>
            <a:r>
              <a:rPr lang="en-US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1.1m,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decimal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Применяются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System.TimeZoneInfo</a:t>
            </a:r>
            <a:r>
              <a:rPr lang="en-US" dirty="0" smtClean="0"/>
              <a:t> – </a:t>
            </a:r>
            <a:r>
              <a:rPr lang="ru-RU" dirty="0" smtClean="0"/>
              <a:t>информация о часовом поясе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 </a:t>
            </a:r>
            <a:r>
              <a:rPr lang="ru-RU" sz="2800" dirty="0" smtClean="0">
                <a:solidFill>
                  <a:schemeClr val="bg1"/>
                </a:solidFill>
              </a:rPr>
              <a:t>(строка)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\’ – </a:t>
            </a:r>
            <a:r>
              <a:rPr lang="ru-RU" sz="1200" dirty="0" smtClean="0">
                <a:solidFill>
                  <a:schemeClr val="bg1"/>
                </a:solidFill>
              </a:rPr>
              <a:t>одинарная кавычка; </a:t>
            </a: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ru-RU" sz="1200" dirty="0" smtClean="0">
                <a:solidFill>
                  <a:schemeClr val="bg1"/>
                </a:solidFill>
              </a:rPr>
              <a:t>" – двойная кавычка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\\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–</a:t>
            </a:r>
            <a:r>
              <a:rPr lang="ru-RU" sz="1200" dirty="0" smtClean="0">
                <a:solidFill>
                  <a:schemeClr val="bg1"/>
                </a:solidFill>
              </a:rPr>
              <a:t> обратный слеш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\0 – Юникод символ с кодом 0</a:t>
            </a:r>
            <a:r>
              <a:rPr lang="en-US" sz="1200" dirty="0" smtClean="0">
                <a:solidFill>
                  <a:schemeClr val="bg1"/>
                </a:solidFill>
              </a:rPr>
              <a:t>. </a:t>
            </a:r>
            <a:r>
              <a:rPr lang="ru-RU" sz="1200" dirty="0">
                <a:solidFill>
                  <a:schemeClr val="bg1"/>
                </a:solidFill>
              </a:rPr>
              <a:t>Будьте осторожны </a:t>
            </a:r>
            <a:r>
              <a:rPr lang="ru-RU" sz="1200" dirty="0" smtClean="0">
                <a:solidFill>
                  <a:schemeClr val="bg1"/>
                </a:solidFill>
              </a:rPr>
              <a:t>с ним!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\r, \n – </a:t>
            </a:r>
            <a:r>
              <a:rPr lang="ru-RU" sz="1200" dirty="0" smtClean="0">
                <a:solidFill>
                  <a:schemeClr val="bg1"/>
                </a:solidFill>
              </a:rPr>
              <a:t>Возврат каретки (код 13) и перевод строки (код 10).</a:t>
            </a:r>
            <a:br>
              <a:rPr lang="ru-RU" sz="1200" dirty="0" smtClean="0">
                <a:solidFill>
                  <a:schemeClr val="bg1"/>
                </a:solidFill>
              </a:rPr>
            </a:br>
            <a:r>
              <a:rPr lang="ru-RU" sz="1200" dirty="0" smtClean="0">
                <a:solidFill>
                  <a:schemeClr val="bg1"/>
                </a:solidFill>
              </a:rPr>
              <a:t>Совет: Используйте </a:t>
            </a:r>
            <a:r>
              <a:rPr lang="en-US" sz="1200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smtClean="0">
                <a:solidFill>
                  <a:schemeClr val="bg1"/>
                </a:solidFill>
              </a:rPr>
              <a:t>вместо </a:t>
            </a:r>
            <a:r>
              <a:rPr lang="en-US" sz="1200" dirty="0" smtClean="0">
                <a:solidFill>
                  <a:schemeClr val="bg1"/>
                </a:solidFill>
              </a:rPr>
              <a:t>\r</a:t>
            </a: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n</a:t>
            </a:r>
            <a:endParaRPr lang="ru-RU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t – </a:t>
            </a:r>
            <a:r>
              <a:rPr lang="ru-RU" sz="1200" dirty="0" smtClean="0">
                <a:solidFill>
                  <a:schemeClr val="bg1"/>
                </a:solidFill>
              </a:rPr>
              <a:t>Табуляция (код 9)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err="1">
                <a:solidFill>
                  <a:schemeClr val="bg1"/>
                </a:solidFill>
              </a:rPr>
              <a:t>uXXXX</a:t>
            </a:r>
            <a:r>
              <a:rPr lang="en-US" sz="1200" dirty="0">
                <a:solidFill>
                  <a:schemeClr val="bg1"/>
                </a:solidFill>
              </a:rPr>
              <a:t>,\</a:t>
            </a:r>
            <a:r>
              <a:rPr lang="en-US" sz="1200" dirty="0" err="1">
                <a:solidFill>
                  <a:schemeClr val="bg1"/>
                </a:solidFill>
              </a:rPr>
              <a:t>xn</a:t>
            </a:r>
            <a:r>
              <a:rPr lang="en-US" sz="1200" dirty="0">
                <a:solidFill>
                  <a:schemeClr val="bg1"/>
                </a:solidFill>
              </a:rPr>
              <a:t>[n][n][n],\</a:t>
            </a:r>
            <a:r>
              <a:rPr lang="en-US" sz="1200" dirty="0" err="1" smtClean="0">
                <a:solidFill>
                  <a:schemeClr val="bg1"/>
                </a:solidFill>
              </a:rPr>
              <a:t>Uxxxxxxxx</a:t>
            </a:r>
            <a:r>
              <a:rPr lang="en-US" sz="1200" dirty="0" smtClean="0">
                <a:solidFill>
                  <a:schemeClr val="bg1"/>
                </a:solidFill>
              </a:rPr>
              <a:t> – </a:t>
            </a:r>
            <a:r>
              <a:rPr lang="ru-RU" sz="1200" dirty="0" smtClean="0">
                <a:solidFill>
                  <a:schemeClr val="bg1"/>
                </a:solidFill>
              </a:rPr>
              <a:t>Юникод </a:t>
            </a:r>
            <a:r>
              <a:rPr lang="en-US" sz="1200" dirty="0" smtClean="0">
                <a:solidFill>
                  <a:schemeClr val="bg1"/>
                </a:solidFill>
              </a:rPr>
              <a:t>escape </a:t>
            </a:r>
            <a:r>
              <a:rPr lang="ru-RU" sz="1200" dirty="0" smtClean="0">
                <a:solidFill>
                  <a:schemeClr val="bg1"/>
                </a:solidFill>
              </a:rPr>
              <a:t>последовательности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a – </a:t>
            </a:r>
            <a:r>
              <a:rPr lang="ru-RU" sz="1200" dirty="0">
                <a:solidFill>
                  <a:schemeClr val="bg1"/>
                </a:solidFill>
              </a:rPr>
              <a:t>Звуковой сигнал (код символа 7)</a:t>
            </a:r>
            <a:r>
              <a:rPr lang="en-US" sz="1200" dirty="0">
                <a:solidFill>
                  <a:schemeClr val="bg1"/>
                </a:solidFill>
              </a:rPr>
              <a:t>; \b –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Backspace</a:t>
            </a:r>
            <a:r>
              <a:rPr lang="ru-RU" sz="1200" dirty="0">
                <a:solidFill>
                  <a:schemeClr val="bg1"/>
                </a:solidFill>
              </a:rPr>
              <a:t> (код символа </a:t>
            </a:r>
            <a:r>
              <a:rPr lang="en-US" sz="1200" dirty="0">
                <a:solidFill>
                  <a:schemeClr val="bg1"/>
                </a:solidFill>
              </a:rPr>
              <a:t>8</a:t>
            </a:r>
            <a:r>
              <a:rPr lang="ru-RU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bg1"/>
                </a:solidFill>
              </a:rPr>
              <a:t>; \f –</a:t>
            </a:r>
            <a:r>
              <a:rPr lang="ru-RU" sz="1200" dirty="0">
                <a:solidFill>
                  <a:schemeClr val="bg1"/>
                </a:solidFill>
              </a:rPr>
              <a:t> Переход новую страницу </a:t>
            </a:r>
            <a:r>
              <a:rPr lang="en-US" sz="1200" dirty="0">
                <a:solidFill>
                  <a:schemeClr val="bg1"/>
                </a:solidFill>
              </a:rPr>
              <a:t>(form feed); \v – Vertical quote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@"C:\</a:t>
            </a:r>
            <a:r>
              <a:rPr lang="en-US" dirty="0" err="1" smtClean="0">
                <a:solidFill>
                  <a:schemeClr val="bg1"/>
                </a:solidFill>
              </a:rPr>
              <a:t>inetpub</a:t>
            </a:r>
            <a:r>
              <a:rPr lang="en-US" dirty="0" smtClean="0">
                <a:solidFill>
                  <a:schemeClr val="bg1"/>
                </a:solidFill>
              </a:rPr>
              <a:t>\temp"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При 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Неизменяемость </a:t>
            </a:r>
            <a:r>
              <a:rPr lang="en-US" sz="2800" dirty="0" smtClean="0">
                <a:solidFill>
                  <a:schemeClr val="bg1"/>
                </a:solidFill>
              </a:rPr>
              <a:t>(immutability) </a:t>
            </a:r>
            <a:r>
              <a:rPr lang="ru-RU" sz="2800" dirty="0" smtClean="0">
                <a:solidFill>
                  <a:schemeClr val="bg1"/>
                </a:solidFill>
              </a:rPr>
              <a:t>строк в </a:t>
            </a:r>
            <a:r>
              <a:rPr lang="en-US" sz="2800" dirty="0" smtClean="0">
                <a:solidFill>
                  <a:schemeClr val="bg1"/>
                </a:solidFill>
              </a:rPr>
              <a:t>.NET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Строки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неизменяемыми. При попытке изменить значение строки сначала создается копия и уже в ней производятся изменения.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Неизменямость нужна по следующим причинам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работы механизма интернирования строк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упрощения многопоточного кода (пропадает необходимость в синхронизации)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en-US" dirty="0">
                <a:solidFill>
                  <a:schemeClr val="bg1"/>
                </a:solidFill>
              </a:rPr>
              <a:t>s = "</a:t>
            </a:r>
            <a:r>
              <a:rPr lang="en-US" dirty="0" err="1">
                <a:solidFill>
                  <a:schemeClr val="bg1"/>
                </a:solidFill>
              </a:rPr>
              <a:t>abcd</a:t>
            </a:r>
            <a:r>
              <a:rPr lang="en-US" dirty="0">
                <a:solidFill>
                  <a:schemeClr val="bg1"/>
                </a:solidFill>
              </a:rPr>
              <a:t>";</a:t>
            </a:r>
          </a:p>
          <a:p>
            <a:r>
              <a:rPr lang="en-US" dirty="0">
                <a:solidFill>
                  <a:schemeClr val="bg1"/>
                </a:solidFill>
              </a:rPr>
              <a:t>s = </a:t>
            </a:r>
            <a:r>
              <a:rPr lang="en-US" dirty="0" err="1">
                <a:solidFill>
                  <a:schemeClr val="bg1"/>
                </a:solidFill>
              </a:rPr>
              <a:t>string.Concat</a:t>
            </a:r>
            <a:r>
              <a:rPr lang="en-US" dirty="0">
                <a:solidFill>
                  <a:schemeClr val="bg1"/>
                </a:solidFill>
              </a:rPr>
              <a:t>(s, "</a:t>
            </a:r>
            <a:r>
              <a:rPr lang="en-US" dirty="0" err="1">
                <a:solidFill>
                  <a:schemeClr val="bg1"/>
                </a:solidFill>
              </a:rPr>
              <a:t>ef</a:t>
            </a:r>
            <a:r>
              <a:rPr lang="en-US" dirty="0" smtClean="0">
                <a:solidFill>
                  <a:schemeClr val="bg1"/>
                </a:solidFill>
              </a:rPr>
              <a:t>");</a:t>
            </a:r>
          </a:p>
        </p:txBody>
      </p:sp>
      <p:pic>
        <p:nvPicPr>
          <p:cNvPr id="1026" name="Picture 2" descr="string-immuta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789040"/>
            <a:ext cx="619125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1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800100" y="838200"/>
            <a:ext cx="75438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 smtClean="0">
                <a:solidFill>
                  <a:schemeClr val="bg1"/>
                </a:solidFill>
              </a:rPr>
              <a:t>шестнадцатеричный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Может использоваться 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Console.Write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string.Format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StringBuilder.AppendFormat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455206"/>
              </p:ext>
            </p:extLst>
          </p:nvPr>
        </p:nvGraphicFramePr>
        <p:xfrm>
          <a:off x="574576" y="980729"/>
          <a:ext cx="7994848" cy="4324101"/>
        </p:xfrm>
        <a:graphic>
          <a:graphicData uri="http://schemas.openxmlformats.org/drawingml/2006/table">
            <a:tbl>
              <a:tblPr/>
              <a:tblGrid>
                <a:gridCol w="936104"/>
                <a:gridCol w="2016224"/>
                <a:gridCol w="3312368"/>
                <a:gridCol w="1730152"/>
              </a:tblGrid>
              <a:tr h="303963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Денежная величина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2.5);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-2.5);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2,50р.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/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-2,50р.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Десятичное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Console.Write("{0:D5}", 25);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Научный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Console.Write("{0:E}", 250000);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2.500000E+005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76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Fixed-point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Console.Write("{0:F2}", 25);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Console.Write("{0:F0}", 25);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25.00 </a:t>
                      </a:r>
                    </a:p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Общий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Console.Write("{0:G}", 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n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Число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Console.Write("{0:N}", 2500000);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500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 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Шестнадцатиричное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250);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0xffff);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 </a:t>
                      </a:r>
                    </a:p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FFFF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Форматирование числовых значений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CopyTo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GetLength</a:t>
            </a:r>
            <a:r>
              <a:rPr lang="en-US" dirty="0" smtClean="0">
                <a:solidFill>
                  <a:prstClr val="white"/>
                </a:solidFill>
              </a:rPr>
              <a:t>(), Length, </a:t>
            </a:r>
            <a:r>
              <a:rPr lang="en-US" dirty="0" err="1" smtClean="0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 smtClean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 smtClean="0">
                <a:solidFill>
                  <a:prstClr val="white"/>
                </a:solidFill>
              </a:rPr>
              <a:t>См. также класс </a:t>
            </a:r>
            <a:r>
              <a:rPr lang="en-US" dirty="0" err="1" smtClean="0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являются ссылочным типом.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ru-RU" dirty="0" smtClean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 err="1" smtClean="0">
                <a:solidFill>
                  <a:prstClr val="white"/>
                </a:solidFill>
              </a:rPr>
              <a:t>nt</a:t>
            </a:r>
            <a:r>
              <a:rPr lang="en-US" dirty="0" smtClean="0">
                <a:solidFill>
                  <a:prstClr val="white"/>
                </a:solidFill>
              </a:rPr>
              <a:t>[] numbers = new </a:t>
            </a:r>
            <a:r>
              <a:rPr lang="en-US" dirty="0" err="1" smtClean="0">
                <a:solidFill>
                  <a:prstClr val="white"/>
                </a:solidFill>
              </a:rPr>
              <a:t>int</a:t>
            </a:r>
            <a:r>
              <a:rPr lang="en-US" dirty="0" smtClean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numbers[0] = 1; … numbers[4] = 5;</a:t>
            </a: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Среда выполнения </a:t>
            </a:r>
            <a:r>
              <a:rPr lang="en-US" dirty="0" smtClean="0">
                <a:solidFill>
                  <a:prstClr val="white"/>
                </a:solidFill>
              </a:rPr>
              <a:t>(CLR) </a:t>
            </a:r>
            <a:r>
              <a:rPr lang="ru-RU" dirty="0" smtClean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 smtClean="0">
                <a:solidFill>
                  <a:prstClr val="white"/>
                </a:solidFill>
              </a:rPr>
              <a:t>IndexOutOfRangeException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System.Collections.Generic.List</a:t>
            </a:r>
            <a:r>
              <a:rPr lang="en-US" dirty="0" smtClean="0">
                <a:solidFill>
                  <a:prstClr val="white"/>
                </a:solidFill>
              </a:rPr>
              <a:t>&lt;T&gt;.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smtClean="0">
                <a:solidFill>
                  <a:prstClr val="white"/>
                </a:solidFill>
                <a:cs typeface="Times New Roman" pitchFamily="18" charset="0"/>
              </a:rPr>
              <a:t>List&lt;T&gt; - </a:t>
            </a: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«динамический массив».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кол-во элементов заранее неизвестно или требуется добавлять/удалять элементы, то вместо </a:t>
            </a:r>
            <a:r>
              <a:rPr lang="ru-RU" dirty="0">
                <a:solidFill>
                  <a:prstClr val="white"/>
                </a:solidFill>
              </a:rPr>
              <a:t>массива следует </a:t>
            </a:r>
            <a:r>
              <a:rPr lang="ru-RU" dirty="0" smtClean="0">
                <a:solidFill>
                  <a:prstClr val="white"/>
                </a:solidFill>
              </a:rPr>
              <a:t>использовать класс </a:t>
            </a:r>
            <a:r>
              <a:rPr lang="en-US" dirty="0" smtClean="0">
                <a:solidFill>
                  <a:prstClr val="white"/>
                </a:solidFill>
              </a:rPr>
              <a:t>List&lt;T&gt;</a:t>
            </a:r>
            <a:r>
              <a:rPr lang="ru-RU" dirty="0" smtClean="0">
                <a:solidFill>
                  <a:prstClr val="white"/>
                </a:solidFill>
              </a:rPr>
              <a:t> из пространства имен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</a:t>
            </a:r>
            <a:r>
              <a:rPr lang="ru-RU" dirty="0" smtClean="0">
                <a:solidFill>
                  <a:prstClr val="white"/>
                </a:solidFill>
              </a:rPr>
              <a:t>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Строки это «массив»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Со строкой можно обращаться как с массивом, то есть можно получить </a:t>
            </a:r>
            <a:r>
              <a:rPr lang="en-US" dirty="0" smtClean="0">
                <a:solidFill>
                  <a:prstClr val="white"/>
                </a:solidFill>
              </a:rPr>
              <a:t>N-</a:t>
            </a:r>
            <a:r>
              <a:rPr lang="ru-RU" dirty="0" smtClean="0">
                <a:solidFill>
                  <a:prstClr val="white"/>
                </a:solidFill>
              </a:rPr>
              <a:t>й символ строки.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</a:t>
            </a:r>
            <a:r>
              <a:rPr lang="ru-RU" dirty="0" smtClean="0">
                <a:solidFill>
                  <a:prstClr val="white"/>
                </a:solidFill>
              </a:rPr>
              <a:t>Аникей</a:t>
            </a:r>
            <a:r>
              <a:rPr lang="en-US" dirty="0" smtClean="0">
                <a:solidFill>
                  <a:prstClr val="white"/>
                </a:solidFill>
              </a:rPr>
              <a:t>“;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firstLetter</a:t>
            </a:r>
            <a:r>
              <a:rPr lang="en-US" dirty="0" smtClean="0">
                <a:solidFill>
                  <a:prstClr val="white"/>
                </a:solidFill>
              </a:rPr>
              <a:t> = name[0];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lasterLetter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= </a:t>
            </a:r>
            <a:r>
              <a:rPr lang="en-US" dirty="0" smtClean="0">
                <a:solidFill>
                  <a:prstClr val="white"/>
                </a:solidFill>
              </a:rPr>
              <a:t>name[name.Length-1];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В тоже время менять отдельные символы нельзя: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name[0] = 'a'; // </a:t>
            </a:r>
            <a:r>
              <a:rPr lang="ru-RU" dirty="0" smtClean="0">
                <a:solidFill>
                  <a:prstClr val="white"/>
                </a:solidFill>
              </a:rPr>
              <a:t>Ошибка компиляции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Правильно будет так:</a:t>
            </a:r>
          </a:p>
          <a:p>
            <a:pPr>
              <a:defRPr/>
            </a:pP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"a" + </a:t>
            </a:r>
            <a:r>
              <a:rPr lang="en-US" dirty="0" err="1" smtClean="0">
                <a:solidFill>
                  <a:prstClr val="white"/>
                </a:solidFill>
              </a:rPr>
              <a:t>name.Substring</a:t>
            </a:r>
            <a:r>
              <a:rPr lang="en-US" dirty="0" smtClean="0">
                <a:solidFill>
                  <a:prstClr val="white"/>
                </a:solidFill>
              </a:rPr>
              <a:t>(1); // name = </a:t>
            </a:r>
            <a:r>
              <a:rPr lang="ru-RU" dirty="0" smtClean="0">
                <a:solidFill>
                  <a:prstClr val="white"/>
                </a:solidFill>
              </a:rPr>
              <a:t>"аникей"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89213"/>
              </p:ext>
            </p:extLst>
          </p:nvPr>
        </p:nvGraphicFramePr>
        <p:xfrm>
          <a:off x="642392" y="1412776"/>
          <a:ext cx="7859217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x++; // 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~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154851"/>
              </p:ext>
            </p:extLst>
          </p:nvPr>
        </p:nvGraphicFramePr>
        <p:xfrm>
          <a:off x="642392" y="1412776"/>
          <a:ext cx="785921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// 33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// -13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// 230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200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0!</a:t>
                      </a:r>
                      <a:endParaRPr lang="en-US" sz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%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200" kern="1200" baseline="0" dirty="0" smtClean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// 3</a:t>
                      </a:r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22108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Для выполнения других арифметических операций можно использовать методы класса </a:t>
            </a:r>
            <a:r>
              <a:rPr lang="en-US" sz="2000" dirty="0" err="1" smtClean="0"/>
              <a:t>System.Math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Арифметические операторы</a:t>
            </a:r>
            <a:r>
              <a:rPr lang="en-US" sz="3600" dirty="0" smtClean="0"/>
              <a:t>. </a:t>
            </a:r>
            <a:r>
              <a:rPr lang="ru-RU" sz="3600" dirty="0" smtClean="0"/>
              <a:t>Примеры.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259463"/>
            <a:ext cx="784887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Оператор + можно применять для конкатенации строк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Аникей"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greeting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Привет, 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name +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"!"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(greeting);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Даты можно вычитать друг из друга получая интервал времени между ними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Дата запуска аппарата "Вояджер-1" 5 сентября 1977 12:56:00 UTC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(1977, 9, 5, 12, 56, 0,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DateTimeKind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missionDuration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.UtcNow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Продо</a:t>
            </a:r>
            <a:r>
              <a:rPr lang="ru-RU" sz="1200">
                <a:solidFill>
                  <a:srgbClr val="A31515"/>
                </a:solidFill>
                <a:latin typeface="Consolas"/>
              </a:rPr>
              <a:t>л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жительность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миссии Вояджер-1: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N1}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дней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,</a:t>
            </a:r>
            <a:br>
              <a:rPr lang="ru-RU" sz="1200" dirty="0" smtClean="0">
                <a:solidFill>
                  <a:prstClr val="black"/>
                </a:solidFill>
                <a:latin typeface="Consolas"/>
              </a:rPr>
            </a:b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missionDuration.TotalDays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К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да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т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е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можно прибавлять интервалы времени и вычитать их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.Today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todayPlus30days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(30);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(7);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через 30 дней: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todayPlus30days);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неделю назад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958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Математические операции</a:t>
            </a:r>
            <a:r>
              <a:rPr lang="en-US" sz="2800" dirty="0" smtClean="0"/>
              <a:t> (</a:t>
            </a:r>
            <a:r>
              <a:rPr lang="ru-RU" sz="2800" dirty="0" smtClean="0"/>
              <a:t>класс </a:t>
            </a:r>
            <a:r>
              <a:rPr lang="en-US" sz="2800" dirty="0" err="1" smtClean="0"/>
              <a:t>System.Math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32208"/>
              </p:ext>
            </p:extLst>
          </p:nvPr>
        </p:nvGraphicFramePr>
        <p:xfrm>
          <a:off x="642392" y="620688"/>
          <a:ext cx="7859217" cy="598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44"/>
                <a:gridCol w="2232248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DivRem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Деление и остаток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duration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872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years, days;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years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Math.DivRem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(duration,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365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days);</a:t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years = 2, days = 142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Pow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в степень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7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Sqrt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Квадратный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корень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Exp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«</a:t>
                      </a:r>
                      <a:r>
                        <a:rPr lang="en-US" sz="1200" i="1" dirty="0" smtClean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» в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указанную степень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Log,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Log10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Логарифмы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Floor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меньшему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Ceiling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 к большему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2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-1</a:t>
                      </a:r>
                      <a:endParaRPr lang="en-US" sz="11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Round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ближайшему значению с заданной точностью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2.645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rounded1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2.64!!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rounded2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b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</a:b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MidpointRounding.AwayFromZero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2.65</a:t>
                      </a:r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Abs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Абсолютное значение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Sign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Знак числа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Max,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Min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Максимальное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или м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инимальное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значение из двух. См. также 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LINQ 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методы.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Sin,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Sinh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Cos,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Cosh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Acos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Asin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Atan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Atan2, Tan,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Tanh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Тригонометрические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функции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8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Деление на 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902478"/>
              </p:ext>
            </p:extLst>
          </p:nvPr>
        </p:nvGraphicFramePr>
        <p:xfrm>
          <a:off x="642392" y="2636912"/>
          <a:ext cx="7818040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376"/>
                <a:gridCol w="59766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Тип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byte,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sbyte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br>
                        <a:rPr lang="en-US" baseline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short,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ushort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br>
                        <a:rPr lang="en-US" baseline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int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uint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br>
                        <a:rPr lang="en-US" baseline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long,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ulong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DivideByZeroException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float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float.PositiveInfinity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или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float.NegativeInfinity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double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double.PositiveInfinity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или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double.NegativeInfinity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decimal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DivideByZeroException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2392" y="1271662"/>
            <a:ext cx="7818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Разные типы дают разный результат при попытке деления на ноль</a:t>
            </a:r>
          </a:p>
        </p:txBody>
      </p:sp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966318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/>
                <a:gridCol w="520490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==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55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Битовые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(XOR)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/>
                <a:gridCol w="576064"/>
                <a:gridCol w="864096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555287"/>
              </p:ext>
            </p:extLst>
          </p:nvPr>
        </p:nvGraphicFramePr>
        <p:xfrm>
          <a:off x="642392" y="1412776"/>
          <a:ext cx="7859217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«И» (сокращенное вычисление)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«ИЛИ»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(сокращенное вычисление)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&amp; b) {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| b) {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«Исключающее 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^ b) {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316260"/>
              </p:ext>
            </p:extLst>
          </p:nvPr>
        </p:nvGraphicFramePr>
        <p:xfrm>
          <a:off x="642392" y="4969976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015388"/>
              </p:ext>
            </p:extLst>
          </p:nvPr>
        </p:nvGraphicFramePr>
        <p:xfrm>
          <a:off x="5045225" y="4969976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«ИЛИ»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?? </a:t>
            </a:r>
            <a:r>
              <a:rPr lang="ru-RU" dirty="0" smtClean="0"/>
              <a:t>оператор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340768"/>
            <a:ext cx="8244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Оператор </a:t>
            </a:r>
            <a:r>
              <a:rPr lang="en-US" dirty="0" smtClean="0">
                <a:solidFill>
                  <a:prstClr val="white"/>
                </a:solidFill>
              </a:rPr>
              <a:t>?? </a:t>
            </a:r>
            <a:r>
              <a:rPr lang="ru-RU" dirty="0" smtClean="0">
                <a:solidFill>
                  <a:prstClr val="white"/>
                </a:solidFill>
              </a:rPr>
              <a:t>(</a:t>
            </a:r>
            <a:r>
              <a:rPr lang="en-US" dirty="0">
                <a:solidFill>
                  <a:prstClr val="white"/>
                </a:solidFill>
              </a:rPr>
              <a:t>n</a:t>
            </a:r>
            <a:r>
              <a:rPr lang="en-US" dirty="0" smtClean="0">
                <a:solidFill>
                  <a:prstClr val="white"/>
                </a:solidFill>
              </a:rPr>
              <a:t>ull coalescing</a:t>
            </a:r>
            <a:r>
              <a:rPr lang="ru-RU" dirty="0" smtClean="0">
                <a:solidFill>
                  <a:prstClr val="white"/>
                </a:solidFill>
              </a:rPr>
              <a:t>) бинарный оператор возращающий выражение справа, если выражение слева равно </a:t>
            </a:r>
            <a:r>
              <a:rPr lang="en-US" dirty="0" smtClean="0">
                <a:solidFill>
                  <a:prstClr val="white"/>
                </a:solidFill>
              </a:rPr>
              <a:t>null.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204864"/>
            <a:ext cx="8244916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?? 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endParaRPr lang="nl-NL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956" y="2924944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Тот же самый код с использованием </a:t>
            </a:r>
            <a:r>
              <a:rPr lang="en-US" dirty="0" smtClean="0">
                <a:solidFill>
                  <a:prstClr val="white"/>
                </a:solidFill>
              </a:rPr>
              <a:t>if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3418548"/>
            <a:ext cx="824491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nl-NL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 (dataRoot == </a:t>
            </a:r>
            <a:r>
              <a:rPr lang="nl-NL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) dataRoot = </a:t>
            </a:r>
            <a:r>
              <a:rPr lang="nl-NL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3896" y="5867980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 есть использование оператора </a:t>
            </a:r>
            <a:r>
              <a:rPr lang="en-US" dirty="0" smtClean="0">
                <a:solidFill>
                  <a:prstClr val="white"/>
                </a:solidFill>
              </a:rPr>
              <a:t>?? </a:t>
            </a:r>
            <a:r>
              <a:rPr lang="ru-RU" dirty="0" smtClean="0">
                <a:solidFill>
                  <a:prstClr val="white"/>
                </a:solidFill>
              </a:rPr>
              <a:t>помогает упростить код.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3896" y="4365104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Тот же самый код с использованием тернарного оператора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smtClean="0">
                <a:solidFill>
                  <a:prstClr val="white"/>
                </a:solidFill>
              </a:rPr>
              <a:t>? :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2484" y="4858708"/>
            <a:ext cx="8244916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.GetEnvironmentVariable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==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null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?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@"C:\Data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</a:p>
          <a:p>
            <a:r>
              <a:rPr lang="en-US" sz="14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  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.GetEnvironmentVariable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"DATA_ROOT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nl-NL" sz="14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999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505945"/>
              </p:ext>
            </p:extLst>
          </p:nvPr>
        </p:nvGraphicFramePr>
        <p:xfrm>
          <a:off x="755576" y="980728"/>
          <a:ext cx="7920880" cy="5434317"/>
        </p:xfrm>
        <a:graphic>
          <a:graphicData uri="http://schemas.openxmlformats.org/drawingml/2006/table">
            <a:tbl>
              <a:tblPr/>
              <a:tblGrid>
                <a:gridCol w="3477804"/>
                <a:gridCol w="4443076"/>
              </a:tblGrid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Категория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(ы)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5582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Основные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x.y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f(x)  a[x]  x++  x--  new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typeof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default  checked  unchecked  delegate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Унарные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  !  ~  ++x  --x  (T)x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Умножение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*  /  %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Сложение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Битовые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сдвиги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&lt;&lt;  &gt;&gt;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Relational and type testing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  &gt;  &lt;=  &gt;=  is  as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Равенство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==  !=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исключающее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^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Null coalescing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??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Условный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?: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Присвоение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и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лямбда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  *=  /=  %=  +=  -=  &lt;&lt;=  &gt;&gt;=  &amp;=  ^=  </a:t>
                      </a:r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|=</a:t>
                      </a:r>
                      <a:b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Сокращенное выполнение логических выражений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3240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C# </a:t>
            </a:r>
            <a:r>
              <a:rPr lang="ru-RU" sz="2000" dirty="0" smtClean="0"/>
              <a:t>применяет сокращеннное выполнение </a:t>
            </a:r>
            <a:r>
              <a:rPr lang="ru-RU" sz="2000" dirty="0"/>
              <a:t>(</a:t>
            </a:r>
            <a:r>
              <a:rPr lang="en-US" sz="2000" dirty="0"/>
              <a:t>short-circuiting) </a:t>
            </a:r>
            <a:r>
              <a:rPr lang="ru-RU" sz="2000" dirty="0" smtClean="0"/>
              <a:t>логических выражений</a:t>
            </a:r>
            <a:r>
              <a:rPr lang="en-US" sz="2000" dirty="0" smtClean="0"/>
              <a:t>. </a:t>
            </a:r>
            <a:r>
              <a:rPr lang="ru-RU" sz="2000" dirty="0" smtClean="0"/>
              <a:t>Это означает что, если при вычислении выражения логического «И» первый операнд дает «ложь», то остальные операнд</a:t>
            </a:r>
            <a:r>
              <a:rPr lang="ru-RU" sz="2000" dirty="0"/>
              <a:t>ы</a:t>
            </a:r>
            <a:r>
              <a:rPr lang="ru-RU" sz="2000" dirty="0" smtClean="0"/>
              <a:t> пропускаются т.к. уже понятно, что результатом может быть только «ложь».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Для логического «ИЛИ» действует аналогичное правило. Если </a:t>
            </a:r>
            <a:r>
              <a:rPr lang="ru-RU" sz="2000" dirty="0"/>
              <a:t>при </a:t>
            </a:r>
            <a:r>
              <a:rPr lang="ru-RU" sz="2000" dirty="0" smtClean="0"/>
              <a:t>его вычислении первый </a:t>
            </a:r>
            <a:r>
              <a:rPr lang="ru-RU" sz="2000" dirty="0"/>
              <a:t>операнд дает </a:t>
            </a:r>
            <a:r>
              <a:rPr lang="ru-RU" sz="2000" dirty="0" smtClean="0"/>
              <a:t>«истину», </a:t>
            </a:r>
            <a:r>
              <a:rPr lang="ru-RU" sz="2000" dirty="0"/>
              <a:t>то остальные </a:t>
            </a:r>
            <a:r>
              <a:rPr lang="ru-RU" sz="2000" dirty="0" smtClean="0"/>
              <a:t>операнды </a:t>
            </a:r>
            <a:r>
              <a:rPr lang="ru-RU" sz="2000" dirty="0"/>
              <a:t>пропускаются т.к. уже понятно, что </a:t>
            </a:r>
            <a:r>
              <a:rPr lang="ru-RU" sz="2000" dirty="0" smtClean="0"/>
              <a:t>результатом </a:t>
            </a:r>
            <a:r>
              <a:rPr lang="ru-RU" sz="2000" dirty="0"/>
              <a:t>может быть только </a:t>
            </a:r>
            <a:r>
              <a:rPr lang="ru-RU" sz="2000" dirty="0" smtClean="0"/>
              <a:t>«истина».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457200" y="4925486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x=10, y=20;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false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&lt; 0 &amp;&amp; y &gt; 0) {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true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&gt; 0 || y &lt; 0) {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712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nswer(yes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Can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eled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(“</a:t>
            </a:r>
            <a:r>
              <a:rPr lang="en-US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Invalid choice</a:t>
            </a:r>
            <a:r>
              <a:rPr lang="be-BY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ключая службы </a:t>
            </a:r>
            <a:r>
              <a:rPr lang="en-US" dirty="0" smtClean="0">
                <a:solidFill>
                  <a:schemeClr val="bg1"/>
                </a:solidFill>
              </a:rPr>
              <a:t>Windows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ru-RU" dirty="0" smtClean="0">
                <a:solidFill>
                  <a:schemeClr val="bg1"/>
                </a:solidFill>
              </a:rPr>
              <a:t>программы установки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Команд для </a:t>
            </a:r>
            <a:r>
              <a:rPr lang="en-US" dirty="0" smtClean="0">
                <a:solidFill>
                  <a:schemeClr val="bg1"/>
                </a:solidFill>
              </a:rPr>
              <a:t>PowerShell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240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Audi,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BMW,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Opel,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car1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edes, car2 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Vendor.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.BMW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Некоторые системные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-ы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System.DayOfWeek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День недели</a:t>
            </a:r>
          </a:p>
          <a:p>
            <a:r>
              <a:rPr lang="en-US" dirty="0" err="1" smtClean="0"/>
              <a:t>System.Drawing.KnownColor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Цвет</a:t>
            </a:r>
            <a:endParaRPr lang="en-US" dirty="0"/>
          </a:p>
          <a:p>
            <a:r>
              <a:rPr lang="en-US" dirty="0" err="1" smtClean="0"/>
              <a:t>System.IO.DriveType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Тип диска</a:t>
            </a:r>
            <a:endParaRPr lang="en-US" dirty="0"/>
          </a:p>
          <a:p>
            <a:r>
              <a:rPr lang="en-US" dirty="0" err="1" smtClean="0"/>
              <a:t>System.IO.FileAttributes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Атрибут файла</a:t>
            </a:r>
            <a:endParaRPr lang="en-US" dirty="0"/>
          </a:p>
          <a:p>
            <a:r>
              <a:rPr lang="en-US" dirty="0" err="1" smtClean="0"/>
              <a:t>System.Net.HttpStatusCode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Код ответа протокола </a:t>
            </a:r>
            <a:r>
              <a:rPr lang="en-US" dirty="0" smtClean="0"/>
              <a:t>HTTP</a:t>
            </a:r>
          </a:p>
          <a:p>
            <a:r>
              <a:rPr lang="ru-RU" dirty="0" smtClean="0"/>
              <a:t>и другие ...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14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Смотрите файл </a:t>
            </a:r>
            <a:r>
              <a:rPr lang="en-US" smtClean="0">
                <a:solidFill>
                  <a:schemeClr val="bg1"/>
                </a:solidFill>
                <a:cs typeface="Arial" charset="0"/>
              </a:rPr>
              <a:t>Homework\lesson-01.docx</a:t>
            </a: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7524" y="3668795"/>
            <a:ext cx="8568952" cy="1344381"/>
            <a:chOff x="323528" y="3668795"/>
            <a:chExt cx="8568952" cy="1344381"/>
          </a:xfrm>
        </p:grpSpPr>
        <p:grpSp>
          <p:nvGrpSpPr>
            <p:cNvPr id="5" name="Group 4"/>
            <p:cNvGrpSpPr/>
            <p:nvPr/>
          </p:nvGrpSpPr>
          <p:grpSpPr>
            <a:xfrm>
              <a:off x="323528" y="3668795"/>
              <a:ext cx="8568952" cy="1344381"/>
              <a:chOff x="795695" y="3981661"/>
              <a:chExt cx="3474682" cy="1344381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795695" y="3981661"/>
                <a:ext cx="3474682" cy="1344381"/>
              </a:xfrm>
              <a:prstGeom prst="rect">
                <a:avLst/>
              </a:prstGeom>
              <a:solidFill>
                <a:srgbClr val="0069B8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22480" y="4389153"/>
                <a:ext cx="514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Platform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8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019"/>
            <a:stretch/>
          </p:blipFill>
          <p:spPr bwMode="auto">
            <a:xfrm>
              <a:off x="8067818" y="4044538"/>
              <a:ext cx="627059" cy="752383"/>
            </a:xfrm>
            <a:prstGeom prst="rect">
              <a:avLst/>
            </a:prstGeom>
            <a:solidFill>
              <a:srgbClr val="0069B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</p:pic>
      </p:grpSp>
      <p:grpSp>
        <p:nvGrpSpPr>
          <p:cNvPr id="21" name="Group 20"/>
          <p:cNvGrpSpPr/>
          <p:nvPr/>
        </p:nvGrpSpPr>
        <p:grpSpPr>
          <a:xfrm>
            <a:off x="287524" y="2066545"/>
            <a:ext cx="3960440" cy="1362455"/>
            <a:chOff x="323528" y="2054520"/>
            <a:chExt cx="3960440" cy="1362455"/>
          </a:xfrm>
        </p:grpSpPr>
        <p:grpSp>
          <p:nvGrpSpPr>
            <p:cNvPr id="9" name="Group 8"/>
            <p:cNvGrpSpPr/>
            <p:nvPr/>
          </p:nvGrpSpPr>
          <p:grpSpPr>
            <a:xfrm>
              <a:off x="323528" y="2072594"/>
              <a:ext cx="3960440" cy="1344381"/>
              <a:chOff x="4498974" y="3981661"/>
              <a:chExt cx="3474682" cy="1344381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4498974" y="3981661"/>
                <a:ext cx="3474682" cy="1344381"/>
              </a:xfrm>
              <a:prstGeom prst="rect">
                <a:avLst/>
              </a:prstGeom>
              <a:solidFill>
                <a:srgbClr val="7FBA00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73291" y="4389153"/>
                <a:ext cx="16081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Framework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043" y="2054520"/>
              <a:ext cx="707237" cy="690264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680012" y="2066545"/>
            <a:ext cx="4176464" cy="1344381"/>
            <a:chOff x="4716016" y="2072594"/>
            <a:chExt cx="4176464" cy="1344381"/>
          </a:xfrm>
        </p:grpSpPr>
        <p:grpSp>
          <p:nvGrpSpPr>
            <p:cNvPr id="13" name="Group 12"/>
            <p:cNvGrpSpPr/>
            <p:nvPr/>
          </p:nvGrpSpPr>
          <p:grpSpPr>
            <a:xfrm>
              <a:off x="4716016" y="2072594"/>
              <a:ext cx="4176464" cy="1344381"/>
              <a:chOff x="8204713" y="3981661"/>
              <a:chExt cx="3474682" cy="1344381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8204713" y="3981661"/>
                <a:ext cx="3474682" cy="1344381"/>
              </a:xfrm>
              <a:prstGeom prst="rect">
                <a:avLst/>
              </a:prstGeom>
              <a:solidFill>
                <a:srgbClr val="68217A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479030" y="4389153"/>
                <a:ext cx="30540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Средства разработки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20" name="Picture 19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926" b="-8585"/>
            <a:stretch/>
          </p:blipFill>
          <p:spPr bwMode="auto">
            <a:xfrm>
              <a:off x="8195603" y="2177557"/>
              <a:ext cx="489502" cy="444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32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 smtClean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 smtClean="0">
                <a:solidFill>
                  <a:schemeClr val="bg1"/>
                </a:solidFill>
              </a:rPr>
              <a:t>ALM.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Последняя версия </a:t>
            </a:r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en-US" dirty="0" smtClean="0">
                <a:solidFill>
                  <a:schemeClr val="bg1"/>
                </a:solidFill>
              </a:rPr>
              <a:t>201</a:t>
            </a:r>
            <a:r>
              <a:rPr lang="ru-RU" dirty="0" smtClean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 smtClean="0">
                <a:solidFill>
                  <a:schemeClr val="bg1"/>
                </a:solidFill>
              </a:rPr>
              <a:t>Visual Studio 2010.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7524" y="4172851"/>
            <a:ext cx="8568952" cy="1344381"/>
            <a:chOff x="323528" y="3668795"/>
            <a:chExt cx="8568952" cy="1344381"/>
          </a:xfrm>
        </p:grpSpPr>
        <p:grpSp>
          <p:nvGrpSpPr>
            <p:cNvPr id="5" name="Group 4"/>
            <p:cNvGrpSpPr/>
            <p:nvPr/>
          </p:nvGrpSpPr>
          <p:grpSpPr>
            <a:xfrm>
              <a:off x="323528" y="3668795"/>
              <a:ext cx="8568952" cy="1344381"/>
              <a:chOff x="795695" y="3981661"/>
              <a:chExt cx="3474682" cy="1344381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795695" y="3981661"/>
                <a:ext cx="3474682" cy="1344381"/>
              </a:xfrm>
              <a:prstGeom prst="rect">
                <a:avLst/>
              </a:prstGeom>
              <a:solidFill>
                <a:srgbClr val="0069B8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22480" y="4389153"/>
                <a:ext cx="514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Platform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8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019"/>
            <a:stretch/>
          </p:blipFill>
          <p:spPr bwMode="auto">
            <a:xfrm>
              <a:off x="8067818" y="4044538"/>
              <a:ext cx="627059" cy="752383"/>
            </a:xfrm>
            <a:prstGeom prst="rect">
              <a:avLst/>
            </a:prstGeom>
            <a:solidFill>
              <a:srgbClr val="0069B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</p:pic>
      </p:grpSp>
      <p:grpSp>
        <p:nvGrpSpPr>
          <p:cNvPr id="2" name="Group 1"/>
          <p:cNvGrpSpPr/>
          <p:nvPr/>
        </p:nvGrpSpPr>
        <p:grpSpPr>
          <a:xfrm>
            <a:off x="1115616" y="2524710"/>
            <a:ext cx="6912768" cy="1396321"/>
            <a:chOff x="323528" y="2020654"/>
            <a:chExt cx="6912768" cy="1396321"/>
          </a:xfrm>
        </p:grpSpPr>
        <p:grpSp>
          <p:nvGrpSpPr>
            <p:cNvPr id="9" name="Group 8"/>
            <p:cNvGrpSpPr/>
            <p:nvPr/>
          </p:nvGrpSpPr>
          <p:grpSpPr>
            <a:xfrm>
              <a:off x="323528" y="2072594"/>
              <a:ext cx="6912768" cy="1344381"/>
              <a:chOff x="4498974" y="3981661"/>
              <a:chExt cx="3474682" cy="1344381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4498974" y="3981661"/>
                <a:ext cx="3474682" cy="1344381"/>
              </a:xfrm>
              <a:prstGeom prst="rect">
                <a:avLst/>
              </a:prstGeom>
              <a:solidFill>
                <a:srgbClr val="7FBA00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73291" y="4389153"/>
                <a:ext cx="8083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chemeClr val="bg1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Framework</a:t>
                </a:r>
                <a:endParaRPr lang="en-US" sz="2400" kern="0" dirty="0">
                  <a:solidFill>
                    <a:schemeClr val="bg1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192" y="2020654"/>
              <a:ext cx="707237" cy="690264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2668964" y="908720"/>
            <a:ext cx="3806071" cy="1344381"/>
            <a:chOff x="4498974" y="3981661"/>
            <a:chExt cx="3474682" cy="1344381"/>
          </a:xfrm>
          <a:solidFill>
            <a:schemeClr val="bg1">
              <a:lumMod val="50000"/>
            </a:schemeClr>
          </a:solidFill>
        </p:grpSpPr>
        <p:sp>
          <p:nvSpPr>
            <p:cNvPr id="22" name="Rectangle 21"/>
            <p:cNvSpPr/>
            <p:nvPr/>
          </p:nvSpPr>
          <p:spPr bwMode="auto">
            <a:xfrm>
              <a:off x="4498974" y="3981661"/>
              <a:ext cx="3474682" cy="134438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82880" tIns="0" rIns="91436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 spc="-5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atin typeface="Segoe UI Ligh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5943" y="4238352"/>
              <a:ext cx="3040746" cy="83099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ru-RU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Приложения</a:t>
              </a:r>
              <a:endParaRPr lang="en-US" sz="2400" kern="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algn="ctr"/>
              <a:r>
                <a:rPr lang="en-US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desktop, ASP.NET </a:t>
              </a:r>
              <a:r>
                <a:rPr lang="ru-RU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и т.д.</a:t>
              </a:r>
              <a:endParaRPr lang="en-US" sz="2400" kern="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18447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1.0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0152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2.0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63944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4.x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6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называется управляемым т.к. выполняется под управением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4073</Words>
  <Application>Microsoft Office PowerPoint</Application>
  <PresentationFormat>On-screen Show (4:3)</PresentationFormat>
  <Paragraphs>1024</Paragraphs>
  <Slides>55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Ключевые слова языка C#</vt:lpstr>
      <vt:lpstr>Директива using</vt:lpstr>
      <vt:lpstr>C# 6. static using</vt:lpstr>
      <vt:lpstr>Объявление локальных переменных</vt:lpstr>
      <vt:lpstr>PowerPoint Presentation</vt:lpstr>
      <vt:lpstr>Обязательная инициализация перед использованием (definite assignment)</vt:lpstr>
      <vt:lpstr>Литералы</vt:lpstr>
      <vt:lpstr>PowerPoint Presentation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Арифметические операторы. Примеры.</vt:lpstr>
      <vt:lpstr>Математические операции (класс System.Math)</vt:lpstr>
      <vt:lpstr>Деление на 0</vt:lpstr>
      <vt:lpstr>Операторы сравнения</vt:lpstr>
      <vt:lpstr>Битовые операторы</vt:lpstr>
      <vt:lpstr>Условные логические операторы</vt:lpstr>
      <vt:lpstr>?? оператор</vt:lpstr>
      <vt:lpstr>PowerPoint Presentation</vt:lpstr>
      <vt:lpstr>PowerPoint Presentation</vt:lpstr>
      <vt:lpstr>Сокращенное выполнение логических выражений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Некоторые системные enum-ы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2016-04-13T23:54:55Z</dcterms:modified>
</cp:coreProperties>
</file>