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07.09.2012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07.09.2012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13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</a:t>
            </a:r>
            <a:r>
              <a:rPr lang="en-US" sz="2400" dirty="0" smtClean="0">
                <a:solidFill>
                  <a:schemeClr val="bg1"/>
                </a:solidFill>
              </a:rPr>
              <a:t>Communication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Foundation (</a:t>
            </a:r>
            <a:r>
              <a:rPr lang="en-US" sz="2400" dirty="0" smtClean="0">
                <a:solidFill>
                  <a:schemeClr val="bg1"/>
                </a:solidFill>
              </a:rPr>
              <a:t>WCF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Програмная модель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</a:t>
            </a:r>
            <a:r>
              <a:rPr lang="en-US" sz="2800" dirty="0" smtClean="0"/>
              <a:t>://machinename[:</a:t>
            </a:r>
            <a:r>
              <a:rPr lang="en-US" sz="2800" dirty="0"/>
              <a:t>port]/</a:t>
            </a:r>
            <a:r>
              <a:rPr lang="en-US" sz="2800" dirty="0" smtClean="0"/>
              <a:t>path1/path2</a:t>
            </a:r>
            <a:endParaRPr lang="ru-RU" sz="2800" dirty="0" smtClean="0"/>
          </a:p>
          <a:p>
            <a:r>
              <a:rPr lang="ru-RU" sz="2800" dirty="0" smtClean="0"/>
              <a:t>Схема транспорта </a:t>
            </a:r>
            <a:r>
              <a:rPr lang="en-US" sz="2800" dirty="0" smtClean="0"/>
              <a:t>(scheme)</a:t>
            </a:r>
          </a:p>
          <a:p>
            <a:pPr lvl="1"/>
            <a:r>
              <a:rPr lang="ru-RU" sz="2400" dirty="0" smtClean="0"/>
              <a:t>Тип протокола</a:t>
            </a:r>
            <a:endParaRPr lang="en-US" sz="2400" dirty="0" smtClean="0"/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, </a:t>
            </a:r>
            <a:r>
              <a:rPr lang="en-US" sz="2400" dirty="0" err="1" smtClean="0"/>
              <a:t>net.tcp</a:t>
            </a:r>
            <a:r>
              <a:rPr lang="en-US" sz="2400" dirty="0" smtClean="0"/>
              <a:t>, </a:t>
            </a:r>
            <a:r>
              <a:rPr lang="en-US" sz="2400" dirty="0" err="1" smtClean="0"/>
              <a:t>net.msmq</a:t>
            </a:r>
            <a:r>
              <a:rPr lang="en-US" sz="2400" dirty="0" smtClean="0"/>
              <a:t>, </a:t>
            </a:r>
            <a:r>
              <a:rPr lang="en-US" sz="2400" dirty="0" err="1" smtClean="0"/>
              <a:t>net.pipe</a:t>
            </a:r>
            <a:endParaRPr lang="ru-RU" sz="2400" dirty="0" smtClean="0"/>
          </a:p>
          <a:p>
            <a:r>
              <a:rPr lang="ru-RU" dirty="0" smtClean="0"/>
              <a:t>Имя машины </a:t>
            </a:r>
            <a:r>
              <a:rPr lang="en-US" dirty="0" smtClean="0"/>
              <a:t>(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Полное доменное </a:t>
            </a:r>
            <a:r>
              <a:rPr lang="en-US" dirty="0" smtClean="0"/>
              <a:t>(DNS) </a:t>
            </a:r>
            <a:r>
              <a:rPr lang="ru-RU" dirty="0" smtClean="0"/>
              <a:t>имя адресата</a:t>
            </a:r>
          </a:p>
          <a:p>
            <a:r>
              <a:rPr lang="ru-RU" dirty="0" smtClean="0"/>
              <a:t>Порт (необязательно)</a:t>
            </a:r>
          </a:p>
          <a:p>
            <a:pPr lvl="1"/>
            <a:r>
              <a:rPr lang="ru-RU" dirty="0" smtClean="0"/>
              <a:t>80 стандартный порт для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Путь (</a:t>
            </a:r>
            <a:r>
              <a:rPr lang="en-US" dirty="0" smtClean="0"/>
              <a:t>path)</a:t>
            </a:r>
          </a:p>
          <a:p>
            <a:pPr lvl="1"/>
            <a:r>
              <a:rPr lang="ru-RU" dirty="0" smtClean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localhost:8080/QuickReturns/Exchange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(</a:t>
            </a:r>
            <a:r>
              <a:rPr lang="en-US" dirty="0" smtClean="0"/>
              <a:t>binding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 smtClean="0"/>
              <a:t>Транспортный протокол </a:t>
            </a:r>
            <a:r>
              <a:rPr lang="en-US" dirty="0" smtClean="0"/>
              <a:t>(HTTP</a:t>
            </a:r>
            <a:r>
              <a:rPr lang="en-US" dirty="0"/>
              <a:t>, MSMQ, Named Pipes, TCP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Способ связи</a:t>
            </a:r>
          </a:p>
          <a:p>
            <a:pPr lvl="2"/>
            <a:r>
              <a:rPr lang="ru-RU" dirty="0" smtClean="0"/>
              <a:t>Однонаправленный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one-way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Двунаправленный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duplex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Запрос-ответ  </a:t>
            </a:r>
            <a:r>
              <a:rPr lang="en-US" dirty="0" smtClean="0"/>
              <a:t>request-reply)</a:t>
            </a:r>
            <a:endParaRPr lang="ru-RU" dirty="0" smtClean="0"/>
          </a:p>
          <a:p>
            <a:pPr lvl="1"/>
            <a:r>
              <a:rPr lang="ru-RU" dirty="0" smtClean="0"/>
              <a:t>Способ представления данных и кодировка</a:t>
            </a:r>
            <a:r>
              <a:rPr lang="en-US" dirty="0" smtClean="0"/>
              <a:t> </a:t>
            </a:r>
            <a:r>
              <a:rPr lang="en-US" dirty="0"/>
              <a:t>(XML, binary, MTOM…)</a:t>
            </a:r>
          </a:p>
          <a:p>
            <a:r>
              <a:rPr lang="ru-RU" dirty="0" smtClean="0"/>
              <a:t>Список поддерживаемых</a:t>
            </a:r>
            <a:r>
              <a:rPr lang="en-US" dirty="0" smtClean="0"/>
              <a:t> </a:t>
            </a:r>
            <a:r>
              <a:rPr lang="ru-RU" dirty="0" smtClean="0"/>
              <a:t>проколов </a:t>
            </a:r>
            <a:r>
              <a:rPr lang="en-US" dirty="0" smtClean="0"/>
              <a:t>WS-</a:t>
            </a:r>
            <a:r>
              <a:rPr lang="en-US" dirty="0"/>
              <a:t>* </a:t>
            </a:r>
            <a:r>
              <a:rPr lang="en-US" dirty="0" smtClean="0"/>
              <a:t>(</a:t>
            </a:r>
            <a:r>
              <a:rPr lang="en-US" dirty="0"/>
              <a:t>WS-Security, WS-Federation, </a:t>
            </a:r>
            <a:r>
              <a:rPr lang="en-US" dirty="0" smtClean="0"/>
              <a:t>WS-Reliability, WS-Transactions)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Способы связи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Запрос-ответ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Стандартные биндинги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Биндинги и протоколы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Контракт сервиса </a:t>
            </a:r>
            <a:r>
              <a:rPr lang="en-US" dirty="0" smtClean="0"/>
              <a:t>(service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«методы» доступные внешему миру</a:t>
            </a:r>
          </a:p>
          <a:p>
            <a:r>
              <a:rPr lang="ru-RU" dirty="0" smtClean="0"/>
              <a:t>Другое название – интерфейс сервиса </a:t>
            </a:r>
            <a:r>
              <a:rPr lang="en-US" dirty="0" smtClean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http://QuickReturns")]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данных </a:t>
            </a:r>
            <a:r>
              <a:rPr lang="en-US" dirty="0" smtClean="0"/>
              <a:t>(data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Описывает формат данные используемый сервисом</a:t>
            </a:r>
          </a:p>
          <a:p>
            <a:r>
              <a:rPr lang="ru-RU" dirty="0" smtClean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 smtClean="0"/>
              <a:t>]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Для более сложных случаев </a:t>
            </a:r>
            <a:r>
              <a:rPr lang="en-US" dirty="0"/>
              <a:t>[</a:t>
            </a:r>
            <a:r>
              <a:rPr lang="en-US" dirty="0" err="1" smtClean="0"/>
              <a:t>DataContract</a:t>
            </a:r>
            <a:r>
              <a:rPr lang="en-US" dirty="0" smtClean="0"/>
              <a:t>] </a:t>
            </a:r>
            <a:r>
              <a:rPr lang="ru-RU" dirty="0" smtClean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еще более сложных случаях используем </a:t>
            </a:r>
            <a:r>
              <a:rPr lang="en-US" dirty="0" smtClean="0"/>
              <a:t>Message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 http://QuickReturns")]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Quote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Bid;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Ask;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Publisher;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WCF.</a:t>
            </a:r>
            <a:r>
              <a:rPr lang="ru-RU" dirty="0" smtClean="0"/>
              <a:t> </a:t>
            </a:r>
            <a:r>
              <a:rPr lang="en-US" dirty="0" smtClean="0"/>
              <a:t>Practical </a:t>
            </a:r>
            <a:r>
              <a:rPr lang="en-US" dirty="0"/>
              <a:t>Microsoft </a:t>
            </a:r>
            <a:r>
              <a:rPr lang="en-US" dirty="0" smtClean="0"/>
              <a:t>SOA Implementation. </a:t>
            </a:r>
            <a:r>
              <a:rPr lang="ru-RU" dirty="0" smtClean="0"/>
              <a:t>Издательство </a:t>
            </a:r>
            <a:r>
              <a:rPr lang="en-US" dirty="0" err="1" smtClean="0"/>
              <a:t>Apress</a:t>
            </a:r>
            <a:r>
              <a:rPr lang="en-US" dirty="0" smtClean="0"/>
              <a:t>, 2007.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ISBN: 978-1-59059-702-6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br>
              <a:rPr lang="ru-RU" dirty="0" smtClean="0"/>
            </a:br>
            <a:r>
              <a:rPr lang="en-US" dirty="0" smtClean="0"/>
              <a:t>Chapter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Атрибуты позволяющие менять поведение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Применяются на уровне сервиса, операций, контрактов и конечных точек </a:t>
            </a:r>
            <a:r>
              <a:rPr lang="en-US" dirty="0" smtClean="0"/>
              <a:t>(endpoints)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I…Behavior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 smtClean="0"/>
              <a:t> - настройка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en-US" dirty="0" smtClean="0"/>
              <a:t>SvcTraceViewer.exe – </a:t>
            </a:r>
            <a:r>
              <a:rPr lang="ru-RU" dirty="0" smtClean="0"/>
              <a:t>просмотр </a:t>
            </a:r>
            <a:r>
              <a:rPr lang="en-US" dirty="0" smtClean="0"/>
              <a:t>WCF </a:t>
            </a:r>
            <a:r>
              <a:rPr lang="ru-RU" dirty="0" smtClean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Хостин</a:t>
            </a:r>
            <a:r>
              <a:rPr lang="ru-RU"/>
              <a:t>г</a:t>
            </a:r>
            <a:r>
              <a:rPr lang="ru-RU" smtClean="0"/>
              <a:t> </a:t>
            </a:r>
            <a:r>
              <a:rPr lang="ru-RU" dirty="0" smtClean="0"/>
              <a:t>внутри собственного </a:t>
            </a:r>
            <a:r>
              <a:rPr lang="en-US" dirty="0" smtClean="0"/>
              <a:t>.NET </a:t>
            </a:r>
            <a:r>
              <a:rPr lang="ru-RU" dirty="0" smtClean="0"/>
              <a:t>приложения (</a:t>
            </a:r>
            <a:r>
              <a:rPr lang="en-US" dirty="0" smtClean="0"/>
              <a:t>self-hosting)</a:t>
            </a:r>
          </a:p>
          <a:p>
            <a:pPr lvl="1"/>
            <a:r>
              <a:rPr lang="ru-RU" dirty="0" smtClean="0"/>
              <a:t>Консольное приложение</a:t>
            </a:r>
          </a:p>
          <a:p>
            <a:pPr lvl="1"/>
            <a:r>
              <a:rPr lang="en-US" dirty="0" err="1" smtClean="0"/>
              <a:t>WinForms</a:t>
            </a:r>
            <a:r>
              <a:rPr lang="en-US" dirty="0" smtClean="0"/>
              <a:t>/WPF</a:t>
            </a:r>
            <a:endParaRPr lang="en-US" dirty="0"/>
          </a:p>
          <a:p>
            <a:r>
              <a:rPr lang="ru-RU" dirty="0" smtClean="0"/>
              <a:t>Внутри </a:t>
            </a:r>
            <a:r>
              <a:rPr lang="en-US" dirty="0" smtClean="0"/>
              <a:t>Windows </a:t>
            </a:r>
            <a:r>
              <a:rPr lang="en-US" dirty="0"/>
              <a:t>service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IIS (Microsoft Internet Information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Сервис-ориентированная архитектура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(Service-oriented architecture – SOA)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Модульный </a:t>
            </a:r>
            <a:r>
              <a:rPr lang="ru-RU" dirty="0"/>
              <a:t>подход к разработке программного обеспечения, основанный на использовании распределённых, слабо связанных </a:t>
            </a:r>
            <a:r>
              <a:rPr lang="ru-RU" dirty="0" smtClean="0"/>
              <a:t>(loose </a:t>
            </a:r>
            <a:r>
              <a:rPr lang="ru-RU" dirty="0"/>
              <a:t>coupling) заменяемых компонентов, оснащённых стандартизированными интерфейсами для взаимодействия по стандартизированным протоколам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привязана к какой-то определённой </a:t>
            </a:r>
            <a:r>
              <a:rPr lang="ru-RU" dirty="0" smtClean="0"/>
              <a:t>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Инкапсуляция деталей </a:t>
            </a:r>
            <a:r>
              <a:rPr lang="ru-RU" dirty="0"/>
              <a:t>реализации </a:t>
            </a:r>
            <a:r>
              <a:rPr lang="ru-RU" dirty="0" smtClean="0"/>
              <a:t>от </a:t>
            </a:r>
            <a:r>
              <a:rPr lang="ru-RU" dirty="0"/>
              <a:t>остальных </a:t>
            </a:r>
            <a:r>
              <a:rPr lang="ru-RU" dirty="0" smtClean="0"/>
              <a:t>компонентов</a:t>
            </a:r>
          </a:p>
          <a:p>
            <a:r>
              <a:rPr lang="ru-RU" dirty="0" smtClean="0"/>
              <a:t>Комбинирование </a:t>
            </a:r>
            <a:r>
              <a:rPr lang="ru-RU" dirty="0"/>
              <a:t>и многократное использование компонентов для построения сложных распределённых программных комплексов, </a:t>
            </a:r>
            <a:r>
              <a:rPr lang="ru-RU" dirty="0" smtClean="0"/>
              <a:t>обеспечиваает </a:t>
            </a:r>
            <a:r>
              <a:rPr lang="ru-RU" dirty="0"/>
              <a:t>независимость от используемых платформ и инструментов </a:t>
            </a:r>
            <a:r>
              <a:rPr lang="ru-RU" dirty="0" smtClean="0"/>
              <a:t>разработки</a:t>
            </a:r>
          </a:p>
          <a:p>
            <a:r>
              <a:rPr lang="ru-RU" dirty="0" smtClean="0"/>
              <a:t>Способствует </a:t>
            </a:r>
            <a:r>
              <a:rPr lang="ru-RU" dirty="0"/>
              <a:t>масштабируемости и управляемости создаваемых </a:t>
            </a:r>
            <a:r>
              <a:rPr lang="ru-RU" dirty="0" smtClean="0"/>
              <a:t>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</a:t>
            </a:r>
            <a:r>
              <a:rPr lang="en-US" dirty="0" smtClean="0"/>
              <a:t>Class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для реали</a:t>
            </a:r>
            <a:r>
              <a:rPr lang="ru-RU" dirty="0"/>
              <a:t>з</a:t>
            </a:r>
            <a:r>
              <a:rPr lang="ru-RU" dirty="0" smtClean="0"/>
              <a:t>ации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services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UDDI – </a:t>
            </a:r>
            <a:r>
              <a:rPr lang="ru-RU" dirty="0" smtClean="0"/>
              <a:t>поиск сервисов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</a:t>
            </a:r>
            <a:r>
              <a:rPr lang="en-US" dirty="0" smtClean="0"/>
              <a:t>– </a:t>
            </a:r>
            <a:r>
              <a:rPr lang="ru-RU" dirty="0" smtClean="0"/>
              <a:t>описание сервиса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SOAP, XML </a:t>
            </a:r>
            <a:r>
              <a:rPr lang="en-US" dirty="0"/>
              <a:t>– </a:t>
            </a:r>
            <a:r>
              <a:rPr lang="ru-RU" dirty="0" smtClean="0"/>
              <a:t>передача данных</a:t>
            </a:r>
            <a:endParaRPr lang="en-US" dirty="0" smtClean="0"/>
          </a:p>
          <a:p>
            <a:r>
              <a:rPr lang="en-US" dirty="0" smtClean="0"/>
              <a:t>RPC (Remote Procedure Call)</a:t>
            </a:r>
            <a:endParaRPr lang="en-US" dirty="0"/>
          </a:p>
          <a:p>
            <a:r>
              <a:rPr lang="en-US" dirty="0"/>
              <a:t>REST (Representational state transfer)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DCOM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en-US" dirty="0" smtClean="0">
                <a:solidFill>
                  <a:srgbClr val="FFFF00"/>
                </a:solidFill>
              </a:rPr>
              <a:t>Distributed COM)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 smtClean="0"/>
              <a:t>DDS </a:t>
            </a:r>
            <a:r>
              <a:rPr lang="en-US" dirty="0"/>
              <a:t>(Data distribution </a:t>
            </a:r>
            <a:r>
              <a:rPr lang="en-US" dirty="0" smtClean="0"/>
              <a:t>service)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RMI (remote method invocation)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WCF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.NET </a:t>
            </a:r>
            <a:r>
              <a:rPr lang="en-US" dirty="0" err="1" smtClean="0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 smtClean="0">
                <a:solidFill>
                  <a:srgbClr val="000000"/>
                </a:solidFill>
              </a:rPr>
              <a:t>SOA </a:t>
            </a:r>
            <a:r>
              <a:rPr lang="ru-RU" dirty="0" smtClean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ABC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– </a:t>
            </a:r>
            <a:r>
              <a:rPr lang="ru-RU" dirty="0" smtClean="0"/>
              <a:t>адрес указывает куда можно отправлять сообщения или где находится сервис-адресат.</a:t>
            </a:r>
            <a:endParaRPr lang="en-US" dirty="0" smtClean="0"/>
          </a:p>
          <a:p>
            <a:r>
              <a:rPr lang="en-US" dirty="0" smtClean="0"/>
              <a:t>Binding</a:t>
            </a:r>
            <a:r>
              <a:rPr lang="ru-RU" dirty="0" smtClean="0"/>
              <a:t> – привязка указывает способ (протокол) отправки сообщения</a:t>
            </a:r>
            <a:endParaRPr lang="en-US" dirty="0" smtClean="0"/>
          </a:p>
          <a:p>
            <a:r>
              <a:rPr lang="en-US" dirty="0" smtClean="0"/>
              <a:t>Contract</a:t>
            </a:r>
            <a:r>
              <a:rPr lang="ru-RU" dirty="0" smtClean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624</Words>
  <Application>Microsoft Office PowerPoint</Application>
  <PresentationFormat>On-screen Show (4:3)</PresentationFormat>
  <Paragraphs>155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PowerPoint Presentation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2012-09-07T14:45:28Z</dcterms:modified>
</cp:coreProperties>
</file>