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3"/>
  </p:notesMasterIdLst>
  <p:sldIdLst>
    <p:sldId id="257" r:id="rId3"/>
    <p:sldId id="259" r:id="rId4"/>
    <p:sldId id="278" r:id="rId5"/>
    <p:sldId id="264" r:id="rId6"/>
    <p:sldId id="270" r:id="rId7"/>
    <p:sldId id="281" r:id="rId8"/>
    <p:sldId id="272" r:id="rId9"/>
    <p:sldId id="275" r:id="rId10"/>
    <p:sldId id="288" r:id="rId11"/>
    <p:sldId id="289" r:id="rId12"/>
    <p:sldId id="291" r:id="rId13"/>
    <p:sldId id="267" r:id="rId14"/>
    <p:sldId id="268" r:id="rId15"/>
    <p:sldId id="290" r:id="rId16"/>
    <p:sldId id="284" r:id="rId17"/>
    <p:sldId id="298" r:id="rId18"/>
    <p:sldId id="282" r:id="rId19"/>
    <p:sldId id="262" r:id="rId20"/>
    <p:sldId id="283" r:id="rId21"/>
    <p:sldId id="285" r:id="rId22"/>
    <p:sldId id="265" r:id="rId23"/>
    <p:sldId id="280" r:id="rId24"/>
    <p:sldId id="295" r:id="rId25"/>
    <p:sldId id="277" r:id="rId26"/>
    <p:sldId id="271" r:id="rId27"/>
    <p:sldId id="286" r:id="rId28"/>
    <p:sldId id="266" r:id="rId29"/>
    <p:sldId id="279" r:id="rId30"/>
    <p:sldId id="292" r:id="rId31"/>
    <p:sldId id="269" r:id="rId32"/>
    <p:sldId id="273" r:id="rId33"/>
    <p:sldId id="274" r:id="rId34"/>
    <p:sldId id="294" r:id="rId35"/>
    <p:sldId id="296" r:id="rId36"/>
    <p:sldId id="260" r:id="rId37"/>
    <p:sldId id="293" r:id="rId38"/>
    <p:sldId id="287" r:id="rId39"/>
    <p:sldId id="297" r:id="rId40"/>
    <p:sldId id="261" r:id="rId41"/>
    <p:sldId id="276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7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1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522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2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151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4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723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06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62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313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2577568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28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151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5902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32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6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08.01.2016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4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08.01.2016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08.01.2016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studiostyl.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archive/2010/08/24/search-and-navigation-tips-tricks-with-visual-studio.aspx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" TargetMode="External"/><Relationship Id="rId2" Type="http://schemas.openxmlformats.org/officeDocument/2006/relationships/hyperlink" Target="http://msdn.microsoft.com/visualstudi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ualstudio.uservoice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studiogallery.msdn.microsoft.com/3a96a4dc-ba9c-4589-92c5-640e07332afd" TargetMode="External"/><Relationship Id="rId2" Type="http://schemas.openxmlformats.org/officeDocument/2006/relationships/hyperlink" Target="http://visualstudiogallery.msdn.microsoft.com/d0d33361-18e2-46c0-8ff2-4adea1e34fe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visualstudiogallery.msdn.microsoft.com/60297607-5fd4-4da4-97e1-3715e90c1a23" TargetMode="External"/><Relationship Id="rId4" Type="http://schemas.openxmlformats.org/officeDocument/2006/relationships/hyperlink" Target="http://visualstudiogallery.msdn.microsoft.com/72a60b14-1581-4b9b-89f2-846072eff19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xpress.com/products/coderush/" TargetMode="External"/><Relationship Id="rId2" Type="http://schemas.openxmlformats.org/officeDocument/2006/relationships/hyperlink" Target="http://www.jetbrains.com/resharper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Relationship Id="rId4" Type="http://schemas.openxmlformats.org/officeDocument/2006/relationships/hyperlink" Target="http://www.jetbrains.com/resharpe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Интегрированная среда разработки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Microsoft Visual Studio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Quick Launch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Ctrl+Q</a:t>
            </a:r>
            <a:r>
              <a:rPr lang="en-US" dirty="0" smtClean="0"/>
              <a:t> </a:t>
            </a:r>
            <a:r>
              <a:rPr lang="ru-RU" dirty="0" smtClean="0"/>
              <a:t>передаст фокус полю </a:t>
            </a:r>
            <a:r>
              <a:rPr lang="en-US" dirty="0"/>
              <a:t>Quick </a:t>
            </a:r>
            <a:r>
              <a:rPr lang="en-US" dirty="0" smtClean="0"/>
              <a:t>Launch</a:t>
            </a:r>
            <a:endParaRPr lang="ru-RU" dirty="0" smtClean="0"/>
          </a:p>
          <a:p>
            <a:r>
              <a:rPr lang="en-US" dirty="0" smtClean="0"/>
              <a:t>@ </a:t>
            </a:r>
            <a:r>
              <a:rPr lang="ru-RU" dirty="0" smtClean="0"/>
              <a:t>в начале дает возможность фильтрации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9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Окна со списками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find results, find symbol results,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F8</a:t>
            </a:r>
            <a:r>
              <a:rPr lang="en-US" dirty="0" smtClean="0"/>
              <a:t> </a:t>
            </a:r>
            <a:r>
              <a:rPr lang="ru-RU" dirty="0" smtClean="0"/>
              <a:t>вперед</a:t>
            </a:r>
          </a:p>
          <a:p>
            <a:r>
              <a:rPr lang="en-US" dirty="0" smtClean="0">
                <a:solidFill>
                  <a:srgbClr val="F6AE1E"/>
                </a:solidFill>
              </a:rPr>
              <a:t>Shift+F8</a:t>
            </a:r>
            <a:r>
              <a:rPr lang="en-US" dirty="0" smtClean="0"/>
              <a:t> </a:t>
            </a:r>
            <a:r>
              <a:rPr lang="ru-RU" dirty="0" smtClean="0"/>
              <a:t>назад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12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Bookmarks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Закладки в текстовых файлах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Команды меню </a:t>
            </a:r>
            <a:r>
              <a:rPr lang="en-US" dirty="0" smtClean="0">
                <a:solidFill>
                  <a:schemeClr val="bg1"/>
                </a:solidFill>
              </a:rPr>
              <a:t>View -&gt; Bookmark Window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en-US" dirty="0" smtClean="0">
                <a:solidFill>
                  <a:schemeClr val="bg1"/>
                </a:solidFill>
              </a:rPr>
              <a:t>Edit -&gt; Bookmarks.</a:t>
            </a: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99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Окна: </a:t>
            </a:r>
            <a:r>
              <a:rPr lang="en-US" dirty="0" smtClean="0"/>
              <a:t>Task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ru-RU" dirty="0">
                <a:solidFill>
                  <a:schemeClr val="bg1"/>
                </a:solidFill>
              </a:rPr>
              <a:t>Список можно использовать для хранения заметок по проекту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Команда меню </a:t>
            </a:r>
            <a:r>
              <a:rPr lang="en-US" dirty="0" smtClean="0">
                <a:solidFill>
                  <a:schemeClr val="bg1"/>
                </a:solidFill>
              </a:rPr>
              <a:t>View -&gt;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en-US" dirty="0" smtClean="0">
                <a:solidFill>
                  <a:schemeClr val="bg1"/>
                </a:solidFill>
              </a:rPr>
              <a:t>List.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Текст комментария написанный после </a:t>
            </a:r>
            <a:r>
              <a:rPr lang="en-US" dirty="0" smtClean="0">
                <a:solidFill>
                  <a:schemeClr val="bg1"/>
                </a:solidFill>
              </a:rPr>
              <a:t>TODO </a:t>
            </a:r>
            <a:r>
              <a:rPr lang="ru-RU" dirty="0" smtClean="0">
                <a:solidFill>
                  <a:schemeClr val="bg1"/>
                </a:solidFill>
              </a:rPr>
              <a:t>попадает в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него автоматически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32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«Плавающие» окна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Ctrl+click</a:t>
            </a:r>
            <a:r>
              <a:rPr lang="en-US" dirty="0" smtClean="0"/>
              <a:t> </a:t>
            </a:r>
            <a:r>
              <a:rPr lang="ru-RU" dirty="0" smtClean="0"/>
              <a:t>возвращает окно на место если вы его случайно вытащили не туда</a:t>
            </a:r>
          </a:p>
          <a:p>
            <a:r>
              <a:rPr lang="ru-RU" dirty="0" smtClean="0"/>
              <a:t>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/>
              <a:t> во время перетаскивания окна чтобы убрать направляющие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31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98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Подсветка синтаксиса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сайте </a:t>
            </a:r>
            <a:r>
              <a:rPr lang="en-US" dirty="0" smtClean="0">
                <a:hlinkClick r:id="rId2"/>
              </a:rPr>
              <a:t>studiostyl.es</a:t>
            </a:r>
            <a:r>
              <a:rPr lang="ru-RU" dirty="0" smtClean="0"/>
              <a:t> можно скачать готовые цветовые схемы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63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Настройки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Редактор </a:t>
            </a:r>
            <a:r>
              <a:rPr lang="en-US" dirty="0" smtClean="0"/>
              <a:t>VS </a:t>
            </a:r>
            <a:r>
              <a:rPr lang="ru-RU" dirty="0" smtClean="0"/>
              <a:t>поддерживает множество языков. Настройки можно менять для всех языков сразу или по отдельности в диалоге «</a:t>
            </a:r>
            <a:r>
              <a:rPr lang="en-US" dirty="0" smtClean="0"/>
              <a:t>Tools -&gt; Options ...</a:t>
            </a:r>
            <a:r>
              <a:rPr lang="ru-RU" dirty="0" smtClean="0"/>
              <a:t>»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86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Изменение размера шрифта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&lt;/&gt; </a:t>
            </a:r>
            <a:r>
              <a:rPr lang="ru-RU" dirty="0" smtClean="0">
                <a:solidFill>
                  <a:schemeClr val="bg1"/>
                </a:solidFill>
              </a:rPr>
              <a:t>или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Ctrl + Mouse Scroll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[10]</a:t>
            </a:r>
            <a:r>
              <a:rPr lang="en-US" dirty="0" smtClean="0"/>
              <a:t> </a:t>
            </a:r>
            <a:r>
              <a:rPr lang="ru-RU" dirty="0" smtClean="0"/>
              <a:t>Многострочное редактирование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Alt+Shift</a:t>
            </a:r>
            <a:r>
              <a:rPr lang="en-US" dirty="0">
                <a:solidFill>
                  <a:srgbClr val="F6AE1E"/>
                </a:solidFill>
              </a:rPr>
              <a:t> + Up/Down</a:t>
            </a:r>
            <a:r>
              <a:rPr lang="en-US" dirty="0"/>
              <a:t> </a:t>
            </a:r>
            <a:r>
              <a:rPr lang="ru-RU" dirty="0" smtClean="0"/>
              <a:t>или</a:t>
            </a:r>
            <a:r>
              <a:rPr lang="en-US" dirty="0" smtClean="0"/>
              <a:t> </a:t>
            </a:r>
            <a:r>
              <a:rPr lang="en-US" dirty="0">
                <a:solidFill>
                  <a:srgbClr val="F6AE1E"/>
                </a:solidFill>
              </a:rPr>
              <a:t>Alt + Mouse Up/Down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Вставка текста из ц</a:t>
            </a:r>
            <a:r>
              <a:rPr lang="ru-RU" dirty="0" smtClean="0">
                <a:solidFill>
                  <a:schemeClr val="bg1"/>
                </a:solidFill>
              </a:rPr>
              <a:t>иклического буфера обмена </a:t>
            </a:r>
            <a:r>
              <a:rPr lang="en-US" dirty="0">
                <a:solidFill>
                  <a:srgbClr val="F6AE1E"/>
                </a:solidFill>
              </a:rPr>
              <a:t>(</a:t>
            </a:r>
            <a:r>
              <a:rPr lang="en-US" dirty="0" err="1">
                <a:solidFill>
                  <a:srgbClr val="F6AE1E"/>
                </a:solidFill>
              </a:rPr>
              <a:t>Ctrl+Shift</a:t>
            </a:r>
            <a:r>
              <a:rPr lang="en-US" dirty="0">
                <a:solidFill>
                  <a:srgbClr val="F6AE1E"/>
                </a:solidFill>
              </a:rPr>
              <a:t> + V</a:t>
            </a:r>
            <a:r>
              <a:rPr lang="en-US" dirty="0" smtClean="0">
                <a:solidFill>
                  <a:srgbClr val="F6AE1E"/>
                </a:solidFill>
              </a:rPr>
              <a:t>)</a:t>
            </a:r>
            <a:endParaRPr lang="ru-RU" dirty="0" smtClean="0">
              <a:solidFill>
                <a:srgbClr val="F6AE1E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Прокрутка текста без изменения положения курсора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(Ctrl + Up/Down Arrow)</a:t>
            </a:r>
          </a:p>
        </p:txBody>
      </p:sp>
    </p:spTree>
    <p:extLst>
      <p:ext uri="{BB962C8B-B14F-4D97-AF65-F5344CB8AC3E}">
        <p14:creationId xmlns:p14="http://schemas.microsoft.com/office/powerpoint/2010/main" val="4681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Virtual Space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включить </a:t>
            </a:r>
            <a:r>
              <a:rPr lang="ru-RU" dirty="0" smtClean="0"/>
              <a:t>переключатель «</a:t>
            </a:r>
            <a:r>
              <a:rPr lang="en-US" dirty="0" smtClean="0"/>
              <a:t>Enable virtual space</a:t>
            </a:r>
            <a:r>
              <a:rPr lang="ru-RU" dirty="0" smtClean="0"/>
              <a:t>»</a:t>
            </a:r>
            <a:r>
              <a:rPr lang="en-US" dirty="0" smtClean="0"/>
              <a:t>, </a:t>
            </a:r>
            <a:r>
              <a:rPr lang="ru-RU" dirty="0" smtClean="0"/>
              <a:t>то курсор можно будет ставить в любой место в документе, а не только туда где введен </a:t>
            </a:r>
            <a:r>
              <a:rPr lang="ru-RU" smtClean="0"/>
              <a:t>текст.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4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Outlining</a:t>
            </a:r>
            <a:br>
              <a:rPr lang="en-US" dirty="0" smtClean="0"/>
            </a:br>
            <a:r>
              <a:rPr lang="ru-RU" dirty="0" smtClean="0"/>
              <a:t>Свернуть выделенный блок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Выделяем текст, нажимаем </a:t>
            </a:r>
            <a:r>
              <a:rPr lang="en-US" dirty="0" smtClean="0">
                <a:solidFill>
                  <a:srgbClr val="FFC000"/>
                </a:solidFill>
              </a:rPr>
              <a:t>Ctrl + M, H</a:t>
            </a:r>
            <a:r>
              <a:rPr lang="ru-RU" dirty="0" smtClean="0"/>
              <a:t> и выделенный блок текста «свернется».</a:t>
            </a:r>
            <a:r>
              <a:rPr lang="en-US" dirty="0" smtClean="0"/>
              <a:t> </a:t>
            </a:r>
            <a:r>
              <a:rPr lang="ru-RU" dirty="0" smtClean="0"/>
              <a:t>Та же команда доступна в меню </a:t>
            </a:r>
            <a:r>
              <a:rPr lang="en-US" dirty="0" smtClean="0"/>
              <a:t>Edit -&gt;</a:t>
            </a:r>
            <a:r>
              <a:rPr lang="ru-RU" dirty="0" smtClean="0"/>
              <a:t> </a:t>
            </a:r>
            <a:r>
              <a:rPr lang="en-US" dirty="0" smtClean="0"/>
              <a:t>Outlining</a:t>
            </a:r>
            <a:r>
              <a:rPr lang="ru-RU" dirty="0" smtClean="0"/>
              <a:t> -</a:t>
            </a:r>
            <a:r>
              <a:rPr lang="en-US" dirty="0" smtClean="0"/>
              <a:t>&gt; Hide Selection.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7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Поиск текста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Ctrl+i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incremental </a:t>
            </a:r>
            <a:r>
              <a:rPr lang="ru-RU" dirty="0" smtClean="0">
                <a:solidFill>
                  <a:schemeClr val="bg1"/>
                </a:solidFill>
              </a:rPr>
              <a:t>поиск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F3/Shift+F3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следующее/предыдущее вхождение строки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Ctrl+F3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следующее вхождение выделенного текста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Ctrl+Shift+F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 </a:t>
            </a:r>
            <a:r>
              <a:rPr lang="en-US" dirty="0" smtClean="0">
                <a:solidFill>
                  <a:schemeClr val="bg1"/>
                </a:solidFill>
              </a:rPr>
              <a:t>solution</a:t>
            </a: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weblogs.asp.net/scottgu/archive/2010/08/24/search-and-navigation-tips-tricks-with-visual-studio.aspx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работа с блоками</a:t>
            </a:r>
            <a:br>
              <a:rPr lang="ru-RU" dirty="0" smtClean="0"/>
            </a:br>
            <a:r>
              <a:rPr lang="ru-RU" dirty="0" smtClean="0"/>
              <a:t>внутри скобок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Ctrl+Shift</a:t>
            </a:r>
            <a:r>
              <a:rPr lang="en-US" dirty="0" smtClean="0">
                <a:solidFill>
                  <a:srgbClr val="F6AE1E"/>
                </a:solidFill>
              </a:rPr>
              <a:t>+]</a:t>
            </a:r>
            <a:r>
              <a:rPr lang="ru-RU" dirty="0" smtClean="0">
                <a:solidFill>
                  <a:schemeClr val="bg1"/>
                </a:solidFill>
              </a:rPr>
              <a:t> выделение блока внутри</a:t>
            </a:r>
            <a:r>
              <a:rPr lang="en-US" dirty="0" smtClean="0">
                <a:solidFill>
                  <a:schemeClr val="bg1"/>
                </a:solidFill>
              </a:rPr>
              <a:t> { }. </a:t>
            </a:r>
            <a:r>
              <a:rPr lang="ru-RU" dirty="0" smtClean="0">
                <a:solidFill>
                  <a:schemeClr val="bg1"/>
                </a:solidFill>
              </a:rPr>
              <a:t>Курсор должен стоять на 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ru-RU" dirty="0" smtClean="0">
                <a:solidFill>
                  <a:schemeClr val="bg1"/>
                </a:solidFill>
              </a:rPr>
              <a:t>или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Ctrl+] </a:t>
            </a:r>
            <a:r>
              <a:rPr lang="ru-RU" dirty="0">
                <a:solidFill>
                  <a:schemeClr val="bg1"/>
                </a:solidFill>
              </a:rPr>
              <a:t>перейти к парной скобке открывающей или закрывающей скобке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Редактор: удаление текста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ru-RU" dirty="0" smtClean="0">
                <a:solidFill>
                  <a:srgbClr val="F6AE1E"/>
                </a:solidFill>
              </a:rPr>
              <a:t>+</a:t>
            </a:r>
            <a:r>
              <a:rPr lang="en-US" dirty="0" smtClean="0">
                <a:solidFill>
                  <a:srgbClr val="F6AE1E"/>
                </a:solidFill>
              </a:rPr>
              <a:t>Backspace</a:t>
            </a:r>
            <a:r>
              <a:rPr lang="en-US" dirty="0" smtClean="0"/>
              <a:t> </a:t>
            </a:r>
            <a:r>
              <a:rPr lang="ru-RU" dirty="0" smtClean="0"/>
              <a:t>удалить слово слева от курсора</a:t>
            </a:r>
            <a:r>
              <a:rPr lang="en-US" dirty="0" smtClean="0"/>
              <a:t> </a:t>
            </a:r>
          </a:p>
          <a:p>
            <a:r>
              <a:rPr lang="en-US" dirty="0" err="1" smtClean="0">
                <a:solidFill>
                  <a:srgbClr val="F6AE1E"/>
                </a:solidFill>
              </a:rPr>
              <a:t>Ctrl+Del</a:t>
            </a:r>
            <a:r>
              <a:rPr lang="ru-RU" dirty="0" smtClean="0"/>
              <a:t> удалить слово справа от курсора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09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комментарии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Ctrl+C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закоментировать выбранные </a:t>
            </a:r>
            <a:r>
              <a:rPr lang="ru-RU" sz="2800" dirty="0" smtClean="0">
                <a:solidFill>
                  <a:schemeClr val="bg1"/>
                </a:solidFill>
              </a:rPr>
              <a:t>строки</a:t>
            </a:r>
          </a:p>
          <a:p>
            <a:r>
              <a:rPr lang="en-US" sz="2800" dirty="0" err="1">
                <a:solidFill>
                  <a:srgbClr val="F6AE1E"/>
                </a:solidFill>
              </a:rPr>
              <a:t>Ctrl+K</a:t>
            </a:r>
            <a:r>
              <a:rPr lang="en-US" sz="2800" dirty="0">
                <a:solidFill>
                  <a:srgbClr val="F6AE1E"/>
                </a:solidFill>
              </a:rPr>
              <a:t>, </a:t>
            </a:r>
            <a:r>
              <a:rPr lang="en-US" sz="2800" dirty="0" err="1">
                <a:solidFill>
                  <a:srgbClr val="F6AE1E"/>
                </a:solidFill>
              </a:rPr>
              <a:t>Ctrl+U</a:t>
            </a:r>
            <a:r>
              <a:rPr lang="en-US" sz="2800" dirty="0"/>
              <a:t> </a:t>
            </a:r>
            <a:r>
              <a:rPr lang="ru-RU" sz="2800" dirty="0"/>
              <a:t>снять коментарий с выбранных строк</a:t>
            </a:r>
          </a:p>
        </p:txBody>
      </p:sp>
    </p:spTree>
    <p:extLst>
      <p:ext uri="{BB962C8B-B14F-4D97-AF65-F5344CB8AC3E}">
        <p14:creationId xmlns:p14="http://schemas.microsoft.com/office/powerpoint/2010/main" val="42747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Колоночный режим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Shift+Alt+Arrow</a:t>
            </a:r>
            <a:r>
              <a:rPr lang="ru-RU" dirty="0" smtClean="0">
                <a:solidFill>
                  <a:schemeClr val="bg1"/>
                </a:solidFill>
              </a:rPr>
              <a:t> позволяет выделить прямоугольный блок текста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Alt + Left Mouse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6AE1E"/>
                </a:solidFill>
              </a:rPr>
              <a:t>Button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позиционирует курсор за концом строки даже если опция «</a:t>
            </a:r>
            <a:r>
              <a:rPr lang="en-US" dirty="0" smtClean="0">
                <a:solidFill>
                  <a:schemeClr val="bg1"/>
                </a:solidFill>
              </a:rPr>
              <a:t>enable virtual space</a:t>
            </a:r>
            <a:r>
              <a:rPr lang="ru-RU" dirty="0" smtClean="0">
                <a:solidFill>
                  <a:schemeClr val="bg1"/>
                </a:solidFill>
              </a:rPr>
              <a:t>» выключена</a:t>
            </a:r>
          </a:p>
          <a:p>
            <a:pPr>
              <a:buClr>
                <a:schemeClr val="bg1"/>
              </a:buClr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Работа со строками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6AE1E"/>
                </a:solidFill>
              </a:rPr>
              <a:t>Ctrl+L</a:t>
            </a:r>
            <a:r>
              <a:rPr lang="en-US" dirty="0" smtClean="0"/>
              <a:t> </a:t>
            </a:r>
            <a:r>
              <a:rPr lang="ru-RU" dirty="0" smtClean="0"/>
              <a:t>удалить текущую строку и вставить её в буфер обмена.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[13]</a:t>
            </a:r>
            <a:r>
              <a:rPr lang="en-US" dirty="0" smtClean="0">
                <a:solidFill>
                  <a:srgbClr val="F6AE1E"/>
                </a:solidFill>
              </a:rPr>
              <a:t> </a:t>
            </a:r>
            <a:r>
              <a:rPr lang="en-US" dirty="0" err="1" smtClean="0">
                <a:solidFill>
                  <a:srgbClr val="F6AE1E"/>
                </a:solidFill>
              </a:rPr>
              <a:t>Alt+Up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6AE1E"/>
                </a:solidFill>
              </a:rPr>
              <a:t>Alt+Down</a:t>
            </a:r>
            <a:r>
              <a:rPr lang="en-US" dirty="0" smtClean="0"/>
              <a:t> </a:t>
            </a:r>
            <a:r>
              <a:rPr lang="ru-RU" dirty="0" smtClean="0"/>
              <a:t>сдвинуть текущую строку/блок </a:t>
            </a:r>
            <a:r>
              <a:rPr lang="ru-RU" smtClean="0"/>
              <a:t>вверх или вниз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42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перейти к объявлению</a:t>
            </a:r>
          </a:p>
          <a:p>
            <a:pPr>
              <a:buClr>
                <a:schemeClr val="bg1"/>
              </a:buClr>
            </a:pPr>
            <a:r>
              <a:rPr lang="en-US" dirty="0" smtClean="0">
                <a:solidFill>
                  <a:srgbClr val="F6AE1E"/>
                </a:solidFill>
              </a:rPr>
              <a:t>Ctrl+Shift+7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smtClean="0">
                <a:solidFill>
                  <a:srgbClr val="F6AE1E"/>
                </a:solidFill>
              </a:rPr>
              <a:t>Ctrl+Shift+8</a:t>
            </a:r>
            <a:r>
              <a:rPr lang="ru-RU" dirty="0" smtClean="0">
                <a:solidFill>
                  <a:schemeClr val="bg1"/>
                </a:solidFill>
              </a:rPr>
              <a:t> переход по типам для которых ранее делали </a:t>
            </a:r>
            <a:r>
              <a:rPr lang="en-US" dirty="0" smtClean="0">
                <a:solidFill>
                  <a:schemeClr val="bg1"/>
                </a:solidFill>
              </a:rPr>
              <a:t>F12</a:t>
            </a:r>
          </a:p>
          <a:p>
            <a:pPr>
              <a:buClr>
                <a:schemeClr val="bg1"/>
              </a:buClr>
            </a:pPr>
            <a:r>
              <a:rPr lang="en-US" sz="3100" dirty="0">
                <a:solidFill>
                  <a:srgbClr val="92D050"/>
                </a:solidFill>
              </a:rPr>
              <a:t>[</a:t>
            </a:r>
            <a:r>
              <a:rPr lang="en-US" sz="3100" dirty="0" smtClean="0">
                <a:solidFill>
                  <a:srgbClr val="92D050"/>
                </a:solidFill>
              </a:rPr>
              <a:t>1</a:t>
            </a:r>
            <a:r>
              <a:rPr lang="ru-RU" sz="3100" dirty="0" smtClean="0">
                <a:solidFill>
                  <a:srgbClr val="92D050"/>
                </a:solidFill>
              </a:rPr>
              <a:t>3</a:t>
            </a:r>
            <a:r>
              <a:rPr lang="en-US" sz="3100" dirty="0" smtClean="0">
                <a:solidFill>
                  <a:srgbClr val="92D050"/>
                </a:solidFill>
              </a:rPr>
              <a:t>]</a:t>
            </a:r>
            <a:r>
              <a:rPr lang="ru-RU" sz="3100" dirty="0" smtClean="0">
                <a:solidFill>
                  <a:srgbClr val="F6AE1E"/>
                </a:solidFill>
              </a:rPr>
              <a:t> </a:t>
            </a:r>
            <a:r>
              <a:rPr lang="en-US" sz="3100" dirty="0" smtClean="0">
                <a:solidFill>
                  <a:srgbClr val="F6AE1E"/>
                </a:solidFill>
              </a:rPr>
              <a:t>Alt+F12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Просмотр объявления в окне редактора </a:t>
            </a:r>
            <a:r>
              <a:rPr lang="en-US" dirty="0" smtClean="0">
                <a:solidFill>
                  <a:schemeClr val="bg1"/>
                </a:solidFill>
              </a:rPr>
              <a:t>(peek definition)</a:t>
            </a:r>
            <a:endParaRPr lang="ru-RU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Shift+F12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найти все места где используется имя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6AE1E"/>
                </a:solidFill>
              </a:rPr>
              <a:t>Ctrl+</a:t>
            </a:r>
            <a:r>
              <a:rPr lang="ru-RU" dirty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</a:t>
            </a:r>
            <a:r>
              <a:rPr lang="en-US" dirty="0" err="1" smtClean="0">
                <a:solidFill>
                  <a:srgbClr val="F6AE1E"/>
                </a:solidFill>
              </a:rPr>
              <a:t>Shift+Ctrl</a:t>
            </a:r>
            <a:r>
              <a:rPr lang="en-US" dirty="0" smtClean="0">
                <a:solidFill>
                  <a:srgbClr val="F6AE1E"/>
                </a:solidFill>
              </a:rPr>
              <a:t>+</a:t>
            </a:r>
            <a:r>
              <a:rPr lang="ru-RU" dirty="0" smtClean="0">
                <a:solidFill>
                  <a:srgbClr val="F6AE1E"/>
                </a:solidFill>
              </a:rPr>
              <a:t>Минус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навигация «вперед»/«назад»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Ctrl+Alt</a:t>
            </a:r>
            <a:r>
              <a:rPr lang="en-US" dirty="0">
                <a:solidFill>
                  <a:srgbClr val="F6AE1E"/>
                </a:solidFill>
              </a:rPr>
              <a:t>+</a:t>
            </a:r>
            <a:r>
              <a:rPr lang="ru-RU" dirty="0">
                <a:solidFill>
                  <a:srgbClr val="F6AE1E"/>
                </a:solidFill>
              </a:rPr>
              <a:t>Стрелка вниз</a:t>
            </a:r>
            <a:r>
              <a:rPr lang="ru-RU" dirty="0" smtClean="0">
                <a:solidFill>
                  <a:schemeClr val="bg1"/>
                </a:solidFill>
              </a:rPr>
              <a:t> показать список открытых файлов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solidFill>
                  <a:srgbClr val="F6AE1E"/>
                </a:solidFill>
              </a:rPr>
              <a:t>Ctrl+G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перейти на строку </a:t>
            </a:r>
            <a:r>
              <a:rPr lang="ru-RU" dirty="0" smtClean="0">
                <a:solidFill>
                  <a:schemeClr val="bg1"/>
                </a:solidFill>
              </a:rPr>
              <a:t>№</a:t>
            </a:r>
          </a:p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Ctrl+Home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начало файла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 smtClean="0">
                <a:solidFill>
                  <a:srgbClr val="F6AE1E"/>
                </a:solidFill>
              </a:rPr>
              <a:t>Ctrl+End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конец файла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Смарт-тег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AE1E"/>
                </a:solidFill>
              </a:rPr>
              <a:t>Alt + Shift + F10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F6AE1E"/>
                </a:solidFill>
              </a:rPr>
              <a:t>Ctrl + .</a:t>
            </a:r>
            <a:r>
              <a:rPr lang="en-US" dirty="0" smtClean="0"/>
              <a:t> – </a:t>
            </a:r>
            <a:r>
              <a:rPr lang="ru-RU" dirty="0" smtClean="0"/>
              <a:t>открыть меню смарт-тега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6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Редактор: </a:t>
            </a:r>
            <a:r>
              <a:rPr lang="en-US" dirty="0" smtClean="0"/>
              <a:t>IntelliSense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Ctrl+Alt+Space</a:t>
            </a:r>
            <a:r>
              <a:rPr lang="en-US" dirty="0" smtClean="0"/>
              <a:t> – </a:t>
            </a:r>
            <a:r>
              <a:rPr lang="ru-RU" dirty="0" smtClean="0"/>
              <a:t>«режим советов». В этом режиме только </a:t>
            </a:r>
            <a:r>
              <a:rPr lang="en-US" dirty="0" smtClean="0"/>
              <a:t>Tab </a:t>
            </a:r>
            <a:r>
              <a:rPr lang="ru-RU" dirty="0" smtClean="0"/>
              <a:t>выбирает строку из списка предложений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0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Официальная страница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http://msdn.microsoft.com/visualstudio</a:t>
            </a:r>
            <a:endParaRPr lang="ru-RU" dirty="0" smtClean="0"/>
          </a:p>
          <a:p>
            <a:r>
              <a:rPr lang="ru-RU" dirty="0" smtClean="0"/>
              <a:t>Расширения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http://visualstudiogallery.msdn.microsoft.com</a:t>
            </a:r>
            <a:endParaRPr lang="ru-RU" dirty="0" smtClean="0"/>
          </a:p>
          <a:p>
            <a:r>
              <a:rPr lang="ru-RU" dirty="0" smtClean="0"/>
              <a:t>Предложения по улучшению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http://visualstudio.uservoice.com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65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</a:t>
            </a:r>
            <a:r>
              <a:rPr lang="ru-RU" dirty="0" smtClean="0"/>
              <a:t>Навигация по коду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 smtClean="0">
                <a:solidFill>
                  <a:schemeClr val="bg1"/>
                </a:solidFill>
              </a:rPr>
              <a:t>ReSharper </a:t>
            </a:r>
            <a:r>
              <a:rPr lang="ru-RU" dirty="0" smtClean="0">
                <a:solidFill>
                  <a:schemeClr val="bg1"/>
                </a:solidFill>
              </a:rPr>
              <a:t>ускоряет навигацию по коду за счет следующих команд:</a:t>
            </a:r>
            <a:r>
              <a:rPr lang="en-US" dirty="0" smtClean="0">
                <a:solidFill>
                  <a:schemeClr val="bg1"/>
                </a:solidFill>
              </a:rPr>
              <a:t> Go To Type, Go To File, Go To Symbol </a:t>
            </a:r>
            <a:r>
              <a:rPr lang="ru-RU" dirty="0" smtClean="0">
                <a:solidFill>
                  <a:schemeClr val="bg1"/>
                </a:solidFill>
              </a:rPr>
              <a:t>и других</a:t>
            </a: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Если искомые имена используют </a:t>
            </a:r>
            <a:r>
              <a:rPr lang="en-US" dirty="0" err="1" smtClean="0">
                <a:solidFill>
                  <a:schemeClr val="bg1"/>
                </a:solidFill>
              </a:rPr>
              <a:t>CamelCase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то в окне поиска символов можно вводить только первые буквы из каждого слова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ru-RU" dirty="0" smtClean="0">
                <a:solidFill>
                  <a:schemeClr val="bg1"/>
                </a:solidFill>
              </a:rPr>
              <a:t>См. также меню </a:t>
            </a:r>
            <a:r>
              <a:rPr lang="en-US" dirty="0" err="1" smtClean="0">
                <a:solidFill>
                  <a:schemeClr val="bg1"/>
                </a:solidFill>
              </a:rPr>
              <a:t>Resharper</a:t>
            </a:r>
            <a:r>
              <a:rPr lang="en-US" dirty="0" smtClean="0">
                <a:solidFill>
                  <a:schemeClr val="bg1"/>
                </a:solidFill>
              </a:rPr>
              <a:t> -&gt; Navigate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Редактор</a:t>
            </a:r>
            <a:r>
              <a:rPr lang="en-US" dirty="0" smtClean="0"/>
              <a:t>: Code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“Code Snippets” </a:t>
            </a:r>
            <a:r>
              <a:rPr lang="ru-RU" dirty="0" smtClean="0">
                <a:solidFill>
                  <a:schemeClr val="bg1"/>
                </a:solidFill>
              </a:rPr>
              <a:t>это короткие шаблоны кода на различных языках программирования.</a:t>
            </a: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Шаблону может быть назначена короткая комбинация (</a:t>
            </a:r>
            <a:r>
              <a:rPr lang="en-US" dirty="0" smtClean="0">
                <a:solidFill>
                  <a:schemeClr val="bg1"/>
                </a:solidFill>
              </a:rPr>
              <a:t>shortcut</a:t>
            </a:r>
            <a:r>
              <a:rPr lang="ru-RU" dirty="0" smtClean="0">
                <a:solidFill>
                  <a:schemeClr val="bg1"/>
                </a:solidFill>
              </a:rPr>
              <a:t>) для быстрой вставки. Набрав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shortcut </a:t>
            </a:r>
            <a:r>
              <a:rPr lang="ru-RU" dirty="0" smtClean="0">
                <a:solidFill>
                  <a:schemeClr val="bg1"/>
                </a:solidFill>
              </a:rPr>
              <a:t>и нажав </a:t>
            </a:r>
            <a:r>
              <a:rPr lang="en-US" dirty="0" smtClean="0">
                <a:solidFill>
                  <a:srgbClr val="F6AE1E"/>
                </a:solidFill>
              </a:rPr>
              <a:t>Tab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мы </a:t>
            </a:r>
            <a:r>
              <a:rPr lang="ru-RU" dirty="0" smtClean="0">
                <a:solidFill>
                  <a:schemeClr val="bg1"/>
                </a:solidFill>
              </a:rPr>
              <a:t>получим текст шаблона в месте где был </a:t>
            </a:r>
            <a:r>
              <a:rPr lang="en-US" dirty="0" smtClean="0">
                <a:solidFill>
                  <a:schemeClr val="bg1"/>
                </a:solidFill>
              </a:rPr>
              <a:t>shortcut.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Настройка производится через меню </a:t>
            </a:r>
            <a:r>
              <a:rPr lang="en-US" dirty="0" smtClean="0">
                <a:solidFill>
                  <a:schemeClr val="bg1"/>
                </a:solidFill>
              </a:rPr>
              <a:t>Tools -&gt; Code Snippets Manager.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spcAft>
                <a:spcPts val="600"/>
              </a:spcAft>
              <a:buClr>
                <a:schemeClr val="bg1"/>
              </a:buClr>
              <a:buNone/>
            </a:pPr>
            <a:r>
              <a:rPr lang="en-US" dirty="0" err="1" smtClean="0">
                <a:solidFill>
                  <a:srgbClr val="F6AE1E"/>
                </a:solidFill>
              </a:rPr>
              <a:t>Ctrl+K+X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показывает список сниппетов прямо в редакторе.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1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сниппеты</a:t>
            </a:r>
            <a:r>
              <a:rPr lang="en-US" dirty="0" smtClean="0"/>
              <a:t> </a:t>
            </a:r>
            <a:r>
              <a:rPr lang="en-US" dirty="0" smtClean="0"/>
              <a:t>(C#)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21607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/>
                <a:gridCol w="61310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Shortcut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Новый класс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ctor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Конструктор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~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Финализатор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propfull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 с  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get/set </a:t>
                      </a:r>
                      <a:r>
                        <a:rPr lang="ru-RU" baseline="0" dirty="0" smtClean="0">
                          <a:solidFill>
                            <a:schemeClr val="bg1"/>
                          </a:solidFill>
                        </a:rPr>
                        <a:t>и полем класса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propg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Auto-c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войство с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public get </a:t>
                      </a:r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private 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4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 внутри </a:t>
            </a:r>
            <a:r>
              <a:rPr lang="en-US" dirty="0" smtClean="0"/>
              <a:t>Toolbox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Toolbox </a:t>
            </a:r>
            <a:r>
              <a:rPr lang="ru-RU" dirty="0" smtClean="0"/>
              <a:t>можно перетаскивать куски кода, давать им имена, организовывать в папки </a:t>
            </a:r>
            <a:r>
              <a:rPr lang="en-US" dirty="0" smtClean="0"/>
              <a:t>(Add new tab) </a:t>
            </a:r>
            <a:r>
              <a:rPr lang="ru-RU" dirty="0" smtClean="0"/>
              <a:t>чтобы позже вставлять с помощью </a:t>
            </a:r>
            <a:r>
              <a:rPr lang="en-US" dirty="0" smtClean="0"/>
              <a:t>drag-n-drop </a:t>
            </a:r>
            <a:r>
              <a:rPr lang="ru-RU" dirty="0" smtClean="0"/>
              <a:t>в редактор.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1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Shift + Alt + f11 step into specific</a:t>
            </a:r>
          </a:p>
          <a:p>
            <a:r>
              <a:rPr lang="en-US" dirty="0" smtClean="0"/>
              <a:t>Shift + </a:t>
            </a:r>
            <a:r>
              <a:rPr lang="en-US" dirty="0"/>
              <a:t>F11 </a:t>
            </a:r>
            <a:r>
              <a:rPr lang="en-US" dirty="0" smtClean="0"/>
              <a:t>step out</a:t>
            </a:r>
          </a:p>
          <a:p>
            <a:r>
              <a:rPr lang="en-US" dirty="0"/>
              <a:t>Ctrl+F10 run </a:t>
            </a:r>
            <a:r>
              <a:rPr lang="en-US" dirty="0" smtClean="0"/>
              <a:t>to cursor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9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Отладчик</a:t>
            </a:r>
            <a:r>
              <a:rPr lang="en-US" dirty="0" smtClean="0"/>
              <a:t>: data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Нажмите и удерживайте </a:t>
            </a:r>
            <a:r>
              <a:rPr lang="en-US" dirty="0" smtClean="0">
                <a:solidFill>
                  <a:srgbClr val="F6AE1E"/>
                </a:solidFill>
              </a:rPr>
              <a:t>Ctrl</a:t>
            </a:r>
            <a:r>
              <a:rPr lang="en-US" dirty="0" smtClean="0"/>
              <a:t> </a:t>
            </a:r>
            <a:r>
              <a:rPr lang="ru-RU" dirty="0" smtClean="0"/>
              <a:t>чтобы сделать </a:t>
            </a:r>
            <a:r>
              <a:rPr lang="en-US" dirty="0" smtClean="0"/>
              <a:t>data tip </a:t>
            </a:r>
            <a:r>
              <a:rPr lang="ru-RU" dirty="0" smtClean="0"/>
              <a:t>прозрачным</a:t>
            </a:r>
          </a:p>
          <a:p>
            <a:r>
              <a:rPr lang="en-US" dirty="0" smtClean="0"/>
              <a:t>Data tip </a:t>
            </a:r>
            <a:r>
              <a:rPr lang="ru-RU" dirty="0" smtClean="0"/>
              <a:t>работают для комментариев</a:t>
            </a:r>
          </a:p>
          <a:p>
            <a:r>
              <a:rPr lang="ru-RU" dirty="0" smtClean="0"/>
              <a:t>Если прикрепить (</a:t>
            </a:r>
            <a:r>
              <a:rPr lang="en-US" dirty="0" smtClean="0"/>
              <a:t>pin) data tip, </a:t>
            </a:r>
            <a:r>
              <a:rPr lang="ru-RU" dirty="0" smtClean="0"/>
              <a:t>то её последнее значение можно будет просматривать и после завершения отладки</a:t>
            </a:r>
          </a:p>
          <a:p>
            <a:r>
              <a:rPr lang="ru-RU" dirty="0"/>
              <a:t>К </a:t>
            </a:r>
            <a:r>
              <a:rPr lang="en-US" dirty="0"/>
              <a:t>data tip </a:t>
            </a:r>
            <a:r>
              <a:rPr lang="ru-RU" dirty="0"/>
              <a:t>можно </a:t>
            </a:r>
            <a:r>
              <a:rPr lang="ru-RU" dirty="0" smtClean="0"/>
              <a:t>написать комментарий. Для этого нажмите символ </a:t>
            </a:r>
            <a:r>
              <a:rPr lang="ru-RU" b="1" dirty="0" smtClean="0"/>
              <a:t>︾</a:t>
            </a:r>
            <a:r>
              <a:rPr lang="ru-RU" dirty="0" smtClean="0"/>
              <a:t> справа.</a:t>
            </a:r>
          </a:p>
          <a:p>
            <a:r>
              <a:rPr lang="en-US" dirty="0" smtClean="0"/>
              <a:t>Export/Import Data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0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Отладчик</a:t>
            </a:r>
            <a:r>
              <a:rPr lang="en-US" dirty="0" smtClean="0"/>
              <a:t>: </a:t>
            </a:r>
            <a:r>
              <a:rPr lang="ru-RU" dirty="0" smtClean="0"/>
              <a:t>окно </a:t>
            </a:r>
            <a:r>
              <a:rPr lang="en-US" dirty="0" smtClean="0"/>
              <a:t>Parallel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Можно использовать для просмотра переменных при рекурсивных вызовах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расширения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расширения для </a:t>
            </a:r>
            <a:r>
              <a:rPr lang="en-US" dirty="0" smtClean="0"/>
              <a:t>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Productivity </a:t>
            </a:r>
            <a:r>
              <a:rPr lang="en-US" dirty="0"/>
              <a:t>Power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VS 2010: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visualstudiogallery.msdn.microsoft.com/d0d33361-18e2-46c0-8ff2-4adea1e34fef</a:t>
            </a:r>
            <a:endParaRPr lang="en-US" dirty="0" smtClean="0"/>
          </a:p>
          <a:p>
            <a:pPr lvl="1"/>
            <a:r>
              <a:rPr lang="en-US" dirty="0"/>
              <a:t>VS 2012: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visualstudiogallery.msdn.microsoft.com/3a96a4dc-ba9c-4589-92c5-640e07332afd</a:t>
            </a:r>
            <a:endParaRPr lang="en-US" dirty="0" smtClean="0"/>
          </a:p>
          <a:p>
            <a:r>
              <a:rPr lang="en-US" dirty="0" smtClean="0"/>
              <a:t>Entity </a:t>
            </a:r>
            <a:r>
              <a:rPr lang="en-US" dirty="0"/>
              <a:t>Framework Power Tools Beta </a:t>
            </a:r>
            <a:r>
              <a:rPr lang="en-US" dirty="0" smtClean="0"/>
              <a:t>4</a:t>
            </a: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visualstudiogallery.msdn.microsoft.com/72a60b14-1581-4b9b-89f2-846072eff19d</a:t>
            </a:r>
            <a:endParaRPr lang="ru-RU" dirty="0" smtClean="0"/>
          </a:p>
          <a:p>
            <a:r>
              <a:rPr lang="en-US" dirty="0" err="1" smtClean="0"/>
              <a:t>VSColorOutput</a:t>
            </a:r>
            <a:r>
              <a:rPr lang="en-US" dirty="0" smtClean="0"/>
              <a:t> (</a:t>
            </a:r>
            <a:r>
              <a:rPr lang="ru-RU" dirty="0" smtClean="0"/>
              <a:t>раскраска строк в окне </a:t>
            </a:r>
            <a:r>
              <a:rPr lang="en-US" dirty="0" smtClean="0"/>
              <a:t>Output)</a:t>
            </a:r>
          </a:p>
          <a:p>
            <a:pPr lvl="1"/>
            <a:r>
              <a:rPr lang="en-US" dirty="0"/>
              <a:t>http://visualstudiogallery.msdn.microsoft.com/f4d9c2b5-d6d7-4543-a7a5-2d7ebabc2496</a:t>
            </a:r>
            <a:endParaRPr lang="en-US" dirty="0" smtClean="0"/>
          </a:p>
          <a:p>
            <a:r>
              <a:rPr lang="ru-RU" dirty="0" smtClean="0"/>
              <a:t>Подсветка синтаксиса для </a:t>
            </a:r>
            <a:r>
              <a:rPr lang="en-US" dirty="0" smtClean="0"/>
              <a:t>T4</a:t>
            </a:r>
          </a:p>
          <a:p>
            <a:pPr lvl="1"/>
            <a:r>
              <a:rPr lang="en-US" dirty="0"/>
              <a:t>tangible T4 </a:t>
            </a:r>
            <a:r>
              <a:rPr lang="en-US" dirty="0" smtClean="0"/>
              <a:t>Editor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visualstudiogallery.msdn.microsoft.com/60297607-5fd4-4da4-97e1-3715e90c1a23</a:t>
            </a:r>
            <a:endParaRPr lang="en-US" dirty="0" smtClean="0"/>
          </a:p>
          <a:p>
            <a:pPr lvl="1"/>
            <a:r>
              <a:rPr lang="en-US" dirty="0" smtClean="0"/>
              <a:t>Visual T4 (</a:t>
            </a:r>
            <a:r>
              <a:rPr lang="en-US" dirty="0" err="1" smtClean="0"/>
              <a:t>Clarius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http://visualstudiogallery.msdn.microsoft.com/40a887aa-f3be-40ec-a85d-37044b239591</a:t>
            </a:r>
            <a:endParaRPr lang="ru-RU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4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Версия </a:t>
            </a:r>
            <a:r>
              <a:rPr lang="en-US" dirty="0" smtClean="0"/>
              <a:t>Visual Studio </a:t>
            </a:r>
            <a:r>
              <a:rPr lang="ru-RU" dirty="0" smtClean="0"/>
              <a:t>начиная с которой можно использовать указанные возможности указывается в квадратных скобках: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[0</a:t>
            </a:r>
            <a:r>
              <a:rPr lang="ru-RU" dirty="0" smtClean="0">
                <a:solidFill>
                  <a:srgbClr val="92D050"/>
                </a:solidFill>
              </a:rPr>
              <a:t>5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200</a:t>
            </a:r>
            <a:r>
              <a:rPr lang="ru-RU" dirty="0" smtClean="0"/>
              <a:t>5</a:t>
            </a:r>
            <a:r>
              <a:rPr lang="en-US" dirty="0" smtClean="0"/>
              <a:t> </a:t>
            </a:r>
            <a:r>
              <a:rPr lang="ru-RU" dirty="0" smtClean="0"/>
              <a:t>и выше</a:t>
            </a:r>
            <a:endParaRPr lang="ru-RU" dirty="0" smtClean="0">
              <a:solidFill>
                <a:srgbClr val="92D050"/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[10</a:t>
            </a:r>
            <a:r>
              <a:rPr lang="en-US" dirty="0">
                <a:solidFill>
                  <a:srgbClr val="92D050"/>
                </a:solidFill>
              </a:rPr>
              <a:t>]</a:t>
            </a:r>
            <a:r>
              <a:rPr lang="en-US" dirty="0"/>
              <a:t> </a:t>
            </a:r>
            <a:r>
              <a:rPr lang="en-US" dirty="0" smtClean="0"/>
              <a:t>Visual Studio 2010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rgbClr val="92D050"/>
                </a:solidFill>
              </a:rPr>
              <a:t>[</a:t>
            </a:r>
            <a:r>
              <a:rPr lang="en-US" dirty="0">
                <a:solidFill>
                  <a:srgbClr val="92D050"/>
                </a:solidFill>
              </a:rPr>
              <a:t>12]</a:t>
            </a:r>
            <a:r>
              <a:rPr lang="en-US" dirty="0"/>
              <a:t> Visual Studio </a:t>
            </a:r>
            <a:r>
              <a:rPr lang="en-US" dirty="0" smtClean="0"/>
              <a:t>2012</a:t>
            </a:r>
            <a:r>
              <a:rPr lang="ru-RU" dirty="0" smtClean="0"/>
              <a:t> и выше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solidFill>
                  <a:srgbClr val="92D050"/>
                </a:solidFill>
              </a:rPr>
              <a:t>[</a:t>
            </a:r>
            <a:r>
              <a:rPr lang="en-US" dirty="0" smtClean="0">
                <a:solidFill>
                  <a:srgbClr val="92D050"/>
                </a:solidFill>
              </a:rPr>
              <a:t>1</a:t>
            </a:r>
            <a:r>
              <a:rPr lang="ru-RU" dirty="0" smtClean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Visual Studio </a:t>
            </a:r>
            <a:r>
              <a:rPr lang="en-US" dirty="0" smtClean="0"/>
              <a:t>201</a:t>
            </a:r>
            <a:r>
              <a:rPr lang="ru-RU" dirty="0" smtClean="0"/>
              <a:t>3 и выше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Платные расширения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JetBrains ReSharper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://www.jetbrains.com/resharper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CodeRush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https://www.devexpress.com/products/coderush/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Эти расширения добавляют множество дополнительных команд улучшающих производительность работы программиста.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78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обозначения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ru-RU" dirty="0" smtClean="0">
                <a:solidFill>
                  <a:schemeClr val="bg1"/>
                </a:solidFill>
              </a:rPr>
              <a:t>Информация на слайдах с красным фоном относится к </a:t>
            </a:r>
            <a:r>
              <a:rPr lang="en-US" dirty="0" smtClean="0">
                <a:solidFill>
                  <a:schemeClr val="bg1"/>
                </a:solidFill>
              </a:rPr>
              <a:t>Visual Studio </a:t>
            </a:r>
            <a:r>
              <a:rPr lang="ru-RU" dirty="0" smtClean="0">
                <a:solidFill>
                  <a:schemeClr val="bg1"/>
                </a:solidFill>
              </a:rPr>
              <a:t>с установленным </a:t>
            </a:r>
            <a:r>
              <a:rPr lang="en-US" dirty="0" smtClean="0">
                <a:solidFill>
                  <a:schemeClr val="bg1"/>
                </a:solidFill>
              </a:rPr>
              <a:t>JetBrains ReSharper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http://www.jetbrains.com/resharper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Clr>
                <a:schemeClr val="bg1"/>
              </a:buCl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4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Комбинации клавиш приведенные в презентации соотвествуют настройкам по умолчанию для </a:t>
            </a:r>
            <a:r>
              <a:rPr lang="en-US" dirty="0" smtClean="0"/>
              <a:t>Visual C#. </a:t>
            </a:r>
            <a:r>
              <a:rPr lang="ru-RU" dirty="0" smtClean="0"/>
              <a:t>При первом запуске </a:t>
            </a:r>
            <a:r>
              <a:rPr lang="en-US" dirty="0" smtClean="0"/>
              <a:t>VS </a:t>
            </a:r>
            <a:r>
              <a:rPr lang="ru-RU" dirty="0" smtClean="0"/>
              <a:t>предлагает выбрать предпочитаемые настройки. Если вы выбрали не </a:t>
            </a:r>
            <a:r>
              <a:rPr lang="en-US" dirty="0" smtClean="0"/>
              <a:t>Visual C#</a:t>
            </a:r>
            <a:r>
              <a:rPr lang="ru-RU" dirty="0" smtClean="0"/>
              <a:t> и хотите это сделать после первого запуска, то выберите команду </a:t>
            </a:r>
            <a:r>
              <a:rPr lang="en-US" dirty="0" smtClean="0"/>
              <a:t>“Tools -&gt; Import and Export Settings …” </a:t>
            </a:r>
            <a:r>
              <a:rPr lang="ru-RU" dirty="0" smtClean="0"/>
              <a:t>и затем </a:t>
            </a:r>
            <a:r>
              <a:rPr lang="en-US" dirty="0" smtClean="0"/>
              <a:t>“Reset all settings”.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Также не забывайте, что </a:t>
            </a:r>
            <a:r>
              <a:rPr lang="en-US" dirty="0" smtClean="0"/>
              <a:t>VS </a:t>
            </a:r>
            <a:r>
              <a:rPr lang="ru-RU" dirty="0" smtClean="0"/>
              <a:t>дает возможность поменять горячие клавиши или назначить новые в меню </a:t>
            </a:r>
            <a:r>
              <a:rPr lang="en-US" dirty="0" smtClean="0"/>
              <a:t>Tools -&gt; Customize, </a:t>
            </a:r>
            <a:r>
              <a:rPr lang="ru-RU" dirty="0" smtClean="0"/>
              <a:t>кнопка</a:t>
            </a:r>
            <a:r>
              <a:rPr lang="en-US" dirty="0" smtClean="0"/>
              <a:t> Keyboard.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Studio </a:t>
            </a:r>
            <a:r>
              <a:rPr lang="ru-RU" dirty="0" smtClean="0"/>
              <a:t>и права администратора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Если у вас установлена </a:t>
            </a:r>
            <a:r>
              <a:rPr lang="en-US" dirty="0"/>
              <a:t>Windows </a:t>
            </a:r>
            <a:r>
              <a:rPr lang="en-US" dirty="0" smtClean="0"/>
              <a:t>Vista, Windows 7 </a:t>
            </a:r>
            <a:r>
              <a:rPr lang="ru-RU" dirty="0" smtClean="0"/>
              <a:t>или </a:t>
            </a:r>
            <a:r>
              <a:rPr lang="en-US" dirty="0" smtClean="0"/>
              <a:t>Windows 8 </a:t>
            </a:r>
            <a:r>
              <a:rPr lang="ru-RU" dirty="0" smtClean="0"/>
              <a:t>с включенным </a:t>
            </a:r>
            <a:r>
              <a:rPr lang="en-US" dirty="0" smtClean="0"/>
              <a:t>UAC</a:t>
            </a:r>
            <a:r>
              <a:rPr lang="ru-RU" dirty="0" smtClean="0"/>
              <a:t>, то для корректной работы отладчика рекомендуется всегда запускать </a:t>
            </a:r>
            <a:r>
              <a:rPr lang="en-US" dirty="0" smtClean="0"/>
              <a:t>VS </a:t>
            </a:r>
            <a:r>
              <a:rPr lang="ru-RU" dirty="0" smtClean="0"/>
              <a:t>с правами администратора. Для этого откройте свойства следующих файлов, перейдите на закладку </a:t>
            </a:r>
            <a:r>
              <a:rPr lang="en-US" dirty="0" smtClean="0"/>
              <a:t>Compatibility</a:t>
            </a:r>
            <a:r>
              <a:rPr lang="ru-RU" dirty="0" smtClean="0"/>
              <a:t> и </a:t>
            </a:r>
            <a:r>
              <a:rPr lang="ru-RU" smtClean="0"/>
              <a:t>включите опцию </a:t>
            </a:r>
            <a:r>
              <a:rPr lang="ru-RU" dirty="0" smtClean="0"/>
              <a:t>«</a:t>
            </a:r>
            <a:r>
              <a:rPr lang="en-US" dirty="0" smtClean="0"/>
              <a:t>Run this program as administrator</a:t>
            </a:r>
            <a:r>
              <a:rPr lang="ru-RU" dirty="0" smtClean="0"/>
              <a:t>»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Devenv.exe</a:t>
            </a:r>
          </a:p>
          <a:p>
            <a:pPr lvl="1"/>
            <a:r>
              <a:rPr lang="en-US" dirty="0"/>
              <a:t>(win 64) "C:\Program Files (x86)\Microsoft Visual Studio </a:t>
            </a:r>
            <a:r>
              <a:rPr lang="en-US" dirty="0" smtClean="0"/>
              <a:t>XX.Y\Common7\IDE\“</a:t>
            </a:r>
          </a:p>
          <a:p>
            <a:pPr lvl="1"/>
            <a:r>
              <a:rPr lang="en-US" dirty="0"/>
              <a:t>(win </a:t>
            </a:r>
            <a:r>
              <a:rPr lang="en-US" dirty="0" smtClean="0"/>
              <a:t>32) </a:t>
            </a:r>
            <a:r>
              <a:rPr lang="en-US" dirty="0"/>
              <a:t>"C:\Program </a:t>
            </a:r>
            <a:r>
              <a:rPr lang="en-US" dirty="0" smtClean="0"/>
              <a:t>Files\Microsoft </a:t>
            </a:r>
            <a:r>
              <a:rPr lang="en-US" dirty="0"/>
              <a:t>Visual Studio XX.Y\Common7\IDE</a:t>
            </a:r>
            <a:r>
              <a:rPr lang="en-US" dirty="0" smtClean="0"/>
              <a:t>\“</a:t>
            </a:r>
          </a:p>
          <a:p>
            <a:r>
              <a:rPr lang="en-US" dirty="0" smtClean="0"/>
              <a:t>VSLauncher.exe</a:t>
            </a:r>
          </a:p>
          <a:p>
            <a:pPr lvl="1"/>
            <a:r>
              <a:rPr lang="en-US" dirty="0" smtClean="0"/>
              <a:t>(win 64) "C</a:t>
            </a:r>
            <a:r>
              <a:rPr lang="en-US" dirty="0"/>
              <a:t>:\Program Files (x86)\Common 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 smtClean="0"/>
              <a:t>\“</a:t>
            </a:r>
          </a:p>
          <a:p>
            <a:pPr lvl="1"/>
            <a:r>
              <a:rPr lang="en-US" dirty="0"/>
              <a:t>(win 32) "C:\Program </a:t>
            </a:r>
            <a:r>
              <a:rPr lang="en-US" dirty="0" smtClean="0"/>
              <a:t>Files\Common </a:t>
            </a:r>
            <a:r>
              <a:rPr lang="en-US" dirty="0"/>
              <a:t>Files\</a:t>
            </a:r>
            <a:r>
              <a:rPr lang="en-US" dirty="0" err="1"/>
              <a:t>microsoft</a:t>
            </a:r>
            <a:r>
              <a:rPr lang="en-US" dirty="0"/>
              <a:t> shared\</a:t>
            </a:r>
            <a:r>
              <a:rPr lang="en-US" dirty="0" err="1"/>
              <a:t>MSEnv</a:t>
            </a:r>
            <a:r>
              <a:rPr lang="en-US" dirty="0"/>
              <a:t>\"</a:t>
            </a:r>
          </a:p>
        </p:txBody>
      </p:sp>
    </p:spTree>
    <p:extLst>
      <p:ext uri="{BB962C8B-B14F-4D97-AF65-F5344CB8AC3E}">
        <p14:creationId xmlns:p14="http://schemas.microsoft.com/office/powerpoint/2010/main" val="5366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Аргументы командной строки для </a:t>
            </a:r>
            <a:r>
              <a:rPr lang="en-US" dirty="0"/>
              <a:t>Visual Studio (Devenv.exe)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 smtClean="0"/>
              <a:t>SafeMode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2800" dirty="0" smtClean="0"/>
              <a:t>Безопасный </a:t>
            </a:r>
            <a:r>
              <a:rPr lang="ru-RU" sz="2800" dirty="0"/>
              <a:t>режим</a:t>
            </a:r>
            <a:r>
              <a:rPr lang="en-US" sz="2800" dirty="0"/>
              <a:t> (</a:t>
            </a:r>
            <a:r>
              <a:rPr lang="ru-RU" sz="2800" dirty="0"/>
              <a:t>отключает все расширения</a:t>
            </a:r>
            <a:r>
              <a:rPr lang="en-US" sz="2800" dirty="0" smtClean="0"/>
              <a:t>)</a:t>
            </a:r>
          </a:p>
          <a:p>
            <a:r>
              <a:rPr lang="en-US" dirty="0"/>
              <a:t>/</a:t>
            </a:r>
            <a:r>
              <a:rPr lang="en-US" dirty="0" err="1" smtClean="0"/>
              <a:t>rootsuffix</a:t>
            </a:r>
            <a:r>
              <a:rPr lang="en-US" dirty="0" smtClean="0"/>
              <a:t> &lt;</a:t>
            </a:r>
            <a:r>
              <a:rPr lang="ru-RU" dirty="0" smtClean="0"/>
              <a:t>и</a:t>
            </a:r>
            <a:r>
              <a:rPr lang="ru-RU" smtClean="0"/>
              <a:t>мя</a:t>
            </a:r>
            <a:r>
              <a:rPr lang="en-US" dirty="0" smtClean="0"/>
              <a:t>&gt;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Запуск </a:t>
            </a:r>
            <a:r>
              <a:rPr lang="en-US" sz="2800" dirty="0" smtClean="0"/>
              <a:t>VS </a:t>
            </a:r>
            <a:r>
              <a:rPr lang="ru-RU" sz="2800" dirty="0" smtClean="0"/>
              <a:t>с указанным профилем. Для выборочной установки расширений в разные профили используйте утилиту </a:t>
            </a:r>
            <a:r>
              <a:rPr lang="en-US" sz="2800" dirty="0" smtClean="0"/>
              <a:t>Root-VSIX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89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[12]</a:t>
            </a:r>
            <a:r>
              <a:rPr lang="en-US" dirty="0" smtClean="0"/>
              <a:t> </a:t>
            </a:r>
            <a:r>
              <a:rPr lang="ru-RU" dirty="0" smtClean="0"/>
              <a:t>Цветная строка статуса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Строка статуса в </a:t>
            </a:r>
            <a:r>
              <a:rPr lang="en-US" dirty="0" smtClean="0"/>
              <a:t>Visual Studio </a:t>
            </a:r>
            <a:r>
              <a:rPr lang="ru-RU" dirty="0" smtClean="0"/>
              <a:t>меняет цвет в зависимости от режима: по умолчанию, разработка и отладка.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7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White-On-Blue">
    <a:dk1>
      <a:srgbClr val="FFFFFF"/>
    </a:dk1>
    <a:lt1>
      <a:sysClr val="window" lastClr="FFFFFF"/>
    </a:lt1>
    <a:dk2>
      <a:srgbClr val="FFFFFF"/>
    </a:dk2>
    <a:lt2>
      <a:srgbClr val="FFFFFF"/>
    </a:lt2>
    <a:accent1>
      <a:srgbClr val="FFFFFF"/>
    </a:accent1>
    <a:accent2>
      <a:srgbClr val="FFFFFF"/>
    </a:accent2>
    <a:accent3>
      <a:srgbClr val="FFFFFF"/>
    </a:accent3>
    <a:accent4>
      <a:srgbClr val="FFFFFF"/>
    </a:accent4>
    <a:accent5>
      <a:srgbClr val="FFFFFF"/>
    </a:accent5>
    <a:accent6>
      <a:srgbClr val="FFFFFF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1188</Words>
  <Application>Microsoft Office PowerPoint</Application>
  <PresentationFormat>On-screen Show (4:3)</PresentationFormat>
  <Paragraphs>168</Paragraphs>
  <Slides>40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bel-hard-training</vt:lpstr>
      <vt:lpstr>1_bel-hard-training</vt:lpstr>
      <vt:lpstr>PowerPoint Presentation</vt:lpstr>
      <vt:lpstr>Литература</vt:lpstr>
      <vt:lpstr>Ссылки</vt:lpstr>
      <vt:lpstr>Условные обозначения</vt:lpstr>
      <vt:lpstr>Условные обозначения</vt:lpstr>
      <vt:lpstr>PowerPoint Presentation</vt:lpstr>
      <vt:lpstr>Visual Studio и права администратора</vt:lpstr>
      <vt:lpstr>Аргументы командной строки для Visual Studio (Devenv.exe)</vt:lpstr>
      <vt:lpstr>[12] Цветная строка статуса</vt:lpstr>
      <vt:lpstr>[12] Quick Launch</vt:lpstr>
      <vt:lpstr>Окна со списками (find results, find symbol results, etc)</vt:lpstr>
      <vt:lpstr>Окна: Bookmarks</vt:lpstr>
      <vt:lpstr>Окна: Task List</vt:lpstr>
      <vt:lpstr>«Плавающие» окна</vt:lpstr>
      <vt:lpstr>Редактор</vt:lpstr>
      <vt:lpstr>Редактор: Подсветка синтаксиса</vt:lpstr>
      <vt:lpstr>Редактор: Настройки</vt:lpstr>
      <vt:lpstr>Редактор</vt:lpstr>
      <vt:lpstr>Редактор: Virtual Space</vt:lpstr>
      <vt:lpstr>Редактор: Outlining Свернуть выделенный блок текста</vt:lpstr>
      <vt:lpstr>Редактор: Поиск текста</vt:lpstr>
      <vt:lpstr>Редактор: работа с блоками внутри скобок</vt:lpstr>
      <vt:lpstr>Редактор: удаление текста</vt:lpstr>
      <vt:lpstr>Редактор: комментарии</vt:lpstr>
      <vt:lpstr>Редактор: Колоночный режим</vt:lpstr>
      <vt:lpstr>Редактор: Работа со строками</vt:lpstr>
      <vt:lpstr>Редактор: Навигация по коду</vt:lpstr>
      <vt:lpstr>Редактор: Смарт-тег</vt:lpstr>
      <vt:lpstr>Редактор: IntelliSense</vt:lpstr>
      <vt:lpstr>Редактор: Навигация по коду</vt:lpstr>
      <vt:lpstr>Редактор: Code Snippets</vt:lpstr>
      <vt:lpstr>Стандартные сниппеты (C#)</vt:lpstr>
      <vt:lpstr>Код внутри Toolbox</vt:lpstr>
      <vt:lpstr>Отладчик</vt:lpstr>
      <vt:lpstr>Отладчик</vt:lpstr>
      <vt:lpstr>Отладчик: data tips</vt:lpstr>
      <vt:lpstr>[12] Отладчик: окно Parallel Watch</vt:lpstr>
      <vt:lpstr>расширения</vt:lpstr>
      <vt:lpstr>Бесплатные расширения для VS</vt:lpstr>
      <vt:lpstr>Платные расширения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2012-11-17T13:49:11Z</dcterms:created>
  <dcterms:modified xsi:type="dcterms:W3CDTF">2016-01-08T17:08:32Z</dcterms:modified>
</cp:coreProperties>
</file>