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5"/>
  </p:notesMasterIdLst>
  <p:sldIdLst>
    <p:sldId id="257" r:id="rId2"/>
    <p:sldId id="275" r:id="rId3"/>
    <p:sldId id="281" r:id="rId4"/>
    <p:sldId id="259" r:id="rId5"/>
    <p:sldId id="291" r:id="rId6"/>
    <p:sldId id="292" r:id="rId7"/>
    <p:sldId id="261" r:id="rId8"/>
    <p:sldId id="299" r:id="rId9"/>
    <p:sldId id="263" r:id="rId10"/>
    <p:sldId id="262" r:id="rId11"/>
    <p:sldId id="264" r:id="rId12"/>
    <p:sldId id="265" r:id="rId13"/>
    <p:sldId id="290" r:id="rId14"/>
    <p:sldId id="266" r:id="rId15"/>
    <p:sldId id="267" r:id="rId16"/>
    <p:sldId id="268" r:id="rId17"/>
    <p:sldId id="270" r:id="rId18"/>
    <p:sldId id="286" r:id="rId19"/>
    <p:sldId id="269" r:id="rId20"/>
    <p:sldId id="301" r:id="rId21"/>
    <p:sldId id="260" r:id="rId22"/>
    <p:sldId id="271" r:id="rId23"/>
    <p:sldId id="273" r:id="rId24"/>
    <p:sldId id="274" r:id="rId25"/>
    <p:sldId id="283" r:id="rId26"/>
    <p:sldId id="276" r:id="rId27"/>
    <p:sldId id="300" r:id="rId28"/>
    <p:sldId id="302" r:id="rId29"/>
    <p:sldId id="289" r:id="rId30"/>
    <p:sldId id="298" r:id="rId31"/>
    <p:sldId id="294" r:id="rId32"/>
    <p:sldId id="293" r:id="rId33"/>
    <p:sldId id="296" r:id="rId34"/>
    <p:sldId id="297" r:id="rId35"/>
    <p:sldId id="278" r:id="rId36"/>
    <p:sldId id="288" r:id="rId37"/>
    <p:sldId id="284" r:id="rId38"/>
    <p:sldId id="287" r:id="rId39"/>
    <p:sldId id="277" r:id="rId40"/>
    <p:sldId id="280" r:id="rId41"/>
    <p:sldId id="282" r:id="rId42"/>
    <p:sldId id="295" r:id="rId43"/>
    <p:sldId id="285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665"/>
  </p:normalViewPr>
  <p:slideViewPr>
    <p:cSldViewPr>
      <p:cViewPr varScale="1">
        <p:scale>
          <a:sx n="163" d="100"/>
          <a:sy n="163" d="100"/>
        </p:scale>
        <p:origin x="-45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htmlagilitypack.codeplex.com/" TargetMode="External"/><Relationship Id="rId2" Type="http://schemas.openxmlformats.org/officeDocument/2006/relationships/hyperlink" Target="http://www.nuget.org/packages/HtmlAgilityPack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amietre/CsQuery" TargetMode="External"/><Relationship Id="rId4" Type="http://schemas.openxmlformats.org/officeDocument/2006/relationships/hyperlink" Target="http://www.nuget.org/packages/CsQuery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xmldoc/recommended-tags-for-documentation-comments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Software/SHFB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Работа с 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XML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BE81FF9-A594-D04B-96F4-F9054CEB83F2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элементы).</a:t>
            </a:r>
          </a:p>
          <a:p>
            <a:r>
              <a:rPr lang="ru-RU" dirty="0"/>
              <a:t>Элементы должны быть правильно вложены друг в друга. Например: </a:t>
            </a:r>
            <a:br>
              <a:rPr lang="ru-RU" dirty="0"/>
            </a:br>
            <a:r>
              <a:rPr lang="ru-RU" dirty="0"/>
              <a:t>&lt; A &gt;</a:t>
            </a:r>
            <a:br>
              <a:rPr lang="ru-RU" dirty="0"/>
            </a:br>
            <a:r>
              <a:rPr lang="ru-RU" dirty="0"/>
              <a:t>    &lt; B &gt;</a:t>
            </a:r>
            <a:br>
              <a:rPr lang="ru-RU" dirty="0"/>
            </a:br>
            <a:r>
              <a:rPr lang="ru-RU" dirty="0"/>
              <a:t>    &lt; / B &gt;</a:t>
            </a:r>
            <a:br>
              <a:rPr lang="ru-RU" dirty="0"/>
            </a:br>
            <a:r>
              <a:rPr lang="ru-RU" dirty="0"/>
              <a:t>&lt; 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XML-элемент может содержать атрибуты. Все атрибуты записываются в формате:</a:t>
            </a:r>
          </a:p>
          <a:p>
            <a:pPr lvl="1"/>
            <a:r>
              <a:rPr lang="ru-RU" dirty="0"/>
              <a:t>&lt;имя_элемента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значении.</a:t>
            </a:r>
          </a:p>
          <a:p>
            <a:pPr lvl="1"/>
            <a:r>
              <a:rPr lang="ru-RU" dirty="0"/>
              <a:t>&lt;el _ok = "yes"&gt;</a:t>
            </a:r>
            <a:br>
              <a:rPr lang="ru-RU" dirty="0"/>
            </a:br>
            <a:r>
              <a:rPr lang="ru-RU" dirty="0"/>
              <a:t>    &lt;one attr = "a value"/&gt;</a:t>
            </a:r>
            <a:br>
              <a:rPr lang="ru-RU" dirty="0"/>
            </a:br>
            <a:r>
              <a:rPr lang="ru-RU" dirty="0"/>
              <a:t>    &lt;several first = "1" second = "2" third = "333"/&gt;</a:t>
            </a:r>
            <a:br>
              <a:rPr lang="ru-RU" dirty="0"/>
            </a:br>
            <a:r>
              <a:rPr lang="ru-RU" dirty="0"/>
              <a:t>    &lt;quote case1 = "John's” case2 = 'He said: "Hello, world!" '/&gt;</a:t>
            </a:r>
            <a:br>
              <a:rPr lang="ru-RU" dirty="0"/>
            </a:br>
            <a:r>
              <a:rPr lang="ru-RU" dirty="0"/>
              <a:t>&lt;/el&gt;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между элементом и атрибутом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Атрибуты лучше подходят для коротких простых данных без вложенности (сейчас или в будущем).</a:t>
            </a:r>
            <a:endParaRPr lang="en-US" dirty="0"/>
          </a:p>
          <a:p>
            <a:r>
              <a:rPr lang="ru-RU" dirty="0"/>
              <a:t>По атрибутам проще делать поиск с помощью </a:t>
            </a:r>
            <a:r>
              <a:rPr lang="en-US" dirty="0"/>
              <a:t>XPath </a:t>
            </a:r>
            <a:r>
              <a:rPr lang="ru-RU" dirty="0"/>
              <a:t>запросов</a:t>
            </a:r>
          </a:p>
          <a:p>
            <a:endParaRPr lang="ru-RU" dirty="0"/>
          </a:p>
          <a:p>
            <a:r>
              <a:rPr lang="ru-RU" dirty="0"/>
              <a:t>Элементы лучше подходят для длинных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303333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Некоторые 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образом (</a:t>
            </a:r>
            <a:r>
              <a:rPr lang="en-US" sz="2400" dirty="0"/>
              <a:t>entity</a:t>
            </a:r>
            <a:r>
              <a:rPr lang="ru-RU" sz="2400" dirty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98960"/>
              </p:ext>
            </p:extLst>
          </p:nvPr>
        </p:nvGraphicFramePr>
        <p:xfrm>
          <a:off x="899592" y="3212976"/>
          <a:ext cx="633670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&amp;amp;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/>
                        <a:t>C</a:t>
                      </a:r>
                      <a:r>
                        <a:rPr lang="ru-RU" b="0" dirty="0"/>
                        <a:t>имвол с десятичным кодом</a:t>
                      </a:r>
                      <a:r>
                        <a:rPr lang="en-US" b="0" dirty="0"/>
                        <a:t> [integer]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	</a:t>
                      </a:r>
                      <a:r>
                        <a:rPr lang="ru-RU" b="0" dirty="0"/>
                        <a:t>&amp;#160;</a:t>
                      </a:r>
                      <a:r>
                        <a:rPr lang="en-US" b="0" baseline="0" dirty="0"/>
                        <a:t> - </a:t>
                      </a:r>
                      <a:r>
                        <a:rPr lang="ru-RU" b="0" dirty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/>
                        <a:t>Символ с шестнадцатеричным кодом</a:t>
                      </a:r>
                      <a:r>
                        <a:rPr lang="en-US" b="0" dirty="0"/>
                        <a:t> [hex]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	</a:t>
                      </a:r>
                      <a:r>
                        <a:rPr lang="ru-RU" b="0" dirty="0"/>
                        <a:t>&amp;#</a:t>
                      </a:r>
                      <a:r>
                        <a:rPr lang="en-US" b="0" dirty="0"/>
                        <a:t>xA0</a:t>
                      </a:r>
                      <a:r>
                        <a:rPr lang="ru-RU" b="0" dirty="0"/>
                        <a:t>;</a:t>
                      </a:r>
                      <a:r>
                        <a:rPr lang="en-US" b="0" baseline="0" dirty="0"/>
                        <a:t> - </a:t>
                      </a:r>
                      <a:r>
                        <a:rPr lang="ru-RU" b="0" dirty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Любой XML-элемент может содержать специальный атрибут xmlns, указывающий на пространство имен элемента. Назначение пространств имён дать возможность разрешать конфликты для элементов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 одинаковым названием, но разным предназначением. Пространства имен могут объявляться с префиксом или без него. Пространство имен без префикса называется «пространством имен по умолчанию» и может быть только одним в рамках документа.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855" y="5057889"/>
            <a:ext cx="828860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xs:schema</a:t>
            </a:r>
            <a:r>
              <a:rPr lang="ru-RU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="http://tc.belhard.com/2012/Customers"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xmlns:xs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</a:t>
            </a:r>
            <a:b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&lt;!-- текст комментария --&gt;</a:t>
            </a:r>
          </a:p>
          <a:p>
            <a:r>
              <a:rPr lang="ru-RU" dirty="0"/>
              <a:t>В тексте комментария не должна встречаться последовательность из двух знаков 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Секции</a:t>
            </a:r>
            <a:r>
              <a:rPr lang="en-US" dirty="0"/>
              <a:t> CDATA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разметка.</a:t>
            </a:r>
            <a:endParaRPr lang="en-US" dirty="0"/>
          </a:p>
          <a:p>
            <a:r>
              <a:rPr lang="ru-RU" dirty="0"/>
              <a:t>Секция CDATA начинается со строки &lt;![CDATA[ и заканчивается строкой ]]&gt;. Внутри самой секции не должна присутствовать строка ]]&gt;.</a:t>
            </a:r>
            <a:endParaRPr lang="en-US" dirty="0"/>
          </a:p>
          <a:p>
            <a:r>
              <a:rPr lang="ru-RU" dirty="0"/>
              <a:t>&lt;example&gt;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ru-RU" dirty="0"/>
              <a:t>&lt;![CDATA[ &lt;aaa&gt;bb&amp;cc&lt;&lt;&lt;]]&gt;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&lt;/example&gt;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бинарных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4133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XML </a:t>
            </a:r>
            <a:r>
              <a:rPr lang="ru-RU" sz="2400" dirty="0"/>
              <a:t>является тектовым форматом, поэтому прямое хранение бинарных данных невозможно. </a:t>
            </a:r>
            <a:r>
              <a:rPr lang="en-US" sz="2400" dirty="0"/>
              <a:t> </a:t>
            </a:r>
            <a:r>
              <a:rPr lang="ru-RU" sz="2400" dirty="0"/>
              <a:t>Вместо этого можно преобразовать последовательность байтов в текстовое представление и уже его сохранять в </a:t>
            </a:r>
            <a:r>
              <a:rPr lang="en-US" sz="2400" dirty="0"/>
              <a:t>XML.</a:t>
            </a:r>
            <a:r>
              <a:rPr lang="ru-RU" sz="2400" dirty="0"/>
              <a:t> Хорошим решением будет использование кодировки </a:t>
            </a:r>
            <a:r>
              <a:rPr lang="en-US" sz="2400" dirty="0"/>
              <a:t>Base64. </a:t>
            </a:r>
            <a:r>
              <a:rPr lang="ru-RU" sz="2400" dirty="0"/>
              <a:t>Накладные расходы при этом составят примерно 37% от объема бинарных данных. Смотрите методы класса </a:t>
            </a:r>
            <a:r>
              <a:rPr lang="en-US" sz="2400" dirty="0" err="1"/>
              <a:t>System.Convert</a:t>
            </a:r>
            <a:r>
              <a:rPr lang="en-US" sz="2400" dirty="0"/>
              <a:t>:</a:t>
            </a:r>
          </a:p>
          <a:p>
            <a:r>
              <a:rPr lang="en-US" sz="2400" dirty="0"/>
              <a:t>string ToBase64String(byte[])</a:t>
            </a:r>
          </a:p>
          <a:p>
            <a:r>
              <a:rPr lang="en-US" sz="2400" dirty="0"/>
              <a:t>byte[] FromBase64String(string)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 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isbn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="978-5-459-00297-3"&gt;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/9j/4AAQSkZJRgABAgEAAAAAA...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PnOgkECAgYgQQICCQIIH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/2Q==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cover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/>
              </a:rPr>
              <a:t>book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526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Инструкции </a:t>
            </a:r>
            <a:r>
              <a:rPr lang="en-US" dirty="0"/>
              <a:t>(processing instructions)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ru-RU" dirty="0"/>
              <a:t>имя_инструкции </a:t>
            </a:r>
            <a:r>
              <a:rPr lang="en-US" dirty="0"/>
              <a:t>[</a:t>
            </a:r>
            <a:r>
              <a:rPr lang="ru-RU" dirty="0"/>
              <a:t>атрибуты</a:t>
            </a:r>
            <a:r>
              <a:rPr lang="en-US" dirty="0"/>
              <a:t>]?&gt;</a:t>
            </a:r>
          </a:p>
          <a:p>
            <a:r>
              <a:rPr lang="en-US" dirty="0"/>
              <a:t>XML </a:t>
            </a:r>
            <a:r>
              <a:rPr lang="ru-RU" dirty="0"/>
              <a:t>пролог </a:t>
            </a:r>
            <a:r>
              <a:rPr lang="en-US" dirty="0"/>
              <a:t>(prolog)</a:t>
            </a:r>
          </a:p>
          <a:p>
            <a:pPr lvl="1"/>
            <a:r>
              <a:rPr lang="en-US" dirty="0"/>
              <a:t>&lt;?xml version="1.0"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version="1.0" encoding="windows-1251"?&gt;</a:t>
            </a:r>
          </a:p>
          <a:p>
            <a:r>
              <a:rPr lang="ru-RU" dirty="0"/>
              <a:t>Стандартные инструкции</a:t>
            </a:r>
          </a:p>
          <a:p>
            <a:pPr lvl="1"/>
            <a:r>
              <a:rPr lang="en-US" dirty="0"/>
              <a:t>&lt;?xml-stylesheet type="text/xsl" href="URL"?&gt;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</a:t>
            </a:r>
            <a:r>
              <a:rPr lang="ru-RU" dirty="0"/>
              <a:t> </a:t>
            </a:r>
            <a:r>
              <a:rPr lang="en-US" dirty="0"/>
              <a:t>.NET 2.0</a:t>
            </a:r>
            <a:r>
              <a:rPr lang="ru-RU" dirty="0"/>
              <a:t> </a:t>
            </a:r>
            <a:r>
              <a:rPr lang="en-US" dirty="0"/>
              <a:t>XML</a:t>
            </a:r>
            <a:r>
              <a:rPr lang="ru-RU" dirty="0"/>
              <a:t>, </a:t>
            </a:r>
            <a:r>
              <a:rPr lang="en-US" dirty="0" err="1"/>
              <a:t>Bipin</a:t>
            </a:r>
            <a:r>
              <a:rPr lang="en-US" dirty="0"/>
              <a:t> Joshi</a:t>
            </a:r>
            <a:r>
              <a:rPr lang="ru-RU" dirty="0"/>
              <a:t>, </a:t>
            </a:r>
            <a:r>
              <a:rPr lang="en-US" dirty="0" err="1"/>
              <a:t>Apress</a:t>
            </a:r>
            <a:r>
              <a:rPr lang="en-US" dirty="0"/>
              <a:t> 2007</a:t>
            </a:r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ru-RU" dirty="0"/>
              <a:t>пролог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Прологом называется инструкция </a:t>
            </a:r>
            <a:r>
              <a:rPr lang="en-US" dirty="0"/>
              <a:t>&lt;?xml ?&gt;</a:t>
            </a:r>
            <a:r>
              <a:rPr lang="ru-RU" dirty="0"/>
              <a:t> которая указывается в начале файла и обязательно в первой строке. С её помощью можно указать версию стандарта </a:t>
            </a:r>
            <a:r>
              <a:rPr lang="en-US" dirty="0"/>
              <a:t>XML</a:t>
            </a:r>
            <a:r>
              <a:rPr lang="ru-RU" dirty="0"/>
              <a:t> (1.0 или 1.1)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кодировку документа. Пролог можно не указывать и тогда используется версия 1.0 и кодировка </a:t>
            </a:r>
            <a:r>
              <a:rPr lang="en-US" dirty="0"/>
              <a:t>UTF-8.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345512"/>
            <a:ext cx="8229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windows-1251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?&gt;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6681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в парные 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структуры </a:t>
            </a:r>
            <a:r>
              <a:rPr lang="en-US" dirty="0"/>
              <a:t>XML </a:t>
            </a:r>
            <a:r>
              <a:rPr lang="ru-RU" dirty="0"/>
              <a:t>документа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efinition</a:t>
            </a:r>
            <a:endParaRPr lang="ru-RU" dirty="0"/>
          </a:p>
          <a:p>
            <a:pPr lvl="1"/>
            <a:r>
              <a:rPr lang="ru-RU" dirty="0"/>
              <a:t>Устаревшая</a:t>
            </a:r>
          </a:p>
          <a:p>
            <a:pPr lvl="1"/>
            <a:r>
              <a:rPr lang="ru-RU" dirty="0"/>
              <a:t>Требует изучения нового синтаксиса</a:t>
            </a:r>
          </a:p>
          <a:p>
            <a:r>
              <a:rPr lang="en-US" dirty="0"/>
              <a:t>XML Schema</a:t>
            </a:r>
            <a:r>
              <a:rPr lang="ru-RU" dirty="0"/>
              <a:t> (</a:t>
            </a:r>
            <a:r>
              <a:rPr lang="en-US" dirty="0"/>
              <a:t>XSD)</a:t>
            </a:r>
          </a:p>
          <a:p>
            <a:pPr lvl="1"/>
            <a:r>
              <a:rPr lang="ru-RU" dirty="0"/>
              <a:t>Использует синтаксис </a:t>
            </a:r>
            <a:r>
              <a:rPr lang="en-US" dirty="0"/>
              <a:t>XML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XSLT - E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производить трансформации одного документа в другой</a:t>
            </a:r>
            <a:r>
              <a:rPr lang="en-US" dirty="0"/>
              <a:t>, </a:t>
            </a:r>
            <a:r>
              <a:rPr lang="ru-RU" dirty="0"/>
              <a:t>а также в другие форматы.</a:t>
            </a:r>
          </a:p>
          <a:p>
            <a:r>
              <a:rPr lang="ru-RU" dirty="0"/>
              <a:t>Основан на </a:t>
            </a:r>
            <a:r>
              <a:rPr lang="en-US" dirty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XPath</a:t>
            </a:r>
            <a:r>
              <a:rPr lang="ru-RU" dirty="0"/>
              <a:t> – Язык для поиска элементов в </a:t>
            </a:r>
            <a:r>
              <a:rPr lang="en-US" dirty="0"/>
              <a:t>XML </a:t>
            </a:r>
            <a:r>
              <a:rPr lang="ru-RU" dirty="0"/>
              <a:t>документе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>
                <a:hlinkClick r:id="rId2"/>
              </a:rPr>
              <a:t>XPath</a:t>
            </a:r>
            <a:r>
              <a:rPr lang="en-US" dirty="0">
                <a:hlinkClick r:id="rId2"/>
              </a:rPr>
              <a:t>) Version 1.0</a:t>
            </a:r>
            <a:endParaRPr lang="en-US" dirty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Edition)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.NET </a:t>
            </a:r>
            <a:r>
              <a:rPr lang="ru-RU" dirty="0"/>
              <a:t>поддерживает только </a:t>
            </a:r>
            <a:r>
              <a:rPr lang="en-US" dirty="0" err="1"/>
              <a:t>XPath</a:t>
            </a:r>
            <a:r>
              <a:rPr lang="en-US" dirty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XPath</a:t>
            </a:r>
            <a:r>
              <a:rPr lang="ru-RU" dirty="0"/>
              <a:t>. Примеры.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3995"/>
              </p:ext>
            </p:extLst>
          </p:nvPr>
        </p:nvGraphicFramePr>
        <p:xfrm>
          <a:off x="467544" y="1298171"/>
          <a:ext cx="8280920" cy="5154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650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0417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./book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>
                          <a:solidFill>
                            <a:srgbClr val="002060"/>
                          </a:solidFill>
                        </a:rPr>
                        <a:t> текущем контексте. Эквивалентно следующей строке.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book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>
                          <a:solidFill>
                            <a:srgbClr val="002060"/>
                          </a:solidFill>
                        </a:rPr>
                        <a:t> текущем контексте.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/books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Корневой элемент документа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(document element)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//book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Все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из документа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93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book[@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=‘978-5-459-00297-3’]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Элемент(ы)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у которых есть атрибут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id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и его значение равно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978-5-459-00297-3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book/*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Все дочерние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элементы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&lt;book&gt;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@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isbn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Значение атрибута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isbn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59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book[1]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Первый элемент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&lt;book&gt;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в текущем контексте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225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my:book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Элемент(ы)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&lt;book&gt; </a:t>
                      </a:r>
                      <a:r>
                        <a:rPr lang="ru-RU" b="0" dirty="0">
                          <a:solidFill>
                            <a:srgbClr val="002060"/>
                          </a:solidFill>
                        </a:rPr>
                        <a:t>в</a:t>
                      </a:r>
                      <a:r>
                        <a:rPr lang="ru-RU" b="0" baseline="0" dirty="0">
                          <a:solidFill>
                            <a:srgbClr val="002060"/>
                          </a:solidFill>
                        </a:rPr>
                        <a:t> текущем контексте принадлежащие пространству имен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my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33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DOM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odel</a:t>
            </a:r>
          </a:p>
          <a:p>
            <a:pPr lvl="1"/>
            <a:r>
              <a:rPr lang="ru-RU" dirty="0"/>
              <a:t>Классы </a:t>
            </a:r>
            <a:r>
              <a:rPr lang="en-US" dirty="0" err="1"/>
              <a:t>System.Xml</a:t>
            </a:r>
            <a:r>
              <a:rPr lang="en-US" dirty="0"/>
              <a:t>.</a:t>
            </a:r>
            <a:r>
              <a:rPr lang="ru-RU" dirty="0"/>
              <a:t>*</a:t>
            </a:r>
            <a:endParaRPr lang="en-US" dirty="0"/>
          </a:p>
          <a:p>
            <a:pPr lvl="1"/>
            <a:r>
              <a:rPr lang="en-US" dirty="0"/>
              <a:t>LINQ to XML</a:t>
            </a:r>
            <a:r>
              <a:rPr lang="ru-RU" dirty="0"/>
              <a:t>. Классы </a:t>
            </a:r>
            <a:r>
              <a:rPr lang="en-US" err="1"/>
              <a:t>System.Xml.Linq</a:t>
            </a:r>
            <a:r>
              <a:rPr lang="en-US"/>
              <a:t>.*</a:t>
            </a:r>
            <a:endParaRPr lang="en-US" dirty="0"/>
          </a:p>
          <a:p>
            <a:pPr lvl="1"/>
            <a:r>
              <a:rPr lang="ru-RU" dirty="0"/>
              <a:t>Загружает </a:t>
            </a:r>
            <a:r>
              <a:rPr lang="en-US" dirty="0"/>
              <a:t>XML </a:t>
            </a:r>
            <a:r>
              <a:rPr lang="ru-RU" dirty="0"/>
              <a:t>документ целиком в память</a:t>
            </a:r>
          </a:p>
          <a:p>
            <a:pPr lvl="1"/>
            <a:r>
              <a:rPr lang="ru-RU" dirty="0"/>
              <a:t>Позволяет одновременно читать и изменять </a:t>
            </a:r>
            <a:r>
              <a:rPr lang="en-US" dirty="0"/>
              <a:t>XML</a:t>
            </a:r>
          </a:p>
          <a:p>
            <a:r>
              <a:rPr lang="en-US" dirty="0"/>
              <a:t>SAX –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imple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PI for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ML</a:t>
            </a:r>
          </a:p>
          <a:p>
            <a:pPr lvl="1"/>
            <a:r>
              <a:rPr lang="ru-RU" dirty="0"/>
              <a:t>Классы </a:t>
            </a:r>
            <a:r>
              <a:rPr lang="en-US" dirty="0" err="1"/>
              <a:t>System.Xml.XmlReader</a:t>
            </a:r>
            <a:r>
              <a:rPr lang="en-US" dirty="0"/>
              <a:t>/ </a:t>
            </a:r>
            <a:r>
              <a:rPr lang="en-US" dirty="0" err="1"/>
              <a:t>System.Xml.XmlWriter</a:t>
            </a:r>
            <a:endParaRPr lang="ru-RU" dirty="0"/>
          </a:p>
          <a:p>
            <a:pPr lvl="1"/>
            <a:r>
              <a:rPr lang="ru-RU" dirty="0"/>
              <a:t>Чтение или запись, но не то и другое одновременно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для </a:t>
            </a:r>
            <a:r>
              <a:rPr lang="en-US" dirty="0"/>
              <a:t>DOM </a:t>
            </a:r>
            <a:r>
              <a:rPr lang="ru-RU" dirty="0"/>
              <a:t>модели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43200"/>
              </p:ext>
            </p:extLst>
          </p:nvPr>
        </p:nvGraphicFramePr>
        <p:xfrm>
          <a:off x="575556" y="1340768"/>
          <a:ext cx="799288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842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Вид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XML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узла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XmlDocument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классы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LINQ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 XML </a:t>
                      </a:r>
                      <a:r>
                        <a:rPr lang="ru-RU" baseline="0" dirty="0">
                          <a:solidFill>
                            <a:schemeClr val="bg1"/>
                          </a:solidFill>
                        </a:rPr>
                        <a:t>классы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Документ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XmlDocument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XDocument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Элемент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XmlElement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XElement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Атрибут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XmlAttribute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XAttribute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Комментарий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XmlComment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XComment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Инструкции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обработки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XmlProcessingInstruction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XProcessingInstruction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CData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XmlCDataSection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XCData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38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LINQ to XML: </a:t>
            </a:r>
            <a:r>
              <a:rPr lang="ru-RU" dirty="0" smtClean="0"/>
              <a:t>явное приведение </a:t>
            </a:r>
            <a:r>
              <a:rPr lang="en-US" dirty="0" err="1" smtClean="0"/>
              <a:t>XElement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</a:t>
            </a:r>
            <a:r>
              <a:rPr lang="en-US" dirty="0" err="1" smtClean="0"/>
              <a:t>Xelement</a:t>
            </a:r>
            <a:r>
              <a:rPr lang="ru-RU" dirty="0"/>
              <a:t> </a:t>
            </a:r>
            <a:r>
              <a:rPr lang="ru-RU" dirty="0" smtClean="0"/>
              <a:t>есть операторы явного приведения типа к: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, </a:t>
            </a:r>
            <a:r>
              <a:rPr lang="en-US" dirty="0" err="1" smtClean="0"/>
              <a:t>bool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?, </a:t>
            </a:r>
            <a:r>
              <a:rPr lang="en-US" dirty="0" err="1" smtClean="0"/>
              <a:t>uint</a:t>
            </a:r>
            <a:r>
              <a:rPr lang="en-US" dirty="0" smtClean="0"/>
              <a:t>, </a:t>
            </a:r>
            <a:r>
              <a:rPr lang="en-US" dirty="0" err="1" smtClean="0"/>
              <a:t>unt</a:t>
            </a:r>
            <a:r>
              <a:rPr lang="en-US" dirty="0" smtClean="0"/>
              <a:t>?, long, long?, </a:t>
            </a:r>
            <a:r>
              <a:rPr lang="en-US" dirty="0" err="1" smtClean="0"/>
              <a:t>ulong</a:t>
            </a:r>
            <a:r>
              <a:rPr lang="en-US" dirty="0" smtClean="0"/>
              <a:t>, </a:t>
            </a:r>
            <a:r>
              <a:rPr lang="en-US" dirty="0" err="1" smtClean="0"/>
              <a:t>ulong</a:t>
            </a:r>
            <a:r>
              <a:rPr lang="en-US" dirty="0" smtClean="0"/>
              <a:t>?, float, float?, double, double?, decimal, decimal?,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DateTime</a:t>
            </a:r>
            <a:r>
              <a:rPr lang="en-US" dirty="0" smtClean="0"/>
              <a:t>?, </a:t>
            </a:r>
            <a:r>
              <a:rPr lang="en-US" dirty="0" err="1" smtClean="0"/>
              <a:t>DateTimeOffset</a:t>
            </a:r>
            <a:r>
              <a:rPr lang="en-US" dirty="0" smtClean="0"/>
              <a:t>, </a:t>
            </a:r>
            <a:r>
              <a:rPr lang="en-US" dirty="0" err="1" smtClean="0"/>
              <a:t>DateTimeOffset</a:t>
            </a:r>
            <a:r>
              <a:rPr lang="en-US" dirty="0" smtClean="0"/>
              <a:t>?, </a:t>
            </a:r>
            <a:r>
              <a:rPr lang="en-US" dirty="0" err="1" smtClean="0"/>
              <a:t>TimeSpan</a:t>
            </a:r>
            <a:r>
              <a:rPr lang="en-US" dirty="0" smtClean="0"/>
              <a:t>, </a:t>
            </a:r>
            <a:r>
              <a:rPr lang="en-US" dirty="0" err="1" smtClean="0"/>
              <a:t>TimeSpan</a:t>
            </a:r>
            <a:r>
              <a:rPr lang="en-US" dirty="0" smtClean="0"/>
              <a:t>?, </a:t>
            </a:r>
            <a:r>
              <a:rPr lang="en-US" dirty="0" err="1" smtClean="0"/>
              <a:t>Guid</a:t>
            </a:r>
            <a:r>
              <a:rPr lang="en-US" dirty="0" smtClean="0"/>
              <a:t>, </a:t>
            </a:r>
            <a:r>
              <a:rPr lang="en-US" dirty="0" err="1" smtClean="0"/>
              <a:t>Guid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3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XML Visualizer </a:t>
            </a:r>
            <a:r>
              <a:rPr lang="ru-RU" dirty="0"/>
              <a:t>в отладчике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80728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CultureInfo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.GetCultureInfo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en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-US"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"http://www.nbrb.by/Services/XmlExRates.aspx?ondate=</a:t>
            </a:r>
            <a:r>
              <a:rPr lang="en-US" sz="1400" dirty="0">
                <a:solidFill>
                  <a:srgbClr val="3CB371"/>
                </a:solidFill>
                <a:latin typeface="Consolas"/>
              </a:rPr>
              <a:t>{0:d}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.Now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XmlDocument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xmlDoc.Load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rateUrl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xml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xmlDoc.InnerXml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Посмотрим на переменную xml в отладчике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924944"/>
            <a:ext cx="42100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809819"/>
            <a:ext cx="39814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7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8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Анти-паттерны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нумеруйте элементы</a:t>
            </a:r>
          </a:p>
          <a:p>
            <a:pPr lvl="1"/>
            <a:r>
              <a:rPr lang="ru-RU" dirty="0"/>
              <a:t>Это усложняет обработку документов и лишает возможности создать </a:t>
            </a:r>
            <a:r>
              <a:rPr lang="en-US" dirty="0"/>
              <a:t>XML </a:t>
            </a:r>
            <a:r>
              <a:rPr lang="ru-RU" dirty="0"/>
              <a:t>схему.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418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ru-RU" dirty="0"/>
              <a:t>-строки и </a:t>
            </a:r>
            <a:r>
              <a:rPr lang="en-US" dirty="0"/>
              <a:t>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@-</a:t>
            </a:r>
            <a:r>
              <a:rPr lang="ru-RU" sz="2400" dirty="0"/>
              <a:t>строки позволяют вставлять </a:t>
            </a:r>
            <a:r>
              <a:rPr lang="en-US" sz="2400" dirty="0"/>
              <a:t>XML</a:t>
            </a:r>
            <a:r>
              <a:rPr lang="ru-RU" sz="2400" dirty="0"/>
              <a:t> в тело программы с минимальными изменениями (удвоение кавычек):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708920"/>
            <a:ext cx="8291264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booksXml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@"&lt;?xml version=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&lt;books&gt;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978-5-459-00297-3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&lt;title&gt;CLR via C#&lt;/title&gt;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Джеффри Рихтер&lt;/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&lt;/book&gt;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&lt;book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isbn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978-5-8459-1682-2</a:t>
            </a:r>
            <a:r>
              <a:rPr lang="en-US" sz="1600" dirty="0">
                <a:solidFill>
                  <a:srgbClr val="FF007F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  &lt;title&gt;Язык программирования C# 2010 и платформа .NET 4.0&lt;/title&gt;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&lt;author&gt;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Эндрю Троелсен&lt;/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author&gt;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&lt;/book&gt;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A31515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&lt;/books&gt;</a:t>
            </a:r>
            <a:r>
              <a:rPr lang="ru-RU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600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494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RSS/Atom </a:t>
            </a:r>
            <a:r>
              <a:rPr lang="ru-RU" dirty="0"/>
              <a:t>форматами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разбора и создания данных в формате </a:t>
            </a:r>
            <a:r>
              <a:rPr lang="en-US" dirty="0"/>
              <a:t>RSS/Atom </a:t>
            </a:r>
            <a:r>
              <a:rPr lang="ru-RU" dirty="0"/>
              <a:t>можно использовать классы из пространства имен </a:t>
            </a:r>
            <a:r>
              <a:rPr lang="en-US" dirty="0" err="1"/>
              <a:t>System.ServiceModel.Syndication</a:t>
            </a:r>
            <a:r>
              <a:rPr lang="ru-RU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System.ServiceModel.Syndication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System.Xml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"http://rss.slashdot.org/Slashdot/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slashdotMainatom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feed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SyndicationFeed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.Load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xmlReader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feed.Items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title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feedItem.Title.Text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publishedDate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feedItem.PublishDate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2104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HTML</a:t>
            </a:r>
            <a:r>
              <a:rPr lang="ru-RU" dirty="0"/>
              <a:t> и </a:t>
            </a:r>
            <a:r>
              <a:rPr lang="en-US" dirty="0"/>
              <a:t>XML </a:t>
            </a:r>
            <a:r>
              <a:rPr lang="ru-RU" dirty="0"/>
              <a:t>документы очень похожи</a:t>
            </a:r>
            <a:r>
              <a:rPr lang="en-US" dirty="0"/>
              <a:t>, </a:t>
            </a:r>
            <a:r>
              <a:rPr lang="ru-RU" dirty="0"/>
              <a:t>однако </a:t>
            </a:r>
            <a:r>
              <a:rPr lang="en-US" dirty="0"/>
              <a:t>HTML </a:t>
            </a:r>
            <a:r>
              <a:rPr lang="ru-RU" dirty="0"/>
              <a:t>не следует</a:t>
            </a:r>
            <a:r>
              <a:rPr lang="en-US" dirty="0"/>
              <a:t> </a:t>
            </a:r>
            <a:r>
              <a:rPr lang="ru-RU" dirty="0"/>
              <a:t>правилам разметки </a:t>
            </a:r>
            <a:r>
              <a:rPr lang="en-US" dirty="0"/>
              <a:t>XML </a:t>
            </a:r>
            <a:r>
              <a:rPr lang="ru-RU" dirty="0"/>
              <a:t>и поэтому </a:t>
            </a:r>
            <a:r>
              <a:rPr lang="en-US" dirty="0"/>
              <a:t>HTML</a:t>
            </a:r>
            <a:r>
              <a:rPr lang="ru-RU" dirty="0"/>
              <a:t> документы нельзя обрабатывать с помощью </a:t>
            </a:r>
            <a:r>
              <a:rPr lang="en-US" dirty="0"/>
              <a:t>XML </a:t>
            </a:r>
            <a:r>
              <a:rPr lang="ru-RU" dirty="0"/>
              <a:t>парсеров.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017819"/>
            <a:ext cx="829126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!DOCTYPE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meta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http-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equiv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="Content-Type"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content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="text/html; charset=utf-8"&gt;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Домашняя страница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="stylesheet"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="text/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css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href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="normalize.css"&gt;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Добро пожаловать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h1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Покупайте наших слонов!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2493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для работы с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Agility Pack</a:t>
            </a:r>
          </a:p>
          <a:p>
            <a:pPr lvl="1"/>
            <a:r>
              <a:rPr lang="en-US" dirty="0">
                <a:hlinkClick r:id="rId2"/>
              </a:rPr>
              <a:t>http://www.nuget.org/packages/HtmlAgilityPack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http://htmlagilitypack.codeplex.com/</a:t>
            </a:r>
            <a:endParaRPr lang="en-US" dirty="0"/>
          </a:p>
          <a:p>
            <a:r>
              <a:rPr lang="en-US" dirty="0" err="1"/>
              <a:t>CsQuery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http://www.nuget.org/packages/CsQuery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https://github.com/jamietre/CsQuery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42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ru-RU" dirty="0"/>
              <a:t>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XML </a:t>
            </a:r>
            <a:r>
              <a:rPr lang="ru-RU" dirty="0"/>
              <a:t>комментарии предназначены для автоматизации документирования программы и для поддержки </a:t>
            </a:r>
            <a:r>
              <a:rPr lang="en-US" dirty="0" err="1"/>
              <a:t>InteliiSense</a:t>
            </a:r>
            <a:r>
              <a:rPr lang="en-US" dirty="0"/>
              <a:t> </a:t>
            </a:r>
            <a:r>
              <a:rPr lang="ru-RU" dirty="0"/>
              <a:t>для типов из внешних библиотек.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Начинаются с </a:t>
            </a:r>
            <a:r>
              <a:rPr lang="en-US" dirty="0"/>
              <a:t>///</a:t>
            </a:r>
            <a:endParaRPr lang="ru-RU" dirty="0"/>
          </a:p>
          <a:p>
            <a:r>
              <a:rPr lang="ru-RU" dirty="0"/>
              <a:t>Являются строковыми комментариями как и </a:t>
            </a:r>
            <a:r>
              <a:rPr lang="en-US" dirty="0"/>
              <a:t>//</a:t>
            </a:r>
            <a:endParaRPr lang="ru-RU" dirty="0"/>
          </a:p>
          <a:p>
            <a:r>
              <a:rPr lang="ru-RU" dirty="0"/>
              <a:t>Применяются в основном к </a:t>
            </a:r>
            <a:r>
              <a:rPr lang="en-US" dirty="0"/>
              <a:t>public </a:t>
            </a:r>
            <a:r>
              <a:rPr lang="ru-RU" dirty="0"/>
              <a:t>и </a:t>
            </a:r>
            <a:r>
              <a:rPr lang="en-US" dirty="0"/>
              <a:t>protected</a:t>
            </a:r>
            <a:r>
              <a:rPr lang="ru-RU" dirty="0"/>
              <a:t> членам/типам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</a:t>
            </a:r>
            <a:r>
              <a:rPr lang="en-US" dirty="0"/>
              <a:t>XML </a:t>
            </a:r>
            <a:r>
              <a:rPr lang="ru-RU" dirty="0"/>
              <a:t>комментариев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08051"/>
              </p:ext>
            </p:extLst>
          </p:nvPr>
        </p:nvGraphicFramePr>
        <p:xfrm>
          <a:off x="575556" y="1340768"/>
          <a:ext cx="7992888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Название элемента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Назначение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&lt;summary&gt;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Общее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описание. Видно в 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</a:rPr>
                        <a:t>IntelliSense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name="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Имя Параметра"&gt;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Описание параметра метода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&lt;returns&gt;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Описание возвращаемого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значения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&lt;remarks&gt;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Дополнительные комментарии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&lt;exception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cref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="</a:t>
                      </a:r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Типа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"&gt;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r>
                        <a:rPr lang="ru-RU" baseline="0" dirty="0">
                          <a:solidFill>
                            <a:srgbClr val="002060"/>
                          </a:solidFill>
                        </a:rPr>
                        <a:t> причины по которой данный член генерирует заданное исключение.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1560" y="4365104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Смотрите полный список рекомендумемых элементов на сайте </a:t>
            </a:r>
            <a:r>
              <a:rPr lang="en-US" dirty="0"/>
              <a:t>MSDN</a:t>
            </a:r>
          </a:p>
          <a:p>
            <a:endParaRPr lang="ru-RU" dirty="0"/>
          </a:p>
          <a:p>
            <a:r>
              <a:rPr lang="en-US" dirty="0">
                <a:hlinkClick r:id="rId2"/>
              </a:rPr>
              <a:t>https://docs.microsoft.com/en-us/dotnet/csharp/programming-guide/xmldoc/recommended-tags-for-documentation-comments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87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ru-RU" dirty="0"/>
              <a:t>комментарии</a:t>
            </a:r>
            <a:r>
              <a:rPr lang="en-US" dirty="0"/>
              <a:t>: </a:t>
            </a:r>
            <a:r>
              <a:rPr lang="ru-RU" dirty="0"/>
              <a:t>Настройка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28986"/>
            <a:ext cx="566928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57367"/>
            <a:ext cx="30243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Установите опцию </a:t>
            </a:r>
            <a:r>
              <a:rPr lang="en-US" sz="3200" dirty="0"/>
              <a:t>“XML documentation file” </a:t>
            </a:r>
            <a:r>
              <a:rPr lang="ru-RU" sz="3200" dirty="0"/>
              <a:t>в свойствах проекта для генерации </a:t>
            </a:r>
            <a:r>
              <a:rPr lang="en-US" sz="3200" dirty="0"/>
              <a:t>XML </a:t>
            </a:r>
            <a:r>
              <a:rPr lang="ru-RU" sz="3200" dirty="0"/>
              <a:t>файла с комментариями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274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XML </a:t>
            </a:r>
            <a:r>
              <a:rPr lang="ru-RU" dirty="0"/>
              <a:t>комментарии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Sandcastle Help File Builder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Полученный </a:t>
            </a:r>
            <a:r>
              <a:rPr lang="en-US" dirty="0"/>
              <a:t>XML </a:t>
            </a:r>
            <a:r>
              <a:rPr lang="ru-RU" dirty="0"/>
              <a:t>файл неудобен для чтения человеком. Однако его можно обработать с помощью </a:t>
            </a:r>
            <a:r>
              <a:rPr lang="en-US" dirty="0"/>
              <a:t>Sandcastle Help File Builder (</a:t>
            </a:r>
            <a:r>
              <a:rPr lang="en-US" dirty="0">
                <a:hlinkClick r:id="rId2"/>
              </a:rPr>
              <a:t>https://github.com/EWSoftware/SHFB</a:t>
            </a:r>
            <a:r>
              <a:rPr lang="en-US" dirty="0"/>
              <a:t>) </a:t>
            </a:r>
            <a:r>
              <a:rPr lang="ru-RU" dirty="0"/>
              <a:t>и получить файл(ы) справки.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08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Чтение </a:t>
            </a:r>
            <a:r>
              <a:rPr lang="en-US" dirty="0"/>
              <a:t>XML. </a:t>
            </a:r>
            <a:r>
              <a:rPr lang="ru-RU" dirty="0"/>
              <a:t>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Простой формат представления (записи) структурированных, иерархических данных на основе текста.</a:t>
            </a:r>
          </a:p>
          <a:p>
            <a:pPr lvl="1"/>
            <a:r>
              <a:rPr lang="en-US" sz="1400" dirty="0"/>
              <a:t>&lt;?xml version="1.0"?&gt;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&lt;</a:t>
            </a:r>
            <a:r>
              <a:rPr lang="en-US" sz="1400" dirty="0"/>
              <a:t>books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isbn</a:t>
            </a:r>
            <a:r>
              <a:rPr lang="ru-RU" sz="1400" dirty="0"/>
              <a:t>=</a:t>
            </a:r>
            <a:r>
              <a:rPr lang="en-US" sz="1400" dirty="0"/>
              <a:t>"</a:t>
            </a:r>
            <a:r>
              <a:rPr lang="ru-RU" sz="1400" dirty="0"/>
              <a:t>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&lt;</a:t>
            </a:r>
            <a:r>
              <a:rPr lang="en-US" sz="1400" dirty="0"/>
              <a:t>/books</a:t>
            </a:r>
            <a:r>
              <a:rPr lang="ru-RU" sz="1400" dirty="0"/>
              <a:t>&gt;</a:t>
            </a:r>
          </a:p>
          <a:p>
            <a:r>
              <a:rPr lang="ru-RU" sz="1800" dirty="0"/>
              <a:t>На 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RSS, Atom, 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ru-RU" dirty="0"/>
              <a:t>сериализация (</a:t>
            </a:r>
            <a:r>
              <a:rPr lang="en-US" dirty="0"/>
              <a:t>serialization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в поток</a:t>
            </a:r>
          </a:p>
          <a:p>
            <a:r>
              <a:rPr lang="ru-RU" dirty="0"/>
              <a:t>Десериализация</a:t>
            </a:r>
            <a:r>
              <a:rPr lang="en-US" dirty="0"/>
              <a:t> </a:t>
            </a:r>
            <a:r>
              <a:rPr lang="ru-RU" dirty="0"/>
              <a:t>– обратный процесс восстановления объекта</a:t>
            </a:r>
          </a:p>
          <a:p>
            <a:endParaRPr lang="en-US" dirty="0"/>
          </a:p>
          <a:p>
            <a:r>
              <a:rPr lang="ru-RU" dirty="0"/>
              <a:t>Примеры использования:</a:t>
            </a:r>
          </a:p>
          <a:p>
            <a:pPr lvl="1"/>
            <a:r>
              <a:rPr lang="ru-RU" dirty="0"/>
              <a:t>Передача объекта между разными программи/машинами.</a:t>
            </a:r>
          </a:p>
          <a:p>
            <a:pPr lvl="1"/>
            <a:r>
              <a:rPr lang="ru-RU" dirty="0"/>
              <a:t>Файлы конфигурации</a:t>
            </a:r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ru-RU" dirty="0"/>
              <a:t> Сериализация</a:t>
            </a:r>
            <a:r>
              <a:rPr lang="en-US" dirty="0"/>
              <a:t>. </a:t>
            </a:r>
            <a:r>
              <a:rPr lang="ru-RU" dirty="0"/>
              <a:t>Пример.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620688"/>
            <a:ext cx="8229600" cy="6048672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92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Команда </a:t>
            </a:r>
            <a:r>
              <a:rPr lang="en-US" sz="3600" dirty="0"/>
              <a:t>Edit -&gt; Paste Special -&gt;</a:t>
            </a:r>
            <a:br>
              <a:rPr lang="en-US" sz="3600" dirty="0"/>
            </a:br>
            <a:r>
              <a:rPr lang="en-US" sz="3600" dirty="0"/>
              <a:t>Paste XML as Classes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Visual Studio 2012 </a:t>
            </a:r>
            <a:r>
              <a:rPr lang="ru-RU" dirty="0"/>
              <a:t>и выше можно быстро сгенерировать классы для </a:t>
            </a:r>
            <a:r>
              <a:rPr lang="en-US" dirty="0"/>
              <a:t>XML-</a:t>
            </a:r>
            <a:r>
              <a:rPr lang="ru-RU" dirty="0"/>
              <a:t>сериализации скопировав нужный </a:t>
            </a:r>
            <a:r>
              <a:rPr lang="en-US" dirty="0"/>
              <a:t>XML </a:t>
            </a:r>
            <a:r>
              <a:rPr lang="ru-RU" dirty="0"/>
              <a:t>в буфер обмена и вызвав команду </a:t>
            </a:r>
            <a:r>
              <a:rPr lang="en-US" dirty="0"/>
              <a:t>Edit -&gt; Paste Special -&gt;</a:t>
            </a:r>
            <a:br>
              <a:rPr lang="en-US" dirty="0"/>
            </a:br>
            <a:r>
              <a:rPr lang="en-US" dirty="0"/>
              <a:t>Paste XML as Classes</a:t>
            </a:r>
            <a:r>
              <a:rPr lang="ru-RU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14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Домашнее задание:</a:t>
            </a:r>
            <a:br>
              <a:rPr lang="ru-RU" dirty="0"/>
            </a:br>
            <a:r>
              <a:rPr lang="ru-RU" dirty="0"/>
              <a:t>Создание </a:t>
            </a:r>
            <a:r>
              <a:rPr lang="en-US" dirty="0"/>
              <a:t>XML </a:t>
            </a:r>
            <a:r>
              <a:rPr lang="ru-RU" dirty="0"/>
              <a:t>файла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Смотрите задание в файле </a:t>
            </a:r>
            <a:r>
              <a:rPr lang="en-US" dirty="0"/>
              <a:t>xml-books.docx</a:t>
            </a:r>
          </a:p>
        </p:txBody>
      </p:sp>
    </p:spTree>
    <p:extLst>
      <p:ext uri="{BB962C8B-B14F-4D97-AF65-F5344CB8AC3E}">
        <p14:creationId xmlns:p14="http://schemas.microsoft.com/office/powerpoint/2010/main" val="25710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нужен </a:t>
            </a:r>
            <a:r>
              <a:rPr lang="en-US" dirty="0"/>
              <a:t>XML?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Универсальный механизм для обмена данными между приложениями созданными на разных языках программирования и работающами в разных ОС</a:t>
            </a:r>
          </a:p>
          <a:p>
            <a:r>
              <a:rPr lang="ru-RU" dirty="0"/>
              <a:t>Простой способ хранения данных. «Замена»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9855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</a:t>
            </a:r>
            <a:r>
              <a:rPr lang="en-US" dirty="0"/>
              <a:t>XML </a:t>
            </a:r>
            <a:r>
              <a:rPr lang="ru-RU" dirty="0"/>
              <a:t>применяется в </a:t>
            </a:r>
            <a:r>
              <a:rPr lang="en-US" dirty="0"/>
              <a:t>.NET?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Файлы конфигурации (</a:t>
            </a:r>
            <a:r>
              <a:rPr lang="en-US" dirty="0"/>
              <a:t>*.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ru-RU" dirty="0"/>
              <a:t>Комментарии для документации (</a:t>
            </a:r>
            <a:r>
              <a:rPr lang="en-US" dirty="0"/>
              <a:t>XML </a:t>
            </a:r>
            <a:r>
              <a:rPr lang="ru-RU" dirty="0"/>
              <a:t>комментарии)</a:t>
            </a:r>
            <a:endParaRPr lang="en-US" dirty="0"/>
          </a:p>
          <a:p>
            <a:r>
              <a:rPr lang="en-US" dirty="0"/>
              <a:t>XAML - </a:t>
            </a:r>
            <a:r>
              <a:rPr lang="ru-RU" dirty="0"/>
              <a:t>Язык описания </a:t>
            </a:r>
            <a:r>
              <a:rPr lang="en-US" dirty="0"/>
              <a:t>UI </a:t>
            </a:r>
            <a:r>
              <a:rPr lang="ru-RU" dirty="0"/>
              <a:t>в </a:t>
            </a:r>
            <a:r>
              <a:rPr lang="en-US" dirty="0"/>
              <a:t>WPF </a:t>
            </a:r>
            <a:r>
              <a:rPr lang="ru-RU" dirty="0"/>
              <a:t>и приложениях </a:t>
            </a:r>
            <a:r>
              <a:rPr lang="en-US" dirty="0"/>
              <a:t>Windows Store</a:t>
            </a:r>
          </a:p>
          <a:p>
            <a:r>
              <a:rPr lang="en-US" dirty="0"/>
              <a:t>XML </a:t>
            </a:r>
            <a:r>
              <a:rPr lang="ru-RU" dirty="0"/>
              <a:t>сериализация</a:t>
            </a:r>
          </a:p>
          <a:p>
            <a:r>
              <a:rPr lang="ru-RU" dirty="0"/>
              <a:t>Файлы ресурсов </a:t>
            </a:r>
            <a:r>
              <a:rPr lang="en-US" dirty="0"/>
              <a:t>(*.</a:t>
            </a:r>
            <a:r>
              <a:rPr lang="en-US" dirty="0" err="1"/>
              <a:t>resx</a:t>
            </a:r>
            <a:r>
              <a:rPr lang="en-US" dirty="0"/>
              <a:t>)</a:t>
            </a:r>
          </a:p>
          <a:p>
            <a:r>
              <a:rPr lang="ru-RU" dirty="0"/>
              <a:t>Файлы манифестов приложений для </a:t>
            </a:r>
            <a:r>
              <a:rPr lang="en-US" dirty="0"/>
              <a:t>Windows Vista </a:t>
            </a:r>
            <a:r>
              <a:rPr lang="ru-RU" dirty="0"/>
              <a:t>и выше </a:t>
            </a:r>
            <a:r>
              <a:rPr lang="en-US" dirty="0"/>
              <a:t>(*.manifest)</a:t>
            </a:r>
            <a:endParaRPr lang="ru-RU" dirty="0"/>
          </a:p>
          <a:p>
            <a:r>
              <a:rPr lang="ru-RU" dirty="0"/>
              <a:t>Сохранение/загрузка данных из класса </a:t>
            </a:r>
            <a:r>
              <a:rPr lang="en-US" dirty="0" err="1"/>
              <a:t>System.Data.DataSet</a:t>
            </a:r>
            <a:endParaRPr lang="en-US" dirty="0"/>
          </a:p>
          <a:p>
            <a:r>
              <a:rPr lang="ru-RU" dirty="0"/>
              <a:t>Файлы проектов </a:t>
            </a:r>
            <a:r>
              <a:rPr lang="en-US" dirty="0"/>
              <a:t>Visual Studio (</a:t>
            </a:r>
            <a:r>
              <a:rPr lang="ru-RU" dirty="0"/>
              <a:t>см. также </a:t>
            </a:r>
            <a:r>
              <a:rPr lang="en-US" dirty="0" err="1"/>
              <a:t>MSBuild</a:t>
            </a:r>
            <a:r>
              <a:rPr lang="en-US" dirty="0"/>
              <a:t>)</a:t>
            </a:r>
          </a:p>
          <a:p>
            <a:r>
              <a:rPr lang="ru-RU" dirty="0"/>
              <a:t>Описание пакетов </a:t>
            </a:r>
            <a:r>
              <a:rPr lang="en-US" dirty="0"/>
              <a:t>NuGet (*.</a:t>
            </a:r>
            <a:r>
              <a:rPr lang="en-US" dirty="0" err="1"/>
              <a:t>nuspec</a:t>
            </a:r>
            <a:r>
              <a:rPr lang="en-US" dirty="0"/>
              <a:t> </a:t>
            </a:r>
            <a:r>
              <a:rPr lang="ru-RU" dirty="0"/>
              <a:t>файлы)</a:t>
            </a:r>
          </a:p>
        </p:txBody>
      </p:sp>
    </p:spTree>
    <p:extLst>
      <p:ext uri="{BB962C8B-B14F-4D97-AF65-F5344CB8AC3E}">
        <p14:creationId xmlns:p14="http://schemas.microsoft.com/office/powerpoint/2010/main" val="17204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r>
              <a:rPr lang="ru-RU" dirty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Каждый элемент представлен именем, открывающим тэгом и закрывающим тэгом.</a:t>
            </a:r>
          </a:p>
          <a:p>
            <a:pPr lvl="1"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>
                <a:solidFill>
                  <a:schemeClr val="bg1"/>
                </a:solidFill>
              </a:rPr>
              <a:t>открывающий тэг.</a:t>
            </a:r>
          </a:p>
          <a:p>
            <a:pPr lvl="1"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&lt;/имя_элемента&gt;</a:t>
            </a:r>
            <a:r>
              <a:rPr lang="ru-RU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/>
              <a:t>-  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элемента.</a:t>
            </a:r>
          </a:p>
          <a:p>
            <a:r>
              <a:rPr lang="ru-RU" dirty="0"/>
              <a:t>Если 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Тег и Элемент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640" y="1997839"/>
            <a:ext cx="85427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rgbClr val="FFFF00"/>
                </a:solidFill>
                <a:cs typeface="Consolas" panose="020B0609020204030204" pitchFamily="49" charset="0"/>
              </a:rPr>
              <a:t>Открывающий и закрывающий теги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&lt;Author&gt;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&lt;/Author&gt;</a:t>
            </a:r>
            <a:endParaRPr lang="ru-RU" sz="36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ru-RU" sz="3600" dirty="0">
                <a:solidFill>
                  <a:srgbClr val="00B050"/>
                </a:solidFill>
                <a:cs typeface="Consolas" panose="020B0609020204030204" pitchFamily="49" charset="0"/>
              </a:rPr>
              <a:t>Элемент</a:t>
            </a:r>
            <a:endParaRPr lang="ru-RU" sz="3600" dirty="0">
              <a:cs typeface="Consolas" panose="020B0609020204030204" pitchFamily="49" charset="0"/>
            </a:endParaRPr>
          </a:p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Джеффри Рихтер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3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3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0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Имена элементов чувствительны к регистру.</a:t>
            </a:r>
          </a:p>
          <a:p>
            <a:r>
              <a:rPr lang="ru-RU" dirty="0"/>
              <a:t>Имена могут содержать буквы, цифры, дефисы ‘-’, символы подчеркивания ‘_’, двоеточия ‘:’ и точки ‘.’, однако начинаться они могут только с буквы или символа подчеркивания.</a:t>
            </a:r>
          </a:p>
          <a:p>
            <a:r>
              <a:rPr lang="ru-RU" dirty="0"/>
              <a:t>Двоеточие может быть использовано только в специальных случаях – при записи префикса пространства имен.</a:t>
            </a:r>
          </a:p>
          <a:p>
            <a:r>
              <a:rPr lang="ru-RU" dirty="0"/>
              <a:t>Имена элементов, начинающиеся с xml (вне зависимости от регистра букв), зарезервированы для нужд самого XML.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2140</Words>
  <Application>Microsoft Office PowerPoint</Application>
  <PresentationFormat>On-screen Show (4:3)</PresentationFormat>
  <Paragraphs>334</Paragraphs>
  <Slides>43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bel-hard-training</vt:lpstr>
      <vt:lpstr>PowerPoint Presentation</vt:lpstr>
      <vt:lpstr>Литература</vt:lpstr>
      <vt:lpstr>Материалы для обучения</vt:lpstr>
      <vt:lpstr>eXtensible Markup Language</vt:lpstr>
      <vt:lpstr>Зачем нужен XML?</vt:lpstr>
      <vt:lpstr>Где XML применяется в .NET?</vt:lpstr>
      <vt:lpstr>XML-элемент</vt:lpstr>
      <vt:lpstr>Тег и 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Выбор между элементом и атрибутом</vt:lpstr>
      <vt:lpstr>Специальные символы</vt:lpstr>
      <vt:lpstr>Пространства имён</vt:lpstr>
      <vt:lpstr>Комментарии</vt:lpstr>
      <vt:lpstr>Секции CDATA</vt:lpstr>
      <vt:lpstr>Хранение бинарных данных</vt:lpstr>
      <vt:lpstr>Инструкции (processing instructions)</vt:lpstr>
      <vt:lpstr>XML пролог</vt:lpstr>
      <vt:lpstr>Правила разметки</vt:lpstr>
      <vt:lpstr>Описание структуры XML документа</vt:lpstr>
      <vt:lpstr>XSLT - Extensible Stylesheet Language Transformations</vt:lpstr>
      <vt:lpstr>XPath – Язык для поиска элементов в XML документе</vt:lpstr>
      <vt:lpstr>XPath. Примеры.</vt:lpstr>
      <vt:lpstr>DOM &amp; SAX</vt:lpstr>
      <vt:lpstr>Классы для DOM модели</vt:lpstr>
      <vt:lpstr>LINQ to XML: явное приведение XElement</vt:lpstr>
      <vt:lpstr>XML Visualizer в отладчике</vt:lpstr>
      <vt:lpstr>Анти-паттерны</vt:lpstr>
      <vt:lpstr>@-строки и XML</vt:lpstr>
      <vt:lpstr>Работа с RSS/Atom форматами</vt:lpstr>
      <vt:lpstr>Работа с HTML</vt:lpstr>
      <vt:lpstr>Библиотеки для работы с HTML</vt:lpstr>
      <vt:lpstr>XML комментарии</vt:lpstr>
      <vt:lpstr>Элементы XML комментариев</vt:lpstr>
      <vt:lpstr>XML комментарии: Настройка</vt:lpstr>
      <vt:lpstr>XML комментарии: Sandcastle Help File Builder</vt:lpstr>
      <vt:lpstr>Чтение XML. Демонстрация.</vt:lpstr>
      <vt:lpstr>XML сериализация (serialization)</vt:lpstr>
      <vt:lpstr>XML Сериализация. Пример.</vt:lpstr>
      <vt:lpstr>Команда Edit -&gt; Paste Special -&gt; Paste XML as Classes</vt:lpstr>
      <vt:lpstr>Домашнее задание: Создание XML файла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2023-03-13T17:17:00Z</dcterms:modified>
</cp:coreProperties>
</file>