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8" r:id="rId4"/>
    <p:sldId id="258" r:id="rId5"/>
    <p:sldId id="259" r:id="rId6"/>
    <p:sldId id="269" r:id="rId7"/>
    <p:sldId id="270" r:id="rId8"/>
    <p:sldId id="260" r:id="rId9"/>
    <p:sldId id="261" r:id="rId10"/>
    <p:sldId id="262" r:id="rId11"/>
    <p:sldId id="272" r:id="rId12"/>
    <p:sldId id="274" r:id="rId13"/>
    <p:sldId id="273" r:id="rId14"/>
    <p:sldId id="263" r:id="rId15"/>
    <p:sldId id="275" r:id="rId16"/>
    <p:sldId id="264" r:id="rId17"/>
    <p:sldId id="265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92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60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37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15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95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3229909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77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98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010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773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hyperlink" Target="http://local.joelonsoftware.com/wiki/%D0%90%D0%B1%D1%81%D0%BE%D0%BB%D1%8E%D1%82%D0%BD%D1%8B%D0%B9_%D0%9C%D0%B8%D0%BD%D0%B8%D0%BC%D1%83%D0%BC,_%D0%BA%D0%BE%D1%82%D0%BE%D1%80%D1%8B%D0%B9_%D0%9A%D0%B0%D0%B6%D0%B4%D1%8B%D0%B9_%D0%A0%D0%B0%D0%B7%D1%80%D0%B0%D0%B1%D0%BE%D1%82%D1%87%D0%B8%D0%BA_%D0%9F%D1%80%D0%BE%D0%B3%D1%80%D0%B0%D0%BC%D0%BC%D0%BD%D0%BE%D0%B3%D0%BE_%D0%9E%D0%B1%D0%B5%D1%81%D0%BF%D0%B5%D1%87%D0%B5%D0%BD%D0%B8%D1%8F_%D0%9E%D0%B1%D1%8F%D0%B7%D0%B0%D1%82%D0%B5%D0%BB%D1%8C%D0%BD%D0%BE_%D0%94%D0%BE%D0%BB%D0%B6%D0%B5%D0%BD_%D0%97%D0%BD%D0%B0%D1%82%D1%8C_%D0%BE_Unicode_%D0%B8_%D0%9D%D0%B0%D0%B1%D0%BE%D1%80%D0%B0%D1%85_%D0%A1%D0%B8%D0%BC%D0%B2%D0%BE%D0%BB%D0%BE%D0%B2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unicode.org/" TargetMode="External"/><Relationship Id="rId4" Type="http://schemas.openxmlformats.org/officeDocument/2006/relationships/hyperlink" Target="http://www.fileformat.info/info/unicode/index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pico.com/Expresso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 кодировкой понимается сопоставление символу числового кода. Это необходимо так как компьютер умеет оперировать только числами. Кодироки делятся на однобайтовые и многобайтовые. В однобайтовой кодировке можно представить не больше чем 256 символов, что зачастую лишает возможности иметь в одной строке символы из разных алфавитов. Многобайтовые кодировки, очевидно, способны представить гораздо больше символов.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Однобайтовые кодировки: </a:t>
            </a:r>
            <a:r>
              <a:rPr lang="en-US" dirty="0" smtClean="0"/>
              <a:t> </a:t>
            </a:r>
            <a:r>
              <a:rPr lang="en-US" dirty="0"/>
              <a:t>ISO 8859-1, </a:t>
            </a:r>
            <a:r>
              <a:rPr lang="en-US" dirty="0" smtClean="0"/>
              <a:t>EBCDIC, Windows-1251, koi8-r, dos866, ASCII (</a:t>
            </a:r>
            <a:r>
              <a:rPr lang="ru-RU" dirty="0" smtClean="0"/>
              <a:t>7-битовая кодировка) и другие.</a:t>
            </a:r>
          </a:p>
          <a:p>
            <a:r>
              <a:rPr lang="ru-RU" dirty="0" err="1" smtClean="0"/>
              <a:t>Многобайтовые</a:t>
            </a:r>
            <a:r>
              <a:rPr lang="ru-RU" dirty="0" smtClean="0"/>
              <a:t> кодировки: семейство </a:t>
            </a:r>
            <a:r>
              <a:rPr lang="en-US" dirty="0" smtClean="0"/>
              <a:t>Unicode (UTF-8, UTF-16, UTF-32), GBK (</a:t>
            </a:r>
            <a:r>
              <a:rPr lang="ru-RU" dirty="0" smtClean="0"/>
              <a:t>китайский)</a:t>
            </a:r>
            <a:r>
              <a:rPr lang="en-US" dirty="0"/>
              <a:t>, </a:t>
            </a:r>
            <a:r>
              <a:rPr lang="en-US" dirty="0" smtClean="0"/>
              <a:t>ISO-2022-JP (</a:t>
            </a:r>
            <a:r>
              <a:rPr lang="ru-RU" dirty="0" smtClean="0"/>
              <a:t>японский) и другие.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Самой популярной многобайтовой кодировкой является </a:t>
            </a:r>
            <a:r>
              <a:rPr lang="en-US" dirty="0" smtClean="0"/>
              <a:t>Unicode.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0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Кодировки текста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«Абсолютный </a:t>
            </a:r>
            <a:r>
              <a:rPr lang="ru-RU" sz="2800" dirty="0">
                <a:solidFill>
                  <a:schemeClr val="bg1"/>
                </a:solidFill>
              </a:rPr>
              <a:t>Минимум, который Каждый Разработчик Программного Обеспечения Обязательно Должен Знать о Unicode и </a:t>
            </a:r>
            <a:r>
              <a:rPr lang="ru-RU" sz="2800" dirty="0" smtClean="0">
                <a:solidFill>
                  <a:schemeClr val="bg1"/>
                </a:solidFill>
              </a:rPr>
              <a:t>Наборах»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>
                <a:solidFill>
                  <a:schemeClr val="bg1"/>
                </a:solidFill>
              </a:rPr>
              <a:t>Статья Джоеля Спольски (</a:t>
            </a:r>
            <a:r>
              <a:rPr lang="en-US" sz="2800" dirty="0"/>
              <a:t>Joel </a:t>
            </a:r>
            <a:r>
              <a:rPr lang="en-US" sz="2800" dirty="0" err="1"/>
              <a:t>Spolsky</a:t>
            </a:r>
            <a:r>
              <a:rPr lang="ru-RU" sz="2800" dirty="0" smtClean="0">
                <a:solidFill>
                  <a:schemeClr val="bg1"/>
                </a:solidFill>
              </a:rPr>
              <a:t>).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  <a:hlinkClick r:id="rId2"/>
              </a:rPr>
              <a:t>русском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smtClean="0">
                <a:solidFill>
                  <a:schemeClr val="bg1"/>
                </a:solidFill>
                <a:hlinkClick r:id="rId3"/>
              </a:rPr>
              <a:t>английском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www.fileformat.info/info/unicode/index.htm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/>
              <a:t>The Unicode Consortium </a:t>
            </a:r>
            <a:r>
              <a:rPr lang="ru-RU" sz="2800" dirty="0" smtClean="0"/>
              <a:t>- 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5"/>
              </a:rPr>
              <a:t>://unicode.org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92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1707356" y="1699068"/>
            <a:ext cx="5729288" cy="3459864"/>
            <a:chOff x="1707356" y="1405030"/>
            <a:chExt cx="5729288" cy="3459864"/>
          </a:xfrm>
        </p:grpSpPr>
        <p:pic>
          <p:nvPicPr>
            <p:cNvPr id="1026" name="Picture 2" descr="http://czyborra.com/charsets/koi8-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1993106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07356" y="1405030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KOI8-R </a:t>
              </a:r>
              <a:r>
                <a:rPr lang="ru-RU" sz="3200" dirty="0" smtClean="0"/>
                <a:t>(верхняя часть)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07356" y="1704204"/>
            <a:ext cx="5729288" cy="3449592"/>
            <a:chOff x="1707356" y="1699068"/>
            <a:chExt cx="5729288" cy="3449592"/>
          </a:xfrm>
        </p:grpSpPr>
        <p:sp>
          <p:nvSpPr>
            <p:cNvPr id="9" name="TextBox 8"/>
            <p:cNvSpPr txBox="1"/>
            <p:nvPr/>
          </p:nvSpPr>
          <p:spPr>
            <a:xfrm>
              <a:off x="1707356" y="1699068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Windows-1251 </a:t>
              </a:r>
              <a:r>
                <a:rPr lang="ru-RU" sz="3200" dirty="0" smtClean="0"/>
                <a:t>(верхняя часть)</a:t>
              </a:r>
            </a:p>
          </p:txBody>
        </p:sp>
        <p:pic>
          <p:nvPicPr>
            <p:cNvPr id="10" name="Picture 2" descr="http://czyborra.com/charsets/cp125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7356" y="1706772"/>
            <a:ext cx="5729288" cy="3444456"/>
            <a:chOff x="1707356" y="1704204"/>
            <a:chExt cx="5729288" cy="3444456"/>
          </a:xfrm>
        </p:grpSpPr>
        <p:sp>
          <p:nvSpPr>
            <p:cNvPr id="12" name="TextBox 11"/>
            <p:cNvSpPr txBox="1"/>
            <p:nvPr/>
          </p:nvSpPr>
          <p:spPr>
            <a:xfrm>
              <a:off x="1707356" y="1704204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ASCII</a:t>
              </a:r>
              <a:endParaRPr lang="ru-RU" sz="3200" dirty="0" smtClean="0"/>
            </a:p>
          </p:txBody>
        </p:sp>
        <p:pic>
          <p:nvPicPr>
            <p:cNvPr id="13" name="Picture 4" descr="http://czyborra.com/charsets/iso646-u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707356" y="1196752"/>
            <a:ext cx="5729288" cy="5322628"/>
            <a:chOff x="1707356" y="1706772"/>
            <a:chExt cx="5729288" cy="5322628"/>
          </a:xfrm>
        </p:grpSpPr>
        <p:pic>
          <p:nvPicPr>
            <p:cNvPr id="15" name="Picture 6" descr="http://czyborra.com/charsets/u-0400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797" y="2254994"/>
              <a:ext cx="4774406" cy="4774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707356" y="1706772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Unicode</a:t>
              </a:r>
              <a:endParaRPr lang="ru-RU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909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</a:t>
            </a:r>
            <a:r>
              <a:rPr lang="be-BY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windows-1251</a:t>
            </a:r>
            <a:r>
              <a:rPr lang="be-BY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Encoding.ASCII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Encoding.Unicode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Encoding.UTF32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Поддерживаемые кодировки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Список поддерживаемых кодировок можно получить с помощью метода </a:t>
            </a:r>
            <a:r>
              <a:rPr lang="en-US" sz="1600" dirty="0" err="1" smtClean="0"/>
              <a:t>GetEncodings</a:t>
            </a:r>
            <a:r>
              <a:rPr lang="en-US" sz="1600" dirty="0" smtClean="0"/>
              <a:t>() </a:t>
            </a:r>
            <a:r>
              <a:rPr lang="ru-RU" sz="1600" dirty="0" smtClean="0"/>
              <a:t>класса </a:t>
            </a:r>
            <a:r>
              <a:rPr lang="en-US" sz="1600" dirty="0" smtClean="0"/>
              <a:t>Encoding.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52400" y="1268760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EncodingInfo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supportedEncodings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Encoding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.GetEncodings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52998" y="1836113"/>
            <a:ext cx="8839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Некоторые поддерживаемые кодировки: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cp866</a:t>
            </a:r>
            <a:r>
              <a:rPr lang="ru-RU" sz="1600" dirty="0"/>
              <a:t>	</a:t>
            </a:r>
            <a:r>
              <a:rPr lang="ru-RU" sz="1600" dirty="0" smtClean="0"/>
              <a:t>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DOS)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IBM1026</a:t>
            </a:r>
            <a:r>
              <a:rPr lang="ru-RU" sz="1600" dirty="0" smtClean="0"/>
              <a:t>		</a:t>
            </a:r>
            <a:r>
              <a:rPr lang="en-US" sz="1600" dirty="0" smtClean="0"/>
              <a:t>IBM </a:t>
            </a:r>
            <a:r>
              <a:rPr lang="en-US" sz="1600" dirty="0"/>
              <a:t>EBCDIC (Turkish </a:t>
            </a:r>
            <a:r>
              <a:rPr lang="en-US" sz="1600" dirty="0" smtClean="0"/>
              <a:t>Latin-5)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iso-8859-1</a:t>
            </a:r>
            <a:r>
              <a:rPr lang="ru-RU" sz="1600" dirty="0" smtClean="0"/>
              <a:t>		</a:t>
            </a:r>
            <a:r>
              <a:rPr lang="en-US" sz="1600" dirty="0" smtClean="0"/>
              <a:t>Western </a:t>
            </a:r>
            <a:r>
              <a:rPr lang="en-US" sz="1600" dirty="0"/>
              <a:t>European (</a:t>
            </a:r>
            <a:r>
              <a:rPr lang="en-US" sz="1600" dirty="0" smtClean="0"/>
              <a:t>ISO)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koi8-r</a:t>
            </a:r>
            <a:r>
              <a:rPr lang="ru-RU" sz="1600" dirty="0" smtClean="0"/>
              <a:t>	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KOI8-R)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koi8-u</a:t>
            </a:r>
            <a:r>
              <a:rPr lang="ru-RU" sz="1600" dirty="0" smtClean="0"/>
              <a:t>	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KOI8-U)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windows-1250</a:t>
            </a:r>
            <a:r>
              <a:rPr lang="ru-RU" sz="1600" dirty="0" smtClean="0"/>
              <a:t>	</a:t>
            </a:r>
            <a:r>
              <a:rPr lang="en-US" sz="1600" dirty="0" smtClean="0"/>
              <a:t>Central </a:t>
            </a:r>
            <a:r>
              <a:rPr lang="en-US" sz="1600" dirty="0"/>
              <a:t>European (</a:t>
            </a:r>
            <a:r>
              <a:rPr lang="en-US" sz="1600" dirty="0" smtClean="0"/>
              <a:t>Windows)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windows-1251</a:t>
            </a:r>
            <a:r>
              <a:rPr lang="ru-RU" sz="1600" dirty="0" smtClean="0"/>
              <a:t>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Windows)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windows-1252</a:t>
            </a:r>
            <a:r>
              <a:rPr lang="ru-RU" sz="1600" dirty="0" smtClean="0"/>
              <a:t>	</a:t>
            </a:r>
            <a:r>
              <a:rPr lang="en-US" sz="1600" dirty="0" smtClean="0"/>
              <a:t>Western </a:t>
            </a:r>
            <a:r>
              <a:rPr lang="en-US" sz="1600" dirty="0"/>
              <a:t>European (</a:t>
            </a:r>
            <a:r>
              <a:rPr lang="en-US" sz="1600" dirty="0" smtClean="0"/>
              <a:t>Windows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ru-RU" sz="1600" dirty="0" smtClean="0"/>
              <a:t>Широко используемые кодировки можно получить через свойства класс </a:t>
            </a:r>
            <a:r>
              <a:rPr lang="en-US" sz="1600" dirty="0" smtClean="0"/>
              <a:t>Encoding.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53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9673" y="6093296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Для тренировки с регулярными выражениями используйте бесплатное приложение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Expresso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  <a:hlinkClick r:id="rId3"/>
              </a:rPr>
              <a:t>http://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  <a:hlinkClick r:id="rId3"/>
              </a:rPr>
              <a:t>www.ultrapico.com/Expresso.htm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Управление ресурсами и блок </a:t>
            </a:r>
            <a:r>
              <a:rPr lang="en-US" sz="2400" dirty="0" smtClean="0">
                <a:cs typeface="Times New Roman" pitchFamily="18" charset="0"/>
              </a:rPr>
              <a:t>using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2116644"/>
            <a:ext cx="87630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Guid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.NewGuid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.GetTempPath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"Line 1"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Строка 2"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reader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reader.EndOfStream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solidFill>
                <a:schemeClr val="bg1"/>
              </a:solidFill>
              <a:latin typeface="Consolas" panose="020B0609020204030204" pitchFamily="49" charset="0"/>
              <a:ea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dirty="0"/>
              <a:t>Схема неявного преобразования</a:t>
            </a:r>
            <a:r>
              <a:rPr lang="en-US" dirty="0"/>
              <a:t>:</a:t>
            </a:r>
            <a:endParaRPr lang="en-US" sz="1400" dirty="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385395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dirty="0" smtClean="0"/>
              <a:t>Очевидно </a:t>
            </a:r>
            <a:r>
              <a:rPr lang="ru-RU" dirty="0" smtClean="0"/>
              <a:t>во </a:t>
            </a:r>
            <a:r>
              <a:rPr lang="ru-RU" dirty="0" smtClean="0"/>
              <a:t>время </a:t>
            </a:r>
            <a:r>
              <a:rPr lang="ru-RU" dirty="0"/>
              <a:t>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en-US" sz="2400" dirty="0" smtClean="0">
                <a:cs typeface="Times New Roman" pitchFamily="18" charset="0"/>
              </a:rPr>
              <a:t>Parse/</a:t>
            </a:r>
            <a:r>
              <a:rPr lang="en-US" sz="2400" dirty="0" err="1" smtClean="0">
                <a:cs typeface="Times New Roman" pitchFamily="18" charset="0"/>
              </a:rPr>
              <a:t>TryParse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Многие стандартные типы предоставляют 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для преобразования строковых значений в свой тип.</a:t>
            </a:r>
            <a:r>
              <a:rPr lang="en-US" sz="1600" dirty="0" smtClean="0"/>
              <a:t> </a:t>
            </a:r>
            <a:r>
              <a:rPr lang="ru-RU" sz="1600" dirty="0" smtClean="0"/>
              <a:t>Если мы ожидаем что строка содержит неправильное значение и хотим избежать возбуждения исключительной ситуации, то можем использовать метод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result;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fgfdfsd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Строка успешно преобразована в число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dirty="0"/>
          </a:p>
          <a:p>
            <a:pPr eaLnBrk="1" hangingPunct="1"/>
            <a:r>
              <a:rPr lang="ru-RU" sz="1600" dirty="0" smtClean="0"/>
              <a:t>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обычно дают возможность указать дополнительные параметры преобразования.</a:t>
            </a:r>
          </a:p>
          <a:p>
            <a:pPr eaLnBrk="1" hangingPunct="1"/>
            <a:endParaRPr lang="ru-RU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"12FA";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NumberStyles.HexNumber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4858</a:t>
            </a:r>
          </a:p>
          <a:p>
            <a:pPr eaLnBrk="1" hangingPunct="1"/>
            <a:endParaRPr lang="en-US" sz="1600" b="1" dirty="0" smtClean="0"/>
          </a:p>
          <a:p>
            <a:pPr eaLnBrk="1" hangingPunct="1"/>
            <a:r>
              <a:rPr lang="ru-RU" sz="1600" dirty="0" smtClean="0"/>
              <a:t>В случае когда мы имеем дело с данными вид которых меняется от локализации нужно явно указывать необходимую культуру. Примерами таких данных являются числа с плавающей точкой и дата/время.</a:t>
            </a:r>
          </a:p>
          <a:p>
            <a:pPr eaLnBrk="1" hangingPunct="1"/>
            <a:endParaRPr lang="ru-RU" sz="16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"45,56";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double.Parse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("ru-RU"));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(класс </a:t>
            </a:r>
            <a:r>
              <a:rPr lang="en-US" sz="2400" dirty="0" err="1" smtClean="0">
                <a:cs typeface="Times New Roman" pitchFamily="18" charset="0"/>
              </a:rPr>
              <a:t>System.Convert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latin typeface="Arial" pitchFamily="34" charset="0"/>
                <a:cs typeface="Arial" pitchFamily="34" charset="0"/>
              </a:rPr>
              <a:t>Класс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System.Convert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содержит ряд методов для преобразования одних типов в другие. </a:t>
            </a:r>
          </a:p>
          <a:p>
            <a:pPr eaLnBrk="1" hangingPunct="1"/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105"/>
              </p:ext>
            </p:extLst>
          </p:nvPr>
        </p:nvGraphicFramePr>
        <p:xfrm>
          <a:off x="575556" y="1740416"/>
          <a:ext cx="774086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Parse/</a:t>
                      </a:r>
                      <a:r>
                        <a:rPr lang="en-US" dirty="0" err="1" smtClean="0"/>
                        <a:t>TryParse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Convert.ToXXX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Тип представлен двухбайтным символом в кодировке </a:t>
            </a:r>
            <a:r>
              <a:rPr lang="en-US" sz="1600" dirty="0"/>
              <a:t>Unicode.</a:t>
            </a:r>
            <a:r>
              <a:rPr lang="ru-RU" sz="1600" dirty="0"/>
              <a:t> </a:t>
            </a:r>
          </a:p>
          <a:p>
            <a:pPr eaLnBrk="1" hangingPunct="1"/>
            <a:r>
              <a:rPr lang="en-US" sz="1600" dirty="0"/>
              <a:t>	</a:t>
            </a:r>
            <a:r>
              <a:rPr lang="ru-RU" sz="1600" dirty="0"/>
              <a:t>Большинство статических методов типа </a:t>
            </a:r>
            <a:r>
              <a:rPr lang="en-US" sz="1600" dirty="0"/>
              <a:t>Char </a:t>
            </a:r>
            <a:r>
              <a:rPr lang="ru-RU" sz="1600" dirty="0"/>
              <a:t>предназначены для определения пртнадлежноисти символа к одной из категорий</a:t>
            </a:r>
            <a:r>
              <a:rPr lang="en-US" sz="1600" dirty="0"/>
              <a:t>:</a:t>
            </a:r>
            <a:endParaRPr lang="ru-RU" sz="16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1631</Words>
  <Application>Microsoft Office PowerPoint</Application>
  <PresentationFormat>On-screen Show (4:3)</PresentationFormat>
  <Paragraphs>328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bel-hard-training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Кодировки текста</vt:lpstr>
      <vt:lpstr>Кодировки текста Полезные ссылки</vt:lpstr>
      <vt:lpstr>Кодировки текста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41</cp:revision>
  <dcterms:created xsi:type="dcterms:W3CDTF">2012-08-15T13:16:02Z</dcterms:created>
  <dcterms:modified xsi:type="dcterms:W3CDTF">2015-11-16T23:56:29Z</dcterms:modified>
</cp:coreProperties>
</file>