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3"/>
  </p:notesMasterIdLst>
  <p:sldIdLst>
    <p:sldId id="256" r:id="rId2"/>
    <p:sldId id="258" r:id="rId3"/>
    <p:sldId id="283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4" r:id="rId13"/>
    <p:sldId id="286" r:id="rId14"/>
    <p:sldId id="287" r:id="rId15"/>
    <p:sldId id="267" r:id="rId16"/>
    <p:sldId id="268" r:id="rId17"/>
    <p:sldId id="269" r:id="rId18"/>
    <p:sldId id="270" r:id="rId19"/>
    <p:sldId id="271" r:id="rId20"/>
    <p:sldId id="272" r:id="rId21"/>
    <p:sldId id="285" r:id="rId22"/>
    <p:sldId id="288" r:id="rId23"/>
    <p:sldId id="278" r:id="rId24"/>
    <p:sldId id="273" r:id="rId25"/>
    <p:sldId id="274" r:id="rId26"/>
    <p:sldId id="275" r:id="rId27"/>
    <p:sldId id="277" r:id="rId28"/>
    <p:sldId id="282" r:id="rId29"/>
    <p:sldId id="279" r:id="rId30"/>
    <p:sldId id="280" r:id="rId31"/>
    <p:sldId id="276" r:id="rId3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CC6600"/>
    <a:srgbClr val="003399"/>
    <a:srgbClr val="99CC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17.07.2013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17.07.2013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30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17.07.2013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lbahari.com/threading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class.txt" TargetMode="Externa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8</a:t>
            </a:r>
            <a:r>
              <a:rPr lang="ru-RU" sz="2400" dirty="0">
                <a:solidFill>
                  <a:schemeClr val="bg1"/>
                </a:solidFill>
              </a:rPr>
              <a:t>. Многопоточное программирование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02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Класс </a:t>
            </a:r>
            <a:r>
              <a:rPr lang="en-US" sz="2400" b="1"/>
              <a:t>Thread.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Основные элементы класса </a:t>
            </a:r>
            <a:r>
              <a:rPr lang="en-US" sz="1600"/>
              <a:t>Thread.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326572"/>
              </p:ext>
            </p:extLst>
          </p:nvPr>
        </p:nvGraphicFramePr>
        <p:xfrm>
          <a:off x="381000" y="762000"/>
          <a:ext cx="83820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863"/>
                <a:gridCol w="6529137"/>
              </a:tblGrid>
              <a:tr h="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IsAlive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значение, является ли поток </a:t>
                      </a:r>
                      <a:r>
                        <a:rPr lang="ru-RU" sz="1400" baseline="0" dirty="0" err="1" smtClean="0">
                          <a:solidFill>
                            <a:srgbClr val="0070C0"/>
                          </a:solidFill>
                        </a:rPr>
                        <a:t>запущеным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или нет.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IsBackground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Является ли поток фоновым.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Name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Устанавливает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или возвращает имя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Priority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Устанавливает или получает приоритет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ThreadState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информацию о состоянии потока в виде объекта перечисления.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Interrupt()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Прерывает работу текущего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Join()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Ждет появления другого потока или указанный промежуток времени.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Resume()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Возобновляет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работу потока после остановки.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Start()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Запускает поток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, определенный переданным в объект потока делегатом.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Suspend()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выполнение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86" name="Рисунок 5" descr="pic2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267200"/>
            <a:ext cx="41148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87" name="Rectangle 3"/>
          <p:cNvSpPr>
            <a:spLocks noChangeArrowheads="1"/>
          </p:cNvSpPr>
          <p:nvPr/>
        </p:nvSpPr>
        <p:spPr bwMode="auto">
          <a:xfrm>
            <a:off x="152400" y="5300663"/>
            <a:ext cx="434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Диаграмма состояний потока </a:t>
            </a:r>
            <a:r>
              <a:rPr lang="en-US" sz="1600"/>
              <a:t>ThreadState:</a:t>
            </a:r>
          </a:p>
        </p:txBody>
      </p:sp>
    </p:spTree>
    <p:extLst>
      <p:ext uri="{BB962C8B-B14F-4D97-AF65-F5344CB8AC3E}">
        <p14:creationId xmlns:p14="http://schemas.microsoft.com/office/powerpoint/2010/main" val="317747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Для упрощения работы с потоками, а также для увеличения производительности в </a:t>
            </a:r>
            <a:r>
              <a:rPr lang="en-US" sz="1600" dirty="0"/>
              <a:t>.NET </a:t>
            </a:r>
            <a:r>
              <a:rPr lang="ru-RU" sz="1600" dirty="0"/>
              <a:t>предусмотрен специальный механизм работы с потоками – это </a:t>
            </a:r>
            <a:r>
              <a:rPr lang="ru-RU" sz="1600" b="1" dirty="0"/>
              <a:t>ПУЛ ПОТОКОВ, </a:t>
            </a:r>
            <a:r>
              <a:rPr lang="ru-RU" sz="1600" dirty="0"/>
              <a:t>представленный абстрактным классом </a:t>
            </a:r>
            <a:r>
              <a:rPr lang="en-US" sz="1600" dirty="0" err="1"/>
              <a:t>ThreadPool</a:t>
            </a:r>
            <a:r>
              <a:rPr lang="en-US" sz="1600" dirty="0"/>
              <a:t>.</a:t>
            </a:r>
            <a:endParaRPr lang="ru-RU" sz="1600" dirty="0"/>
          </a:p>
          <a:p>
            <a:r>
              <a:rPr lang="ru-RU" sz="1600" dirty="0"/>
              <a:t>	Используя метод </a:t>
            </a:r>
            <a:r>
              <a:rPr lang="en-US" sz="1600" b="1" dirty="0" err="1"/>
              <a:t>QueueUserWorkItem</a:t>
            </a:r>
            <a:r>
              <a:rPr lang="ru-RU" sz="1600" b="1" dirty="0"/>
              <a:t>()</a:t>
            </a:r>
            <a:r>
              <a:rPr lang="ru-RU" sz="1600" dirty="0"/>
              <a:t>, можно поместить делегат в очередь пула. Если в пуле буду свободные потоки, пул сразу же назначит методу один из свободных потоков для выполнения. В противном случае, для метода будет создан новый поток, но с полусекундной задержкой. При завершении метода, поток не удаляется, а помечается свободным. </a:t>
            </a:r>
            <a:r>
              <a:rPr lang="en-US" sz="1600" dirty="0" err="1"/>
              <a:t>ThreadPool</a:t>
            </a:r>
            <a:r>
              <a:rPr lang="ru-RU" sz="1600" dirty="0"/>
              <a:t> первые несколько потоков создает без задержки.</a:t>
            </a:r>
          </a:p>
          <a:p>
            <a:r>
              <a:rPr lang="ru-RU" sz="1600" dirty="0"/>
              <a:t>	Методом </a:t>
            </a:r>
            <a:r>
              <a:rPr lang="en-US" sz="1600" b="1" dirty="0" err="1"/>
              <a:t>SetMaxThreads</a:t>
            </a:r>
            <a:r>
              <a:rPr lang="ru-RU" sz="1600" b="1" dirty="0"/>
              <a:t>() </a:t>
            </a:r>
            <a:r>
              <a:rPr lang="ru-RU" sz="1600" dirty="0"/>
              <a:t>можно указать, сколько максимум можно будет создать потоков в пуле.</a:t>
            </a:r>
          </a:p>
          <a:p>
            <a:r>
              <a:rPr lang="ru-RU" sz="1600" dirty="0"/>
              <a:t>	Метод </a:t>
            </a:r>
            <a:r>
              <a:rPr lang="en-US" sz="1600" b="1" dirty="0" err="1"/>
              <a:t>SetMinThreads</a:t>
            </a:r>
            <a:r>
              <a:rPr lang="ru-RU" sz="1600" b="1" dirty="0"/>
              <a:t>() </a:t>
            </a:r>
            <a:r>
              <a:rPr lang="ru-RU" sz="1600" dirty="0"/>
              <a:t>указывает, сколько потоков будет создано без полусекундной задержки.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b="1"/>
              <a:t>Thread Pool</a:t>
            </a: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52400" y="3581400"/>
            <a:ext cx="8839200" cy="2692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"1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"2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"3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"4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Go(object data)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Console.Write(data);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Thread.Sleep(50);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88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Локальные данные потока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(Thread Local Storage)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TLS </a:t>
            </a:r>
            <a:r>
              <a:rPr lang="ru-RU" dirty="0" smtClean="0"/>
              <a:t>позволяет каждому потоку иметь свое значение статической переменной избавляя, таким образом, от необходимости в синхронизации.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System.ThreadStaticAttribute</a:t>
            </a:r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[.NET 4+]</a:t>
            </a:r>
            <a:r>
              <a:rPr lang="en-US" dirty="0" smtClean="0"/>
              <a:t> </a:t>
            </a:r>
            <a:r>
              <a:rPr lang="en-US" dirty="0" err="1" smtClean="0"/>
              <a:t>System.Threading.ThreadLocal</a:t>
            </a:r>
            <a:r>
              <a:rPr lang="en-US" dirty="0" smtClean="0"/>
              <a:t>&lt;T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08115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TLS: </a:t>
            </a:r>
            <a:r>
              <a:rPr lang="ru-RU" dirty="0" smtClean="0"/>
              <a:t>Пример №1.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System.Threading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public static class 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NumberThreadHelper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ThreadStatic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List&lt;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 _numbers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 new List&lt;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&gt;();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//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Функция используемая как поток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public static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ThreadFunc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// Работа с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numbers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без синронизации т.к. её значение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//   является собственным для каждого потока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}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3694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TLS: </a:t>
            </a:r>
            <a:r>
              <a:rPr lang="ru-RU" dirty="0" smtClean="0"/>
              <a:t>Пример №2.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System.Threading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public static class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RandomProvider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seed =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Environment.TickCount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ThreadLocal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&lt;Random&gt;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randomWrapper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1600" dirty="0" smtClean="0">
                <a:latin typeface="Courier New" pitchFamily="49" charset="0"/>
                <a:cs typeface="Courier New" pitchFamily="49" charset="0"/>
              </a:rPr>
            </a:b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ThreadLocal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&lt;Random&gt;(() =&gt;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Random(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Interlocked.Increment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(ref seed))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);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public static Random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GetThreadRandom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return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randomWrapper.Value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}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103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</a:t>
            </a:r>
            <a:r>
              <a:rPr lang="en-US" sz="2400" b="1"/>
              <a:t>.</a:t>
            </a:r>
          </a:p>
        </p:txBody>
      </p:sp>
      <p:sp>
        <p:nvSpPr>
          <p:cNvPr id="8195" name="Rectangle 1"/>
          <p:cNvSpPr>
            <a:spLocks noChangeArrowheads="1"/>
          </p:cNvSpPr>
          <p:nvPr/>
        </p:nvSpPr>
        <p:spPr bwMode="auto">
          <a:xfrm>
            <a:off x="228600" y="609600"/>
            <a:ext cx="86868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600" i="1" dirty="0">
                <a:solidFill>
                  <a:schemeClr val="bg1"/>
                </a:solidFill>
                <a:cs typeface="Times New Roman" pitchFamily="18" charset="0"/>
              </a:rPr>
              <a:t>	Синхронизация потоков</a:t>
            </a: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 – это координирование действий потоков для получения предсказуемого результата. Средства синхронизации потоков можно разделить на четыре категории: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простые методы приостановки выполнения;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блокирующие конструкции;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конструкции подачи сигналов;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незадерживающие средства синхронизации.</a:t>
            </a:r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К простым методам синхронизации относится использование методов </a:t>
            </a:r>
            <a:r>
              <a:rPr lang="ru-RU" sz="1600" b="1" dirty="0">
                <a:solidFill>
                  <a:schemeClr val="bg1"/>
                </a:solidFill>
              </a:rPr>
              <a:t>Suspend(), Resume()</a:t>
            </a:r>
            <a:r>
              <a:rPr lang="ru-RU" sz="1600" dirty="0">
                <a:solidFill>
                  <a:schemeClr val="bg1"/>
                </a:solidFill>
              </a:rPr>
              <a:t>, </a:t>
            </a:r>
            <a:r>
              <a:rPr lang="ru-RU" sz="1600" b="1" dirty="0">
                <a:solidFill>
                  <a:schemeClr val="bg1"/>
                </a:solidFill>
              </a:rPr>
              <a:t>Sleep()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en-US" sz="1600" b="1" dirty="0">
                <a:solidFill>
                  <a:schemeClr val="bg1"/>
                </a:solidFill>
              </a:rPr>
              <a:t>Join</a:t>
            </a:r>
            <a:r>
              <a:rPr lang="ru-RU" sz="1600" b="1" dirty="0">
                <a:solidFill>
                  <a:schemeClr val="bg1"/>
                </a:solidFill>
              </a:rPr>
              <a:t>().</a:t>
            </a:r>
            <a:r>
              <a:rPr lang="ru-RU" sz="1600" dirty="0">
                <a:solidFill>
                  <a:schemeClr val="bg1"/>
                </a:solidFill>
              </a:rPr>
              <a:t> Эти методы приостанавливают работу потока и возобновляют его при выполнении какого-либо условия.</a:t>
            </a:r>
          </a:p>
          <a:p>
            <a:pPr algn="just" eaLnBrk="0" hangingPunct="0"/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Методы </a:t>
            </a:r>
            <a:r>
              <a:rPr lang="ru-RU" sz="1600" b="1" dirty="0">
                <a:solidFill>
                  <a:schemeClr val="bg1"/>
                </a:solidFill>
              </a:rPr>
              <a:t>Suspend()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ru-RU" sz="1600" b="1" dirty="0">
                <a:solidFill>
                  <a:schemeClr val="bg1"/>
                </a:solidFill>
              </a:rPr>
              <a:t> Resume() </a:t>
            </a:r>
            <a:r>
              <a:rPr lang="ru-RU" sz="1600" dirty="0">
                <a:solidFill>
                  <a:schemeClr val="bg1"/>
                </a:solidFill>
              </a:rPr>
              <a:t>являются устаревшими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30162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Thread(Go);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//Создаем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th.Start(". 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Thread.Sleep(1000);		//Немного ждем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th.Suspend();		//Преостанавливаем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Console.WriteLine("\nBackground thread suspended!\nDo some work...");	//Иметируем работу основгого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Thread.Sleep(1000);					//потока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th.Resume();		//Возобновляем фоновый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Go(object data)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Console.Write(data);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Thread.Sleep(50);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65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</a:t>
            </a:r>
            <a:r>
              <a:rPr lang="en-US" sz="2400" b="1"/>
              <a:t>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Основная проблема при синхронизации – совместное использование данных.</a:t>
            </a:r>
            <a:endParaRPr lang="en-US" sz="160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916236"/>
            <a:ext cx="8839200" cy="569386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54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</a:t>
            </a:r>
            <a:r>
              <a:rPr lang="en-US" sz="2400" b="1"/>
              <a:t>. </a:t>
            </a:r>
            <a:r>
              <a:rPr lang="ru-RU" sz="2400" b="1"/>
              <a:t>Метод </a:t>
            </a:r>
            <a:r>
              <a:rPr lang="en-US" sz="2400" b="1"/>
              <a:t>Join()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Метод </a:t>
            </a:r>
            <a:r>
              <a:rPr lang="en-US" sz="1600"/>
              <a:t>Join() </a:t>
            </a:r>
            <a:r>
              <a:rPr lang="ru-RU" sz="1600"/>
              <a:t>позволяет приостановить работу текущего потока, не завершится тот поток, которого вызван этот метод.</a:t>
            </a:r>
            <a:endParaRPr lang="en-US" sz="160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1008063"/>
            <a:ext cx="8839200" cy="5740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endParaRPr lang="be-BY" sz="900" dirty="0" smtClean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array.Length; i++)</a:t>
            </a:r>
            <a:endParaRPr lang="be-BY" sz="900" dirty="0" smtClean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th.Start(array);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th.Join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();	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//Ждем завершения потока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, после чего продолжаем выполнение.</a:t>
            </a:r>
            <a:endParaRPr lang="be-BY" sz="10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36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/>
              <a:t>	</a:t>
            </a:r>
            <a:r>
              <a:rPr lang="ru-RU" sz="1600"/>
              <a:t>Для того, чтобы обеспечить выполнение какого-либо блока кода только в одном потоке, применяется оператор </a:t>
            </a:r>
            <a:r>
              <a:rPr lang="en-US" sz="1600"/>
              <a:t>lock: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Lock.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68" name="Rectangle 1"/>
          <p:cNvSpPr>
            <a:spLocks noChangeArrowheads="1"/>
          </p:cNvSpPr>
          <p:nvPr/>
        </p:nvSpPr>
        <p:spPr bwMode="auto">
          <a:xfrm>
            <a:off x="1981200" y="1066800"/>
            <a:ext cx="5257800" cy="10779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>
            <a:off x="152400" y="2235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Где </a:t>
            </a:r>
            <a:r>
              <a:rPr lang="ru-RU" sz="1600" b="1" dirty="0"/>
              <a:t>объект синхронизации </a:t>
            </a:r>
            <a:r>
              <a:rPr lang="ru-RU" sz="1600" dirty="0"/>
              <a:t>– это любой объект, являющийся совместными ресурсом для обоих потоков</a:t>
            </a:r>
            <a:r>
              <a:rPr lang="ru-RU" sz="1600" dirty="0" smtClean="0"/>
              <a:t>. Передавать следует только значение ссылочного типа.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1194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Lock.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52400" y="533400"/>
            <a:ext cx="8839200" cy="62166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 array[i] = r.Next(100);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Console.WriteLine(val);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61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Joseph </a:t>
            </a:r>
            <a:r>
              <a:rPr lang="en-US" dirty="0" err="1" smtClean="0"/>
              <a:t>Albahari</a:t>
            </a:r>
            <a:r>
              <a:rPr lang="ru-RU" dirty="0" smtClean="0"/>
              <a:t>, </a:t>
            </a:r>
            <a:r>
              <a:rPr lang="en-US" dirty="0"/>
              <a:t>Threading in C</a:t>
            </a:r>
            <a:r>
              <a:rPr lang="en-US" dirty="0" smtClean="0"/>
              <a:t>#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>
                <a:hlinkClick r:id="rId2"/>
              </a:rPr>
              <a:t>http://www.albahari.com/threading</a:t>
            </a:r>
            <a:r>
              <a:rPr lang="en-US" dirty="0" smtClean="0">
                <a:hlinkClick r:id="rId2"/>
              </a:rPr>
              <a:t>/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http://rsdn.ru/article/?904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983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Monitor.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/>
              <a:t>	</a:t>
            </a:r>
            <a:r>
              <a:rPr lang="ru-RU" sz="1600"/>
              <a:t>Секция </a:t>
            </a:r>
            <a:r>
              <a:rPr lang="en-US" sz="1600"/>
              <a:t>lock </a:t>
            </a:r>
            <a:r>
              <a:rPr lang="ru-RU" sz="1600"/>
              <a:t>является всего лишь упрощенной записью конструкции, использующей класс </a:t>
            </a:r>
            <a:r>
              <a:rPr lang="en-US" sz="1600"/>
              <a:t>Monitor.</a:t>
            </a:r>
          </a:p>
        </p:txBody>
      </p:sp>
      <p:sp>
        <p:nvSpPr>
          <p:cNvPr id="13316" name="Rectangle 1"/>
          <p:cNvSpPr>
            <a:spLocks noChangeArrowheads="1"/>
          </p:cNvSpPr>
          <p:nvPr/>
        </p:nvSpPr>
        <p:spPr bwMode="auto">
          <a:xfrm>
            <a:off x="152400" y="1066800"/>
            <a:ext cx="3657600" cy="9540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13317" name="Rectangle 1"/>
          <p:cNvSpPr>
            <a:spLocks noChangeArrowheads="1"/>
          </p:cNvSpPr>
          <p:nvPr/>
        </p:nvSpPr>
        <p:spPr bwMode="auto">
          <a:xfrm>
            <a:off x="4648200" y="1066800"/>
            <a:ext cx="4343400" cy="2032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Monitor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Enter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try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&lt;операторы критической секции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 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finally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Monitor.Exit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7" name="Стрелка вправо 6"/>
          <p:cNvSpPr/>
          <p:nvPr/>
        </p:nvSpPr>
        <p:spPr>
          <a:xfrm>
            <a:off x="3962400" y="13716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13319" name="Rectangle 3"/>
          <p:cNvSpPr>
            <a:spLocks noChangeArrowheads="1"/>
          </p:cNvSpPr>
          <p:nvPr/>
        </p:nvSpPr>
        <p:spPr bwMode="auto">
          <a:xfrm>
            <a:off x="152400" y="32004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Помимо методов </a:t>
            </a:r>
            <a:r>
              <a:rPr lang="en-US" sz="1600" dirty="0"/>
              <a:t>Enter() </a:t>
            </a:r>
            <a:r>
              <a:rPr lang="ru-RU" sz="1600" dirty="0"/>
              <a:t> и </a:t>
            </a:r>
            <a:r>
              <a:rPr lang="en-US" sz="1600" dirty="0"/>
              <a:t>Exit()</a:t>
            </a:r>
            <a:r>
              <a:rPr lang="ru-RU" sz="1600" dirty="0"/>
              <a:t>, в классе </a:t>
            </a:r>
            <a:r>
              <a:rPr lang="en-US" sz="1600" dirty="0"/>
              <a:t>Monitor</a:t>
            </a:r>
            <a:r>
              <a:rPr lang="ru-RU" sz="1600" dirty="0"/>
              <a:t> определена ещё пара полезных методов.</a:t>
            </a:r>
          </a:p>
          <a:p>
            <a:r>
              <a:rPr lang="ru-RU" sz="1600" dirty="0"/>
              <a:t>	Метод </a:t>
            </a:r>
            <a:r>
              <a:rPr lang="en-US" sz="1600" b="1" dirty="0"/>
              <a:t>Wait()</a:t>
            </a:r>
            <a:r>
              <a:rPr lang="en-US" sz="1600" dirty="0"/>
              <a:t> </a:t>
            </a:r>
            <a:r>
              <a:rPr lang="ru-RU" sz="1600" dirty="0"/>
              <a:t>приостанавливает работу текущего потока либо на определенное количество времени, либо до вызова метода </a:t>
            </a:r>
            <a:r>
              <a:rPr lang="en-US" sz="1600" b="1" dirty="0"/>
              <a:t>Pulse().</a:t>
            </a:r>
          </a:p>
        </p:txBody>
      </p:sp>
    </p:spTree>
    <p:extLst>
      <p:ext uri="{BB962C8B-B14F-4D97-AF65-F5344CB8AC3E}">
        <p14:creationId xmlns:p14="http://schemas.microsoft.com/office/powerpoint/2010/main" val="285149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Анти-паттерны для </a:t>
            </a:r>
            <a:r>
              <a:rPr lang="en-US" dirty="0" smtClean="0"/>
              <a:t>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 используйте </a:t>
            </a:r>
            <a:r>
              <a:rPr lang="en-US" dirty="0" smtClean="0"/>
              <a:t>lock(this) </a:t>
            </a:r>
            <a:r>
              <a:rPr lang="ru-RU" dirty="0" smtClean="0"/>
              <a:t>или </a:t>
            </a:r>
            <a:r>
              <a:rPr lang="en-US" dirty="0"/>
              <a:t>lock(System. Type</a:t>
            </a:r>
            <a:r>
              <a:rPr lang="en-US" dirty="0" smtClean="0"/>
              <a:t>) </a:t>
            </a:r>
            <a:r>
              <a:rPr lang="ru-RU" dirty="0" smtClean="0"/>
              <a:t>т.к. внешний код имеет доступ к этим значениям, может ими воспользоваться для блокировки и что, в итоге, может привести к взаимоблокировке.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96305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Почему опасно использовать </a:t>
            </a:r>
            <a:r>
              <a:rPr lang="en-US" dirty="0" err="1" smtClean="0"/>
              <a:t>Thread.Abort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dirty="0" err="1" smtClean="0"/>
              <a:t>Thread.Abort</a:t>
            </a:r>
            <a:r>
              <a:rPr lang="en-US" dirty="0" smtClean="0"/>
              <a:t>() </a:t>
            </a:r>
            <a:r>
              <a:rPr lang="ru-RU" dirty="0" smtClean="0"/>
              <a:t>прекращает работу потока независимо от того чем поток занят в этот момент. Если мы «убьем» поток когда он держит блокировку (</a:t>
            </a:r>
            <a:r>
              <a:rPr lang="en-US" dirty="0" smtClean="0"/>
              <a:t>lock(_</a:t>
            </a:r>
            <a:r>
              <a:rPr lang="en-US" dirty="0" err="1" smtClean="0"/>
              <a:t>syncRoot</a:t>
            </a:r>
            <a:r>
              <a:rPr lang="en-US" dirty="0" smtClean="0"/>
              <a:t>) { … }</a:t>
            </a:r>
            <a:r>
              <a:rPr lang="ru-RU" dirty="0" smtClean="0"/>
              <a:t>), то она навсегда останется в занятом состоянии и другие потоки будут бесконечно ждать освобождения блокировки.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Именно поэтому лучше избегать использования </a:t>
            </a:r>
            <a:r>
              <a:rPr lang="en-US" dirty="0" err="1" smtClean="0"/>
              <a:t>Thread.Abort</a:t>
            </a:r>
            <a:r>
              <a:rPr lang="en-US" dirty="0" smtClean="0"/>
              <a:t>()</a:t>
            </a:r>
            <a:r>
              <a:rPr lang="ru-RU" dirty="0"/>
              <a:t> </a:t>
            </a:r>
            <a:r>
              <a:rPr lang="ru-RU" dirty="0" smtClean="0"/>
              <a:t>и использовать сигналы для корректного завершения потока.</a:t>
            </a:r>
          </a:p>
        </p:txBody>
      </p:sp>
    </p:spTree>
    <p:extLst>
      <p:ext uri="{BB962C8B-B14F-4D97-AF65-F5344CB8AC3E}">
        <p14:creationId xmlns:p14="http://schemas.microsoft.com/office/powerpoint/2010/main" val="17946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Класс </a:t>
            </a:r>
            <a:r>
              <a:rPr lang="en-US" sz="3200" dirty="0" err="1"/>
              <a:t>System.Threading.Interlocked</a:t>
            </a:r>
            <a:endParaRPr lang="en-US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23528" y="764704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Предоставляет набор методов для выполнения атомарных операций с элементарными типами.</a:t>
            </a:r>
            <a:endParaRPr lang="en-US" sz="24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431108"/>
              </p:ext>
            </p:extLst>
          </p:nvPr>
        </p:nvGraphicFramePr>
        <p:xfrm>
          <a:off x="251520" y="1772816"/>
          <a:ext cx="8568952" cy="4435836"/>
        </p:xfrm>
        <a:graphic>
          <a:graphicData uri="http://schemas.openxmlformats.org/drawingml/2006/table">
            <a:tbl>
              <a:tblPr/>
              <a:tblGrid>
                <a:gridCol w="3312368"/>
                <a:gridCol w="5256584"/>
              </a:tblGrid>
              <a:tr h="329161"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solidFill>
                            <a:schemeClr val="bg1"/>
                          </a:solidFill>
                          <a:latin typeface="+mn-lt"/>
                        </a:rPr>
                        <a:t>Метод</a:t>
                      </a:r>
                      <a:endParaRPr lang="en-US" sz="1600" u="non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solidFill>
                            <a:schemeClr val="bg1"/>
                          </a:solidFill>
                          <a:latin typeface="+mn-lt"/>
                        </a:rPr>
                        <a:t>Описание</a:t>
                      </a:r>
                      <a:endParaRPr lang="en-US" sz="1600" u="non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750959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Add(ref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dirty="0" err="1" smtClean="0">
                          <a:latin typeface="+mn-lt"/>
                        </a:rPr>
                        <a:t>x,y</a:t>
                      </a:r>
                      <a:r>
                        <a:rPr lang="en-US" sz="1600" u="none" dirty="0" smtClean="0">
                          <a:latin typeface="+mn-lt"/>
                        </a:rPr>
                        <a:t>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baseline="0" dirty="0" smtClean="0">
                          <a:latin typeface="+mn-lt"/>
                        </a:rPr>
                        <a:t>Сложение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.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Результат помещается в первый аргумент. (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err="1" smtClean="0">
                          <a:latin typeface="+mn-lt"/>
                        </a:rPr>
                        <a:t>CompareExchange</a:t>
                      </a:r>
                      <a:r>
                        <a:rPr lang="en-US" sz="1600" u="none" dirty="0" smtClean="0">
                          <a:latin typeface="+mn-lt"/>
                        </a:rPr>
                        <a:t>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value,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comparand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Если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==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comparand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то в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записывается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value. (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long, double, float,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IntPtr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object)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Decrement(ref </a:t>
                      </a:r>
                      <a:r>
                        <a:rPr lang="en-US" sz="1600" u="none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dirty="0" smtClean="0">
                          <a:latin typeface="+mn-lt"/>
                        </a:rPr>
                        <a:t>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baseline="0" dirty="0" smtClean="0">
                          <a:latin typeface="+mn-lt"/>
                        </a:rPr>
                        <a:t>Уменьшение на единицу. (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Exchange(ref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value)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Записывает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в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значение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value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и возвращает предыдущее значение.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long, double, float,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IntPtr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object)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Increment(ref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Увеличение на единицу.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(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long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Read(ref long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Чтение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64-х битного значения. Необходимо только на 32-х разрядных процессорах т.к. на 64-х битных процессорах это чтение является атомарным.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22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 на основе подачи сигналов</a:t>
            </a:r>
            <a:endParaRPr lang="ru-RU" sz="2400" b="1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Потребность в </a:t>
            </a:r>
            <a:r>
              <a:rPr lang="ru-RU" sz="1600" i="1"/>
              <a:t>синхронизация на основе подачи сигналов</a:t>
            </a:r>
            <a:r>
              <a:rPr lang="ru-RU" sz="1600"/>
              <a:t> возникает, когда один поток ждёт прихода уведомления от другого потока. Для осуществления данной синхронизации используется базовый класс </a:t>
            </a:r>
            <a:r>
              <a:rPr lang="en-US" sz="1600" b="1"/>
              <a:t>EventWaitHandle</a:t>
            </a:r>
            <a:r>
              <a:rPr lang="ru-RU" sz="1600"/>
              <a:t> и его наследники </a:t>
            </a:r>
            <a:r>
              <a:rPr lang="en-US" sz="1600" b="1"/>
              <a:t>AutoResetEvent</a:t>
            </a:r>
            <a:r>
              <a:rPr lang="en-US" sz="1600"/>
              <a:t> </a:t>
            </a:r>
            <a:r>
              <a:rPr lang="ru-RU" sz="1600"/>
              <a:t>и </a:t>
            </a:r>
            <a:r>
              <a:rPr lang="en-US" sz="1600" b="1"/>
              <a:t>ManualResetEvent</a:t>
            </a:r>
            <a:r>
              <a:rPr lang="ru-RU" sz="1600"/>
              <a:t>. Имея доступ к объекту указанных классов, поток может вызвать его метод </a:t>
            </a:r>
            <a:r>
              <a:rPr lang="ru-RU" sz="1600" b="1"/>
              <a:t>WaitOne()</a:t>
            </a:r>
            <a:r>
              <a:rPr lang="ru-RU" sz="1600"/>
              <a:t>, чтобы остановиться и ждать сигнала. Для отправки сигнала применяется вызов метода </a:t>
            </a:r>
            <a:r>
              <a:rPr lang="ru-RU" sz="1600" b="1"/>
              <a:t>Set()</a:t>
            </a:r>
            <a:r>
              <a:rPr lang="ru-RU" sz="1600"/>
              <a:t>. Если используется </a:t>
            </a:r>
            <a:r>
              <a:rPr lang="en-US" sz="1600" b="1"/>
              <a:t>ManualResetEvent</a:t>
            </a:r>
            <a:r>
              <a:rPr lang="ru-RU" sz="1600"/>
              <a:t>, то все потоки, ожидающие сигнал, освобождаются и продолжают выполнение. При использовании </a:t>
            </a:r>
            <a:r>
              <a:rPr lang="en-US" sz="1600" b="1"/>
              <a:t>AutoResetEvent</a:t>
            </a:r>
            <a:r>
              <a:rPr lang="ru-RU" sz="1600"/>
              <a:t> ожидающие потоки освобождаются и запускаются последовательно, на манер очереди.</a:t>
            </a:r>
          </a:p>
          <a:p>
            <a:r>
              <a:rPr lang="ru-RU" sz="1600"/>
              <a:t>	 В качестве примера использования сигналов опишем шаблон проектирования «поставщик-потребитель». Данный шаблон представляет собой очередь, в которую независимые потоки (поставщики) помещают объекты, а один поток извлекает объекты и выполняет с ними заданное действие.</a:t>
            </a:r>
            <a:endParaRPr lang="be-BY" sz="1600"/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152400" y="3886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1600">
                <a:hlinkClick r:id="rId2" action="ppaction://hlinkfile"/>
              </a:rPr>
              <a:t>Код класса поставщик-потребитель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20515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Асинхронный вызов методов.</a:t>
            </a:r>
            <a:endParaRPr lang="ru-RU" sz="2400" b="1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Для асинхронного вызова методов применяется метод делегата </a:t>
            </a:r>
            <a:r>
              <a:rPr lang="en-US" sz="1600" b="1"/>
              <a:t>BeginInvoke()</a:t>
            </a:r>
          </a:p>
          <a:p>
            <a:r>
              <a:rPr lang="ru-RU" sz="1600"/>
              <a:t>При этом, метод, инкапсулированный в делегате вызывается в собственном потоке.</a:t>
            </a:r>
          </a:p>
          <a:p>
            <a:r>
              <a:rPr lang="ru-RU" sz="1600"/>
              <a:t>	В качестве параметра в метод </a:t>
            </a:r>
            <a:r>
              <a:rPr lang="en-US" sz="1600" b="1"/>
              <a:t>BeginInvoke()</a:t>
            </a:r>
            <a:r>
              <a:rPr lang="ru-RU" sz="1600"/>
              <a:t>  также можно передать делегат на метод, который будет вызван при завершении работы асинхронно вызванного метода.</a:t>
            </a:r>
            <a:endParaRPr lang="be-BY" sz="1600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152400" y="1600200"/>
            <a:ext cx="8839200" cy="38941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Int64 Calculate(Int64 i);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Int64 Factorial(Int64 i)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Int64 f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t = 2; t &lt;= i; t++)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 *= 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Console.WriteLine("{0}! = {1}", i, f);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f;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 calc = Factorial;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calc.BeginInvoke(10, OnCalculatingFinished, null);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OnCalculatingFinished(IAsyncResult res)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Console.WriteLine("Factorial completed!");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5365" name="Rectangle 3"/>
          <p:cNvSpPr>
            <a:spLocks noChangeArrowheads="1"/>
          </p:cNvSpPr>
          <p:nvPr/>
        </p:nvSpPr>
        <p:spPr bwMode="auto">
          <a:xfrm>
            <a:off x="152400" y="56388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Метод  </a:t>
            </a:r>
            <a:r>
              <a:rPr lang="be-BY" sz="16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BeginInvoke</a:t>
            </a:r>
            <a:r>
              <a:rPr lang="be-BY" sz="1600" b="1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/>
              <a:t>возвращает объект типа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IAsyncResult</a:t>
            </a:r>
            <a:r>
              <a:rPr lang="en-US" sz="1600" dirty="0">
                <a:latin typeface="Courier New" pitchFamily="49" charset="0"/>
                <a:cs typeface="Calibri" pitchFamily="34" charset="0"/>
              </a:rPr>
              <a:t>. </a:t>
            </a:r>
            <a:r>
              <a:rPr lang="ru-RU" sz="1600" dirty="0"/>
              <a:t>Используя его свойство </a:t>
            </a:r>
            <a:r>
              <a:rPr lang="en-US" sz="1600" b="1" dirty="0" err="1"/>
              <a:t>IsCompleated</a:t>
            </a:r>
            <a:r>
              <a:rPr lang="ru-RU" sz="1600" dirty="0"/>
              <a:t> можно узнать, завершилось ли выполнение асинхронно вызванного метода.</a:t>
            </a:r>
            <a:endParaRPr lang="be-BY" sz="1600" dirty="0"/>
          </a:p>
        </p:txBody>
      </p:sp>
    </p:spTree>
    <p:extLst>
      <p:ext uri="{BB962C8B-B14F-4D97-AF65-F5344CB8AC3E}">
        <p14:creationId xmlns:p14="http://schemas.microsoft.com/office/powerpoint/2010/main" val="355729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Коллекции из пространства имен </a:t>
            </a:r>
            <a:r>
              <a:rPr lang="en-US" sz="2400" dirty="0" err="1" smtClean="0"/>
              <a:t>System.Collections</a:t>
            </a:r>
            <a:r>
              <a:rPr lang="en-US" sz="2400" dirty="0" smtClean="0"/>
              <a:t> </a:t>
            </a:r>
            <a:r>
              <a:rPr lang="ru-RU" sz="2400" dirty="0" smtClean="0"/>
              <a:t>частично обеспечивают потоко-безопасный доступ с помощью свойства </a:t>
            </a:r>
            <a:r>
              <a:rPr lang="en-US" sz="2400" dirty="0" smtClean="0">
                <a:solidFill>
                  <a:srgbClr val="99CC00"/>
                </a:solidFill>
              </a:rPr>
              <a:t>Synchronized</a:t>
            </a:r>
            <a:r>
              <a:rPr lang="en-US" sz="2400" dirty="0" smtClean="0"/>
              <a:t>.</a:t>
            </a:r>
            <a:r>
              <a:rPr lang="ru-RU" sz="2400" dirty="0" smtClean="0"/>
              <a:t> Однако ее реализация использует одну блокировку для всех операций, что приводит к плохой масштабируемости и может серъезно замедлить работу с большими коллекциями.</a:t>
            </a:r>
            <a:endParaRPr lang="en-US" sz="2400" dirty="0"/>
          </a:p>
          <a:p>
            <a:endParaRPr lang="en-US" sz="2400" dirty="0" smtClean="0"/>
          </a:p>
          <a:p>
            <a:r>
              <a:rPr lang="ru-RU" sz="2400" dirty="0"/>
              <a:t>Коллекции из пространств имен </a:t>
            </a:r>
            <a:r>
              <a:rPr lang="en-US" sz="2400" dirty="0" err="1" smtClean="0"/>
              <a:t>System.Collections.Generic</a:t>
            </a:r>
            <a:r>
              <a:rPr lang="en-US" sz="2400" dirty="0" smtClean="0"/>
              <a:t> </a:t>
            </a:r>
            <a:r>
              <a:rPr lang="ru-RU" sz="2400" dirty="0" smtClean="0"/>
              <a:t>не предназначены для использования из разных потоков. Программист обязан самостоятельно синхронизировать доступ к ним.</a:t>
            </a:r>
          </a:p>
          <a:p>
            <a:endParaRPr lang="ru-RU" sz="2400" dirty="0"/>
          </a:p>
          <a:p>
            <a:r>
              <a:rPr lang="ru-RU" sz="2400" dirty="0" smtClean="0"/>
              <a:t>В </a:t>
            </a:r>
            <a:r>
              <a:rPr lang="en-US" sz="2400" dirty="0" smtClean="0"/>
              <a:t>.NET 4 </a:t>
            </a:r>
            <a:r>
              <a:rPr lang="ru-RU" sz="2400" dirty="0" smtClean="0"/>
              <a:t>добавлены новые классы в пространстве имен </a:t>
            </a:r>
            <a:r>
              <a:rPr lang="en-US" sz="2400" dirty="0" err="1" smtClean="0"/>
              <a:t>System.Collections.Concurrent</a:t>
            </a:r>
            <a:r>
              <a:rPr lang="ru-RU" sz="2400" dirty="0"/>
              <a:t>.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Коллекции и многопоточность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07506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System.Collections.Concurrent</a:t>
            </a:r>
            <a:endParaRPr lang="en-US" sz="32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972134"/>
              </p:ext>
            </p:extLst>
          </p:nvPr>
        </p:nvGraphicFramePr>
        <p:xfrm>
          <a:off x="251520" y="980728"/>
          <a:ext cx="8568952" cy="4023131"/>
        </p:xfrm>
        <a:graphic>
          <a:graphicData uri="http://schemas.openxmlformats.org/drawingml/2006/table">
            <a:tbl>
              <a:tblPr/>
              <a:tblGrid>
                <a:gridCol w="3312368"/>
                <a:gridCol w="5256584"/>
              </a:tblGrid>
              <a:tr h="329161"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Имя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типа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Описание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750959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BlockingCollection&lt;T&gt;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Коллекция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реализующая шаблон проектирования </a:t>
                      </a:r>
                      <a:r>
                        <a:rPr lang="en-US" sz="1600" dirty="0" smtClean="0"/>
                        <a:t>Producer-Consumer</a:t>
                      </a:r>
                      <a:r>
                        <a:rPr lang="ru-RU" sz="1600" dirty="0" smtClean="0"/>
                        <a:t> с</a:t>
                      </a:r>
                      <a:r>
                        <a:rPr lang="ru-RU" sz="1600" baseline="0" dirty="0" smtClean="0"/>
                        <a:t> возможностью ограничения максимального размера коллекции.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err="1">
                          <a:latin typeface="+mn-lt"/>
                        </a:rPr>
                        <a:t>ConcurrentDictionary</a:t>
                      </a:r>
                      <a:r>
                        <a:rPr lang="en-US" sz="1600" u="none" dirty="0">
                          <a:latin typeface="+mn-lt"/>
                        </a:rPr>
                        <a:t>&lt;</a:t>
                      </a:r>
                      <a:r>
                        <a:rPr lang="en-US" sz="1600" u="none" dirty="0" err="1">
                          <a:latin typeface="+mn-lt"/>
                        </a:rPr>
                        <a:t>TKey</a:t>
                      </a:r>
                      <a:r>
                        <a:rPr lang="en-US" sz="1600" u="none" dirty="0">
                          <a:latin typeface="+mn-lt"/>
                        </a:rPr>
                        <a:t>, </a:t>
                      </a:r>
                      <a:r>
                        <a:rPr lang="en-US" sz="1600" u="none" dirty="0" err="1">
                          <a:latin typeface="+mn-lt"/>
                        </a:rPr>
                        <a:t>TValue</a:t>
                      </a:r>
                      <a:r>
                        <a:rPr lang="en-US" sz="1600" u="none" dirty="0">
                          <a:latin typeface="+mn-lt"/>
                        </a:rPr>
                        <a:t>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словаря из пары ключ/значение.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err="1">
                          <a:latin typeface="+mn-lt"/>
                        </a:rPr>
                        <a:t>ConcurrentQueue</a:t>
                      </a:r>
                      <a:r>
                        <a:rPr lang="en-US" sz="1600" u="none" dirty="0">
                          <a:latin typeface="+mn-lt"/>
                        </a:rPr>
                        <a:t>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</a:t>
                      </a:r>
                      <a:r>
                        <a:rPr lang="en-US" sz="1600" u="none" dirty="0" smtClean="0">
                          <a:latin typeface="+mn-lt"/>
                        </a:rPr>
                        <a:t>FIFO </a:t>
                      </a:r>
                      <a:r>
                        <a:rPr lang="en-US" sz="1600" u="none" dirty="0">
                          <a:latin typeface="+mn-lt"/>
                        </a:rPr>
                        <a:t>(first-in, first-out) </a:t>
                      </a:r>
                      <a:r>
                        <a:rPr lang="ru-RU" sz="1600" u="none" dirty="0" smtClean="0">
                          <a:latin typeface="+mn-lt"/>
                        </a:rPr>
                        <a:t>очереди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err="1">
                          <a:latin typeface="+mn-lt"/>
                        </a:rPr>
                        <a:t>ConcurrentStack</a:t>
                      </a:r>
                      <a:r>
                        <a:rPr lang="en-US" sz="1600" u="none" dirty="0">
                          <a:latin typeface="+mn-lt"/>
                        </a:rPr>
                        <a:t>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</a:t>
                      </a:r>
                      <a:r>
                        <a:rPr lang="en-US" sz="1600" u="none" dirty="0" smtClean="0">
                          <a:latin typeface="+mn-lt"/>
                        </a:rPr>
                        <a:t>LIFO </a:t>
                      </a:r>
                      <a:r>
                        <a:rPr lang="en-US" sz="1600" u="none" dirty="0">
                          <a:latin typeface="+mn-lt"/>
                        </a:rPr>
                        <a:t>(last-in, first-out) </a:t>
                      </a:r>
                      <a:r>
                        <a:rPr lang="ru-RU" sz="1600" u="none" dirty="0" smtClean="0">
                          <a:latin typeface="+mn-lt"/>
                        </a:rPr>
                        <a:t>стека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ConcurrentBag&lt;T&gt;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неупорядоченной коллекции элементов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IProducerConsumerCollection&lt;T&gt;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Интерфейс который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необходимо реализовать типу предназначенному для хранения в </a:t>
                      </a:r>
                      <a:r>
                        <a:rPr lang="en-US" sz="1600" b="0" u="none" dirty="0" smtClean="0">
                          <a:solidFill>
                            <a:srgbClr val="00B050"/>
                          </a:solidFill>
                          <a:latin typeface="+mn-lt"/>
                        </a:rPr>
                        <a:t>BlockingCollection</a:t>
                      </a:r>
                      <a:r>
                        <a:rPr lang="en-US" sz="1600" u="none" dirty="0">
                          <a:latin typeface="+mn-lt"/>
                        </a:rPr>
                        <a:t>.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81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NuGet</a:t>
            </a:r>
            <a:r>
              <a:rPr lang="en-US" dirty="0" smtClean="0"/>
              <a:t> </a:t>
            </a:r>
            <a:r>
              <a:rPr lang="ru-RU" dirty="0" smtClean="0"/>
              <a:t>пакет </a:t>
            </a:r>
            <a:r>
              <a:rPr lang="en-US" dirty="0" err="1" smtClean="0"/>
              <a:t>Microsoft.Bcl.Immutable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Набор неизменяемых коллекций оптимизированных под многопоточную среду и эффективное использование памяти. Включает следующие классы:</a:t>
            </a:r>
          </a:p>
          <a:p>
            <a:pPr marL="0" indent="0">
              <a:buNone/>
            </a:pPr>
            <a:endParaRPr lang="ru-RU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ImmutableStack&lt;T&gt;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ImmutableQueue</a:t>
            </a:r>
            <a:r>
              <a:rPr lang="en-US" dirty="0"/>
              <a:t>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ImmutableList</a:t>
            </a:r>
            <a:r>
              <a:rPr lang="en-US" dirty="0"/>
              <a:t>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ImmutableHashSet</a:t>
            </a:r>
            <a:r>
              <a:rPr lang="en-US" dirty="0"/>
              <a:t>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ImmutableSortedSet</a:t>
            </a:r>
            <a:r>
              <a:rPr lang="en-US" dirty="0"/>
              <a:t>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ImmutableDictionary</a:t>
            </a:r>
            <a:r>
              <a:rPr lang="en-US" dirty="0"/>
              <a:t>&lt;K, V&gt;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ImmutableSortedDictionary</a:t>
            </a:r>
            <a:r>
              <a:rPr lang="en-US" dirty="0"/>
              <a:t>&lt;K, V</a:t>
            </a:r>
            <a:r>
              <a:rPr lang="en-US" dirty="0" smtClean="0"/>
              <a:t>&gt;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На 5 марта 2013 этот пакет находится в статусе бета версии.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8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Набор классов предназначенных для облегчения многопоточного программирования. Представлены в </a:t>
            </a:r>
            <a:r>
              <a:rPr lang="en-US" sz="2400" dirty="0" smtClean="0"/>
              <a:t>.NET 4. </a:t>
            </a:r>
            <a:r>
              <a:rPr lang="ru-RU" sz="2400" dirty="0" smtClean="0"/>
              <a:t>Пространство имен - </a:t>
            </a:r>
            <a:r>
              <a:rPr lang="en-US" sz="2400" dirty="0" err="1" smtClean="0"/>
              <a:t>System.Threading.Tasks</a:t>
            </a:r>
            <a:r>
              <a:rPr lang="ru-RU" sz="2400" dirty="0" smtClean="0"/>
              <a:t>.</a:t>
            </a:r>
          </a:p>
          <a:p>
            <a:endParaRPr lang="ru-RU" sz="2400" dirty="0"/>
          </a:p>
          <a:p>
            <a:r>
              <a:rPr lang="ru-RU" sz="2400" dirty="0" smtClean="0"/>
              <a:t>Классы: </a:t>
            </a:r>
            <a:r>
              <a:rPr lang="en-US" sz="2400" dirty="0" smtClean="0"/>
              <a:t>Parallel, Task, </a:t>
            </a:r>
            <a:r>
              <a:rPr lang="en-US" sz="2400" dirty="0" err="1" smtClean="0"/>
              <a:t>TaskFactory</a:t>
            </a:r>
            <a:r>
              <a:rPr lang="en-US" sz="2400" dirty="0" smtClean="0"/>
              <a:t> </a:t>
            </a:r>
            <a:r>
              <a:rPr lang="ru-RU" sz="2400" dirty="0" smtClean="0"/>
              <a:t>и другие.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Task Parallel Library (TPL)</a:t>
            </a:r>
          </a:p>
        </p:txBody>
      </p:sp>
    </p:spTree>
    <p:extLst>
      <p:ext uri="{BB962C8B-B14F-4D97-AF65-F5344CB8AC3E}">
        <p14:creationId xmlns:p14="http://schemas.microsoft.com/office/powerpoint/2010/main" val="377277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0018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  <a:r>
              <a:rPr lang="en-US" sz="2400" dirty="0" smtClean="0"/>
              <a:t>olatile</a:t>
            </a:r>
          </a:p>
          <a:p>
            <a:endParaRPr lang="en-US" sz="2400" dirty="0"/>
          </a:p>
          <a:p>
            <a:r>
              <a:rPr lang="en-US" sz="2400" dirty="0" err="1" smtClean="0"/>
              <a:t>async</a:t>
            </a:r>
            <a:r>
              <a:rPr lang="en-US" sz="2400" dirty="0" smtClean="0"/>
              <a:t>/await - .NET 4.5</a:t>
            </a:r>
          </a:p>
          <a:p>
            <a:r>
              <a:rPr lang="ru-RU" sz="2400" dirty="0" smtClean="0"/>
              <a:t>Для их использования в предыдущих версиях </a:t>
            </a:r>
            <a:r>
              <a:rPr lang="en-US" sz="2400" dirty="0" smtClean="0"/>
              <a:t>.NET </a:t>
            </a:r>
            <a:r>
              <a:rPr lang="ru-RU" sz="2400" dirty="0" smtClean="0"/>
              <a:t>нужен </a:t>
            </a:r>
            <a:r>
              <a:rPr lang="en-US" sz="2400" dirty="0" err="1" smtClean="0"/>
              <a:t>NuGet</a:t>
            </a:r>
            <a:r>
              <a:rPr lang="en-US" sz="2400" dirty="0" smtClean="0"/>
              <a:t> </a:t>
            </a:r>
            <a:r>
              <a:rPr lang="ru-RU" sz="2400" dirty="0" smtClean="0"/>
              <a:t>пакет </a:t>
            </a:r>
            <a:r>
              <a:rPr lang="en-US" sz="2400" dirty="0" err="1" smtClean="0"/>
              <a:t>Microsoft.Bcl.Async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Ключевые слова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72943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.NET </a:t>
            </a:r>
            <a:r>
              <a:rPr lang="en-US" sz="2400" dirty="0" err="1" smtClean="0">
                <a:solidFill>
                  <a:srgbClr val="FFFF00"/>
                </a:solidFill>
              </a:rPr>
              <a:t>Remoting</a:t>
            </a:r>
            <a:endParaRPr lang="ru-RU" sz="2400" dirty="0" smtClean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2400" dirty="0" smtClean="0"/>
              <a:t>Устарело. Нужно только при ручной передаче данных между </a:t>
            </a:r>
            <a:r>
              <a:rPr lang="en-US" sz="2400" dirty="0" err="1" smtClean="0"/>
              <a:t>AppDomain</a:t>
            </a:r>
            <a:r>
              <a:rPr lang="ru-RU" sz="2400" dirty="0" smtClean="0"/>
              <a:t>-ами.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WCF (Windows Communication Foundation)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Sockets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err="1"/>
              <a:t>System.Net</a:t>
            </a: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/>
              <a:t>Буфер </a:t>
            </a:r>
            <a:r>
              <a:rPr lang="ru-RU" sz="2400" dirty="0"/>
              <a:t>обмена </a:t>
            </a:r>
            <a:r>
              <a:rPr lang="en-US" sz="2400" dirty="0"/>
              <a:t>(Clipboard)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COM (Component Object Model)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Data </a:t>
            </a:r>
            <a:r>
              <a:rPr lang="en-US" sz="2400" dirty="0" smtClean="0"/>
              <a:t>copy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DDE (Dynamic Data Exchange)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File Mappings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err="1"/>
              <a:t>System.IO.MemoryMappedFiles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Mailslots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Pipes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RPC (Remote Procedure Call)</a:t>
            </a:r>
          </a:p>
          <a:p>
            <a:pPr algn="ctr"/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1146" y="44624"/>
            <a:ext cx="896970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cs typeface="Times New Roman" pitchFamily="18" charset="0"/>
              </a:rPr>
              <a:t>Механизмы взаимодействия между процессами</a:t>
            </a:r>
          </a:p>
          <a:p>
            <a:pPr algn="ctr"/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38478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Представляет исполняемую программу</a:t>
            </a:r>
            <a:endParaRPr lang="en-US" dirty="0" smtClean="0"/>
          </a:p>
          <a:p>
            <a:r>
              <a:rPr lang="en-US" dirty="0" err="1" smtClean="0"/>
              <a:t>System.Diagnostics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smtClean="0"/>
              <a:t>Process</a:t>
            </a:r>
          </a:p>
          <a:p>
            <a:pPr lvl="1"/>
            <a:r>
              <a:rPr lang="en-US" dirty="0" err="1" smtClean="0"/>
              <a:t>Process.GetCurrentProcess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GetProcessById</a:t>
            </a:r>
            <a:r>
              <a:rPr lang="en-US" dirty="0" smtClean="0"/>
              <a:t>(Int32, [String])</a:t>
            </a:r>
          </a:p>
          <a:p>
            <a:pPr lvl="1"/>
            <a:r>
              <a:rPr lang="en-US" dirty="0" err="1"/>
              <a:t>GetProcesses</a:t>
            </a:r>
            <a:r>
              <a:rPr lang="en-US" dirty="0" smtClean="0"/>
              <a:t>(</a:t>
            </a:r>
            <a:r>
              <a:rPr lang="en-US" dirty="0"/>
              <a:t>[String</a:t>
            </a:r>
            <a:r>
              <a:rPr lang="en-US" dirty="0" smtClean="0"/>
              <a:t>])</a:t>
            </a:r>
          </a:p>
          <a:p>
            <a:pPr lvl="1"/>
            <a:r>
              <a:rPr lang="en-US" dirty="0" err="1"/>
              <a:t>GetProcessesByName</a:t>
            </a:r>
            <a:r>
              <a:rPr lang="en-US" dirty="0"/>
              <a:t>(String, </a:t>
            </a:r>
            <a:r>
              <a:rPr lang="en-US" dirty="0" smtClean="0"/>
              <a:t>[String])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0508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ru-RU" dirty="0" smtClean="0"/>
              <a:t>Процессы. 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146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Код выполнящийся в контексте процесса, со своим стеком, приоритетом и контекстом безопасности (</a:t>
            </a:r>
            <a:r>
              <a:rPr lang="en-US" dirty="0" smtClean="0"/>
              <a:t>security context)</a:t>
            </a:r>
          </a:p>
          <a:p>
            <a:r>
              <a:rPr lang="ru-RU" dirty="0" smtClean="0"/>
              <a:t>Поток может сохранять свои «глобальные» переменные в </a:t>
            </a:r>
            <a:r>
              <a:rPr lang="en-US" dirty="0" smtClean="0"/>
              <a:t>Thread Local Storage (TLS)</a:t>
            </a:r>
          </a:p>
          <a:p>
            <a:r>
              <a:rPr lang="en-US" dirty="0" smtClean="0"/>
              <a:t>Foreground/Background </a:t>
            </a:r>
            <a:r>
              <a:rPr lang="ru-RU" dirty="0" smtClean="0"/>
              <a:t>потоки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5049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Класс </a:t>
            </a:r>
            <a:r>
              <a:rPr lang="en-US" sz="2400" b="1"/>
              <a:t>Thread.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В системе </a:t>
            </a:r>
            <a:r>
              <a:rPr lang="en-US" sz="1600" dirty="0"/>
              <a:t>.NET </a:t>
            </a:r>
            <a:r>
              <a:rPr lang="ru-RU" sz="1600" dirty="0"/>
              <a:t>поток представлен классом </a:t>
            </a:r>
            <a:r>
              <a:rPr lang="en-US" sz="1600" dirty="0"/>
              <a:t>Thread. </a:t>
            </a:r>
            <a:r>
              <a:rPr lang="ru-RU" sz="1600" dirty="0"/>
              <a:t>Данный класс позволяет создавать либо удалять патоки, приостанавливать работу потоков и возобновлять их действия.</a:t>
            </a:r>
          </a:p>
          <a:p>
            <a:r>
              <a:rPr lang="ru-RU" sz="1600" dirty="0"/>
              <a:t>	Статические элементы класса </a:t>
            </a:r>
            <a:r>
              <a:rPr lang="en-US" sz="1600" dirty="0"/>
              <a:t>Thread():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876465"/>
              </p:ext>
            </p:extLst>
          </p:nvPr>
        </p:nvGraphicFramePr>
        <p:xfrm>
          <a:off x="228600" y="1524000"/>
          <a:ext cx="8686800" cy="1951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930"/>
                <a:gridCol w="7199870"/>
              </a:tblGrid>
              <a:tr h="30485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CurrentThread</a:t>
                      </a:r>
                      <a:endParaRPr lang="en-US" sz="14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Свойство, возвращает ссылку на текущий поток.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GetData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</a:p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SetData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Возвращает/устанавливает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значения для указанного слота в текущем потоке.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GetDomain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</a:p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GetDomainID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 ссылку или идентификатор на текущий домен.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Sleep()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noProof="1" smtClean="0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 выполнение текущего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потока на указанное количество миллисекунд.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</a:tbl>
          </a:graphicData>
        </a:graphic>
      </p:graphicFrame>
      <p:sp>
        <p:nvSpPr>
          <p:cNvPr id="3096" name="Rectangle 3"/>
          <p:cNvSpPr>
            <a:spLocks noChangeArrowheads="1"/>
          </p:cNvSpPr>
          <p:nvPr/>
        </p:nvSpPr>
        <p:spPr bwMode="auto">
          <a:xfrm>
            <a:off x="152400" y="3494088"/>
            <a:ext cx="8839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При создании объекта </a:t>
            </a:r>
            <a:r>
              <a:rPr lang="en-US" sz="1600"/>
              <a:t>Thread </a:t>
            </a:r>
            <a:r>
              <a:rPr lang="ru-RU" sz="1600"/>
              <a:t>можно использовать один из конструкторов</a:t>
            </a:r>
            <a:r>
              <a:rPr lang="en-US" sz="1600"/>
              <a:t>: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152400" y="3886200"/>
            <a:ext cx="8839200" cy="1524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noProof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 //Принимает делегат на метод, работающий в фотоном потоке.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start,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maxStackSize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//Принимает также максимальный размер стека.</a:t>
            </a:r>
          </a:p>
          <a:p>
            <a:pPr algn="just" eaLnBrk="0" hangingPunct="0">
              <a:defRPr/>
            </a:pP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		//При переполнении происходит аварийное завершение потока.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ParameterizedThreadStart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//Делегат с параметром, принимающий ссылку на 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object.</a:t>
            </a: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ParameterizedThreadStart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start,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maxStackSize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endParaRPr lang="en-US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1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Класс </a:t>
            </a:r>
            <a:r>
              <a:rPr lang="en-US" sz="2400" b="1"/>
              <a:t>Thread.</a:t>
            </a: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990600"/>
            <a:ext cx="8839200" cy="43545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background()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background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paramBackground(object text)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Console.WriteLine(text);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backThread = new Thread(new ThreadStart(background));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paramThread = new Thread(new ParameterizedThreadStart(paramBackground));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backThread.Start();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paramThread.Start("I'm parameterized thread!");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main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Для примера создадим три потока, каждый из которых будет выводить текст на экран. Главный поток, исполняемый с функции </a:t>
            </a:r>
            <a:r>
              <a:rPr lang="en-US" sz="1600"/>
              <a:t>Main </a:t>
            </a:r>
            <a:r>
              <a:rPr lang="ru-RU" sz="1600"/>
              <a:t>создает ещё два потока.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37470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52400" y="798538"/>
            <a:ext cx="8839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Особенность этого метода заключается в том, что при его вызове происходит генерация исключения </a:t>
            </a:r>
            <a:r>
              <a:rPr lang="en-US" sz="1600" dirty="0" err="1"/>
              <a:t>ThreadAbortException</a:t>
            </a:r>
            <a:r>
              <a:rPr lang="ru-RU" sz="1600" dirty="0"/>
              <a:t>, причем исключение генерируется в том потоке, для которого вызван метод </a:t>
            </a:r>
            <a:r>
              <a:rPr lang="en-US" sz="1600" dirty="0"/>
              <a:t>Abort().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" y="44624"/>
            <a:ext cx="8763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Метод </a:t>
            </a:r>
            <a:r>
              <a:rPr lang="en-US" sz="2400" b="1" dirty="0"/>
              <a:t>Abort()</a:t>
            </a:r>
            <a:r>
              <a:rPr lang="ru-RU" sz="2400" b="1" dirty="0" smtClean="0"/>
              <a:t>.</a:t>
            </a:r>
          </a:p>
          <a:p>
            <a:pPr algn="ctr"/>
            <a:r>
              <a:rPr lang="ru-RU" sz="2400" dirty="0" smtClean="0">
                <a:solidFill>
                  <a:srgbClr val="FF0000"/>
                </a:solidFill>
              </a:rPr>
              <a:t>(Внимание! Опасный метод.)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52400" y="1674911"/>
            <a:ext cx="8839200" cy="3770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ThreadProc()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Console.WriteLine("Working...");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//Работаем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Thread.Sleep(1000);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(ThreadAbortException)		//Перехватываем сообщение о завершении потока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Console.WriteLine("Somebody kills me!");	//Выводим на экран сообщение о завершении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Thread(ThreadProc);		//Запускаем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Thread.Sleep(5000);			//Ждем 5 секунд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th.Abort();				//Завершаем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Console.ReadLine();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152400" y="5539134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Для отмены команды </a:t>
            </a:r>
            <a:r>
              <a:rPr lang="en-US" sz="1600" dirty="0"/>
              <a:t>Abort() </a:t>
            </a:r>
            <a:r>
              <a:rPr lang="ru-RU" sz="1600" dirty="0"/>
              <a:t>можно воспользоваться методом </a:t>
            </a:r>
            <a:r>
              <a:rPr lang="en-US" sz="1600" dirty="0" err="1"/>
              <a:t>Thread.ResetAbort</a:t>
            </a:r>
            <a:r>
              <a:rPr lang="en-US" sz="1600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409337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2012</Words>
  <Application>Microsoft Office PowerPoint</Application>
  <PresentationFormat>On-screen Show (4:3)</PresentationFormat>
  <Paragraphs>445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bel-hard-training</vt:lpstr>
      <vt:lpstr>PowerPoint Presentation</vt:lpstr>
      <vt:lpstr>Литература</vt:lpstr>
      <vt:lpstr>Материалы для обучения</vt:lpstr>
      <vt:lpstr>Процессы</vt:lpstr>
      <vt:lpstr>Процессы. Демонстрация</vt:lpstr>
      <vt:lpstr>Потоки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Локальные данные потока (Thread Local Storage)</vt:lpstr>
      <vt:lpstr>TLS: Пример №1.</vt:lpstr>
      <vt:lpstr>TLS: Пример №2.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Анти-паттерны для lock</vt:lpstr>
      <vt:lpstr>Почему опасно использовать Thread.Abort()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NuGet пакет Microsoft.Bcl.Immutable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2012-08-26T19:53:05Z</dcterms:created>
  <dcterms:modified xsi:type="dcterms:W3CDTF">2013-07-17T14:30:52Z</dcterms:modified>
</cp:coreProperties>
</file>