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57"/>
  </p:notesMasterIdLst>
  <p:sldIdLst>
    <p:sldId id="256" r:id="rId5"/>
    <p:sldId id="290" r:id="rId6"/>
    <p:sldId id="293" r:id="rId7"/>
    <p:sldId id="298" r:id="rId8"/>
    <p:sldId id="291" r:id="rId9"/>
    <p:sldId id="318" r:id="rId10"/>
    <p:sldId id="259" r:id="rId11"/>
    <p:sldId id="319" r:id="rId12"/>
    <p:sldId id="262" r:id="rId13"/>
    <p:sldId id="261" r:id="rId14"/>
    <p:sldId id="285" r:id="rId15"/>
    <p:sldId id="323" r:id="rId16"/>
    <p:sldId id="286" r:id="rId17"/>
    <p:sldId id="263" r:id="rId18"/>
    <p:sldId id="309" r:id="rId19"/>
    <p:sldId id="314" r:id="rId20"/>
    <p:sldId id="321" r:id="rId21"/>
    <p:sldId id="310" r:id="rId22"/>
    <p:sldId id="267" r:id="rId23"/>
    <p:sldId id="315" r:id="rId24"/>
    <p:sldId id="296" r:id="rId25"/>
    <p:sldId id="287" r:id="rId26"/>
    <p:sldId id="299" r:id="rId27"/>
    <p:sldId id="295" r:id="rId28"/>
    <p:sldId id="311" r:id="rId29"/>
    <p:sldId id="278" r:id="rId30"/>
    <p:sldId id="268" r:id="rId31"/>
    <p:sldId id="317" r:id="rId32"/>
    <p:sldId id="302" r:id="rId33"/>
    <p:sldId id="303" r:id="rId34"/>
    <p:sldId id="313" r:id="rId35"/>
    <p:sldId id="304" r:id="rId36"/>
    <p:sldId id="305" r:id="rId37"/>
    <p:sldId id="316" r:id="rId38"/>
    <p:sldId id="312" r:id="rId39"/>
    <p:sldId id="306" r:id="rId40"/>
    <p:sldId id="307" r:id="rId41"/>
    <p:sldId id="308" r:id="rId42"/>
    <p:sldId id="322" r:id="rId43"/>
    <p:sldId id="269" r:id="rId44"/>
    <p:sldId id="270" r:id="rId45"/>
    <p:sldId id="320" r:id="rId46"/>
    <p:sldId id="271" r:id="rId47"/>
    <p:sldId id="272" r:id="rId48"/>
    <p:sldId id="300" r:id="rId49"/>
    <p:sldId id="273" r:id="rId50"/>
    <p:sldId id="274" r:id="rId51"/>
    <p:sldId id="276" r:id="rId52"/>
    <p:sldId id="277" r:id="rId53"/>
    <p:sldId id="292" r:id="rId54"/>
    <p:sldId id="281" r:id="rId55"/>
    <p:sldId id="301" r:id="rId5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5545" autoAdjust="0"/>
  </p:normalViewPr>
  <p:slideViewPr>
    <p:cSldViewPr>
      <p:cViewPr varScale="1">
        <p:scale>
          <a:sx n="70" d="100"/>
          <a:sy n="70" d="100"/>
        </p:scale>
        <p:origin x="-160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394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08.02.2015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08.02.2015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08.02.2015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08.02.2015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08.02.2015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08.02.2015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08.02.2015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08.02.2015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08.02.2015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08.02.2015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233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icrosoft.com/learning/en-us/book.aspx?id=15528&amp;locale=en-us" TargetMode="External"/><Relationship Id="rId4" Type="http://schemas.openxmlformats.org/officeDocument/2006/relationships/hyperlink" Target="http://oz.by/books/more1028671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 Framework </a:t>
            </a:r>
            <a:r>
              <a:rPr lang="ru-RU" sz="2800" dirty="0" smtClean="0">
                <a:solidFill>
                  <a:schemeClr val="bg1"/>
                </a:solidFill>
              </a:rPr>
              <a:t>выпускается вместе с </a:t>
            </a:r>
            <a:r>
              <a:rPr lang="en-US" sz="2800" dirty="0" smtClean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</a:t>
            </a:r>
            <a:r>
              <a:rPr lang="ru-RU" sz="2800" dirty="0" smtClean="0">
                <a:solidFill>
                  <a:schemeClr val="bg1"/>
                </a:solidFill>
              </a:rPr>
              <a:t>- планы на 2015 год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196752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 4.6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ASP.NET </a:t>
            </a:r>
            <a:r>
              <a:rPr lang="en-US" sz="2400" dirty="0" err="1" smtClean="0">
                <a:solidFill>
                  <a:srgbClr val="FFFF00"/>
                </a:solidFill>
              </a:rPr>
              <a:t>vNext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платформы веб-разработки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Entity Framework </a:t>
            </a:r>
            <a:r>
              <a:rPr lang="en-US" sz="2400" dirty="0" smtClean="0">
                <a:solidFill>
                  <a:srgbClr val="FFFF00"/>
                </a:solidFill>
              </a:rPr>
              <a:t>7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технологии доступа к данным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Roslyn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>
                <a:solidFill>
                  <a:schemeClr val="bg1"/>
                </a:solidFill>
              </a:rPr>
              <a:t>новые </a:t>
            </a:r>
            <a:r>
              <a:rPr lang="ru-RU" sz="2400" dirty="0" smtClean="0">
                <a:solidFill>
                  <a:schemeClr val="bg1"/>
                </a:solidFill>
              </a:rPr>
              <a:t>компиляторы для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 </a:t>
            </a:r>
            <a:r>
              <a:rPr lang="en-US" sz="2400" dirty="0" smtClean="0">
                <a:solidFill>
                  <a:schemeClr val="bg1"/>
                </a:solidFill>
              </a:rPr>
              <a:t>VB.NET </a:t>
            </a:r>
            <a:r>
              <a:rPr lang="ru-RU" sz="2400" dirty="0" smtClean="0">
                <a:solidFill>
                  <a:schemeClr val="bg1"/>
                </a:solidFill>
              </a:rPr>
              <a:t>с технологией </a:t>
            </a:r>
            <a:r>
              <a:rPr lang="en-US" sz="2400" dirty="0" smtClean="0">
                <a:solidFill>
                  <a:schemeClr val="bg1"/>
                </a:solidFill>
              </a:rPr>
              <a:t>Compiler As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RuyJIT</a:t>
            </a:r>
            <a:r>
              <a:rPr lang="ru-RU" sz="2400" dirty="0" smtClean="0">
                <a:solidFill>
                  <a:schemeClr val="bg1"/>
                </a:solidFill>
              </a:rPr>
              <a:t> – новый </a:t>
            </a:r>
            <a:r>
              <a:rPr lang="en-US" sz="2400" dirty="0" smtClean="0">
                <a:solidFill>
                  <a:schemeClr val="bg1"/>
                </a:solidFill>
              </a:rPr>
              <a:t>JIT </a:t>
            </a:r>
            <a:r>
              <a:rPr lang="ru-RU" sz="2400" dirty="0" smtClean="0">
                <a:solidFill>
                  <a:schemeClr val="bg1"/>
                </a:solidFill>
              </a:rPr>
              <a:t>компилятор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</a:t>
            </a:r>
            <a:r>
              <a:rPr lang="ru-RU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Native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– технология компиляции </a:t>
            </a:r>
            <a:r>
              <a:rPr lang="en-US" sz="2400" dirty="0" smtClean="0">
                <a:solidFill>
                  <a:schemeClr val="bg1"/>
                </a:solidFill>
              </a:rPr>
              <a:t>.NET </a:t>
            </a:r>
            <a:r>
              <a:rPr lang="ru-RU" sz="2400" dirty="0" smtClean="0">
                <a:solidFill>
                  <a:schemeClr val="bg1"/>
                </a:solidFill>
              </a:rPr>
              <a:t>приложений в машинный код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base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bool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params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 и их нельзя использовать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C# 6. static 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en-US" dirty="0" err="1" smtClean="0">
                <a:solidFill>
                  <a:schemeClr val="bg1"/>
                </a:solidFill>
              </a:rPr>
              <a:t>System.Console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WriteLine</a:t>
            </a:r>
            <a:r>
              <a:rPr lang="en-US" dirty="0" smtClean="0">
                <a:solidFill>
                  <a:schemeClr val="bg1"/>
                </a:solidFill>
              </a:rPr>
              <a:t>("Hello");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64938"/>
              </p:ext>
            </p:extLst>
          </p:nvPr>
        </p:nvGraphicFramePr>
        <p:xfrm>
          <a:off x="414250" y="620688"/>
          <a:ext cx="8315501" cy="5993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63362"/>
                <a:gridCol w="164033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0..255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–128..127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–32 768..32 767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–2 147 483 648..2 147 483 647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 smtClean="0">
                          <a:latin typeface="+mn-lt"/>
                        </a:rPr>
                        <a:t>-9 223 372 036 854 775 808..</a:t>
                      </a:r>
                      <a:r>
                        <a:rPr lang="be-BY" sz="1600" kern="1200" baseline="0" dirty="0" smtClean="0">
                          <a:latin typeface="+mn-lt"/>
                        </a:rPr>
                        <a:t> </a:t>
                      </a:r>
                      <a:r>
                        <a:rPr lang="ru-RU" sz="1600" kern="1200" dirty="0" smtClean="0">
                          <a:latin typeface="+mn-lt"/>
                        </a:rPr>
                        <a:t>9 223 372 036 854 775 807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0..65535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0..4 294 967 295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0..18 446 744 073 709 551 615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1.5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−45</a:t>
                      </a:r>
                      <a:r>
                        <a:rPr lang="ru-RU" sz="1600" kern="1200" dirty="0" smtClean="0">
                          <a:latin typeface="+mn-lt"/>
                        </a:rPr>
                        <a:t> до 3.4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38</a:t>
                      </a:r>
                      <a:r>
                        <a:rPr lang="ru-RU" sz="1600" kern="1200" dirty="0" smtClean="0">
                          <a:latin typeface="+mn-lt"/>
                        </a:rPr>
                        <a:t>, 7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5.0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−324</a:t>
                      </a:r>
                      <a:r>
                        <a:rPr lang="ru-RU" sz="1600" kern="1200" dirty="0" smtClean="0">
                          <a:latin typeface="+mn-lt"/>
                        </a:rPr>
                        <a:t> до 1.7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308</a:t>
                      </a:r>
                      <a:r>
                        <a:rPr lang="ru-RU" sz="1600" kern="1200" dirty="0" smtClean="0">
                          <a:latin typeface="+mn-lt"/>
                        </a:rPr>
                        <a:t>, </a:t>
                      </a:r>
                      <a:r>
                        <a:rPr lang="en-US" sz="1600" kern="1200" dirty="0" smtClean="0">
                          <a:latin typeface="+mn-lt"/>
                        </a:rPr>
                        <a:t>14-</a:t>
                      </a:r>
                      <a:r>
                        <a:rPr lang="ru-RU" sz="1600" kern="1200" dirty="0" smtClean="0">
                          <a:latin typeface="+mn-lt"/>
                        </a:rPr>
                        <a:t>15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−28</a:t>
                      </a:r>
                      <a:r>
                        <a:rPr lang="ru-RU" sz="1600" kern="1200" dirty="0" smtClean="0">
                          <a:latin typeface="+mn-lt"/>
                        </a:rPr>
                        <a:t> до 7.9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28</a:t>
                      </a:r>
                      <a:r>
                        <a:rPr lang="ru-RU" sz="1600" kern="1200" dirty="0" smtClean="0">
                          <a:latin typeface="+mn-lt"/>
                        </a:rPr>
                        <a:t>, 28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 типа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Символ в кодировке </a:t>
                      </a:r>
                      <a:r>
                        <a:rPr lang="ru-RU" sz="1600" kern="1200" dirty="0" err="1" smtClean="0">
                          <a:latin typeface="+mn-lt"/>
                        </a:rPr>
                        <a:t>Unicode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smtClean="0">
                <a:solidFill>
                  <a:schemeClr val="bg1"/>
                </a:solidFill>
              </a:rPr>
              <a:t>C# (</a:t>
            </a:r>
            <a:r>
              <a:rPr lang="ru-RU" sz="2800" dirty="0" smtClean="0">
                <a:solidFill>
                  <a:schemeClr val="bg1"/>
                </a:solidFill>
              </a:rPr>
              <a:t>выделены ссылочные типы)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5.0 и платформа .NET 4.5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Троелсен </a:t>
            </a:r>
            <a:r>
              <a:rPr lang="ru-RU" dirty="0">
                <a:solidFill>
                  <a:schemeClr val="bg1"/>
                </a:solidFill>
              </a:rPr>
              <a:t>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www.apress.com/9781430242338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CLR via C#. Программирование на платформе Microsoft .NET Framework 4.5 на языке C</a:t>
            </a:r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oz.by/books/more1028671.html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www.microsoft.com/learning/en-us/book.aspx?id=15528&amp;locale=en-us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chemeClr val="bg1"/>
                </a:solidFill>
              </a:rPr>
              <a:t>books-to-read.pptx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en-US" dirty="0">
                <a:solidFill>
                  <a:schemeClr val="bg1"/>
                </a:solidFill>
              </a:rPr>
              <a:t>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 smtClean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 smtClean="0">
                <a:solidFill>
                  <a:schemeClr val="bg1"/>
                </a:solidFill>
              </a:rPr>
              <a:t>шестнадцатеричный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Console.Write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55206"/>
              </p:ext>
            </p:extLst>
          </p:nvPr>
        </p:nvGraphicFramePr>
        <p:xfrm>
          <a:off x="574576" y="980729"/>
          <a:ext cx="7994848" cy="4324101"/>
        </p:xfrm>
        <a:graphic>
          <a:graphicData uri="http://schemas.openxmlformats.org/drawingml/2006/table">
            <a:tbl>
              <a:tblPr/>
              <a:tblGrid>
                <a:gridCol w="936104"/>
                <a:gridCol w="2016224"/>
                <a:gridCol w="3312368"/>
                <a:gridCol w="1730152"/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Fixed-point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 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Число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 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Шестнадцатиричное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 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54851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Арифметические операторы</a:t>
            </a:r>
            <a:r>
              <a:rPr lang="en-US" sz="3600" dirty="0" smtClean="0"/>
              <a:t>. </a:t>
            </a:r>
            <a:r>
              <a:rPr lang="ru-RU" sz="3600" dirty="0" smtClean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Продо</a:t>
            </a:r>
            <a:r>
              <a:rPr lang="ru-RU" sz="1200">
                <a:solidFill>
                  <a:srgbClr val="A31515"/>
                </a:solidFill>
                <a:latin typeface="Consolas"/>
              </a:rPr>
              <a:t>л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жительность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да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т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е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/>
                <a:gridCol w="2232248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9137"/>
              </p:ext>
            </p:extLst>
          </p:nvPr>
        </p:nvGraphicFramePr>
        <p:xfrm>
          <a:off x="642392" y="1412776"/>
          <a:ext cx="7859217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 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9255"/>
              </p:ext>
            </p:extLst>
          </p:nvPr>
        </p:nvGraphicFramePr>
        <p:xfrm>
          <a:off x="642392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84557"/>
              </p:ext>
            </p:extLst>
          </p:nvPr>
        </p:nvGraphicFramePr>
        <p:xfrm>
          <a:off x="5045225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?? </a:t>
            </a:r>
            <a:r>
              <a:rPr lang="ru-RU" dirty="0" smtClean="0"/>
              <a:t>оператор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40768"/>
            <a:ext cx="824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Оператор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prstClr val="white"/>
                </a:solidFill>
              </a:rPr>
              <a:t>n</a:t>
            </a:r>
            <a:r>
              <a:rPr lang="en-US" dirty="0" smtClean="0">
                <a:solidFill>
                  <a:prstClr val="white"/>
                </a:solidFill>
              </a:rPr>
              <a:t>ull coalescing</a:t>
            </a:r>
            <a:r>
              <a:rPr lang="ru-RU" dirty="0" smtClean="0">
                <a:solidFill>
                  <a:prstClr val="white"/>
                </a:solidFill>
              </a:rPr>
              <a:t>) бинарный оператор возращающий выражение справа, если выражение слева равно </a:t>
            </a:r>
            <a:r>
              <a:rPr lang="en-US" dirty="0" smtClean="0">
                <a:solidFill>
                  <a:prstClr val="white"/>
                </a:solidFill>
              </a:rPr>
              <a:t>null.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04864"/>
            <a:ext cx="82449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?? 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956" y="3214717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</a:t>
            </a:r>
            <a:r>
              <a:rPr lang="en-US" dirty="0" smtClean="0">
                <a:solidFill>
                  <a:prstClr val="white"/>
                </a:solidFill>
              </a:rPr>
              <a:t>if: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3708321"/>
            <a:ext cx="82449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l-NL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 (dataRoot == </a:t>
            </a:r>
            <a:r>
              <a:rPr lang="nl-NL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) dataRoot = </a:t>
            </a:r>
            <a:r>
              <a:rPr lang="nl-NL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896" y="4582869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 есть использование оператора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помогает упростить код.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9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5945"/>
              </p:ext>
            </p:extLst>
          </p:nvPr>
        </p:nvGraphicFramePr>
        <p:xfrm>
          <a:off x="755576" y="980728"/>
          <a:ext cx="7920880" cy="5434317"/>
        </p:xfrm>
        <a:graphic>
          <a:graphicData uri="http://schemas.openxmlformats.org/drawingml/2006/table">
            <a:tbl>
              <a:tblPr/>
              <a:tblGrid>
                <a:gridCol w="3477804"/>
                <a:gridCol w="4443076"/>
              </a:tblGrid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Категория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(ы)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558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Основные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x.y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f(x)  a[x]  x++  x--  new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typeof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default  checked  unchecked  delegate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Унарные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  !  ~  ++x  --x  (T)x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Умножение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*  / 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Сложение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Битовые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сдвиги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&lt;&lt;  &gt;&gt;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Relational and type testing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  &gt;  &lt;=  &gt;=  is  as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Равенство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==  !=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исключающее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^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Null coalescing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??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Условный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?: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Присвоение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и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лямбда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  *=  /=  %=  +=  -=  &lt;&lt;=  &gt;&gt;=  &amp;=  ^=  </a:t>
                      </a: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|=</a:t>
                      </a:r>
                      <a:b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Сокращенное выполнение логических выражений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C# </a:t>
            </a:r>
            <a:r>
              <a:rPr lang="ru-RU" sz="2000" dirty="0" smtClean="0"/>
              <a:t>применяет сокращеннное выполнение </a:t>
            </a:r>
            <a:r>
              <a:rPr lang="ru-RU" sz="2000" dirty="0"/>
              <a:t>(</a:t>
            </a:r>
            <a:r>
              <a:rPr lang="en-US" sz="2000" dirty="0"/>
              <a:t>short-circuiting) </a:t>
            </a:r>
            <a:r>
              <a:rPr lang="ru-RU" sz="2000" dirty="0" smtClean="0"/>
              <a:t>логических выражений</a:t>
            </a:r>
            <a:r>
              <a:rPr lang="en-US" sz="2000" dirty="0" smtClean="0"/>
              <a:t>. </a:t>
            </a:r>
            <a:r>
              <a:rPr lang="ru-RU" sz="2000" dirty="0" smtClean="0"/>
              <a:t>Это означает что, если при вычислении выражения логического «И» первый операнд дает «ложь», то остальные операнд</a:t>
            </a:r>
            <a:r>
              <a:rPr lang="ru-RU" sz="2000" dirty="0"/>
              <a:t>ы</a:t>
            </a:r>
            <a:r>
              <a:rPr lang="ru-RU" sz="2000" dirty="0" smtClean="0"/>
              <a:t> пропускаются т.к. уже понятно, что результатом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Для логического «ИЛИ» действует аналогичное правило. Если </a:t>
            </a:r>
            <a:r>
              <a:rPr lang="ru-RU" sz="2000" dirty="0"/>
              <a:t>при </a:t>
            </a:r>
            <a:r>
              <a:rPr lang="ru-RU" sz="2000" dirty="0" smtClean="0"/>
              <a:t>его вычислении первый </a:t>
            </a:r>
            <a:r>
              <a:rPr lang="ru-RU" sz="2000" dirty="0"/>
              <a:t>операнд дает </a:t>
            </a:r>
            <a:r>
              <a:rPr lang="ru-RU" sz="2000" dirty="0" smtClean="0"/>
              <a:t>«истину», </a:t>
            </a:r>
            <a:r>
              <a:rPr lang="ru-RU" sz="2000" dirty="0"/>
              <a:t>то остальные </a:t>
            </a:r>
            <a:r>
              <a:rPr lang="ru-RU" sz="2000" dirty="0" smtClean="0"/>
              <a:t>операнды </a:t>
            </a:r>
            <a:r>
              <a:rPr lang="ru-RU" sz="2000" dirty="0"/>
              <a:t>пропускаются т.к. уже понятно, что </a:t>
            </a:r>
            <a:r>
              <a:rPr lang="ru-RU" sz="2000" dirty="0" smtClean="0"/>
              <a:t>результатом </a:t>
            </a:r>
            <a:r>
              <a:rPr lang="ru-RU" sz="2000" dirty="0"/>
              <a:t>может быть только </a:t>
            </a:r>
            <a:r>
              <a:rPr lang="ru-RU" sz="2000" dirty="0" smtClean="0"/>
              <a:t>«истина».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4925486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nswer(yes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Can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choice</a:t>
            </a:r>
            <a:r>
              <a:rPr lang="be-BY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7524" y="3668795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1" name="Group 20"/>
          <p:cNvGrpSpPr/>
          <p:nvPr/>
        </p:nvGrpSpPr>
        <p:grpSpPr>
          <a:xfrm>
            <a:off x="287524" y="2066545"/>
            <a:ext cx="3960440" cy="1362455"/>
            <a:chOff x="323528" y="2054520"/>
            <a:chExt cx="3960440" cy="1362455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3960440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16081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043" y="2054520"/>
              <a:ext cx="707237" cy="690264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680012" y="2066545"/>
            <a:ext cx="4176464" cy="1344381"/>
            <a:chOff x="4716016" y="2072594"/>
            <a:chExt cx="4176464" cy="1344381"/>
          </a:xfrm>
        </p:grpSpPr>
        <p:grpSp>
          <p:nvGrpSpPr>
            <p:cNvPr id="13" name="Group 12"/>
            <p:cNvGrpSpPr/>
            <p:nvPr/>
          </p:nvGrpSpPr>
          <p:grpSpPr>
            <a:xfrm>
              <a:off x="4716016" y="2072594"/>
              <a:ext cx="4176464" cy="1344381"/>
              <a:chOff x="8204713" y="3981661"/>
              <a:chExt cx="3474682" cy="1344381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204713" y="3981661"/>
                <a:ext cx="3474682" cy="1344381"/>
              </a:xfrm>
              <a:prstGeom prst="rect">
                <a:avLst/>
              </a:prstGeom>
              <a:solidFill>
                <a:srgbClr val="68217A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79030" y="4389153"/>
                <a:ext cx="30540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Средства разработки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0" name="Picture 19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926" b="-8585"/>
            <a:stretch/>
          </p:blipFill>
          <p:spPr bwMode="auto">
            <a:xfrm>
              <a:off x="8195603" y="2177557"/>
              <a:ext cx="489502" cy="444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32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7524" y="4172851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" name="Group 1"/>
          <p:cNvGrpSpPr/>
          <p:nvPr/>
        </p:nvGrpSpPr>
        <p:grpSpPr>
          <a:xfrm>
            <a:off x="1115616" y="2524710"/>
            <a:ext cx="6912768" cy="1396321"/>
            <a:chOff x="323528" y="2020654"/>
            <a:chExt cx="6912768" cy="1396321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6912768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808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chemeClr val="bg1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chemeClr val="bg1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92" y="2020654"/>
              <a:ext cx="707237" cy="69026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668964" y="908720"/>
            <a:ext cx="3806071" cy="1344381"/>
            <a:chOff x="4498974" y="3981661"/>
            <a:chExt cx="3474682" cy="1344381"/>
          </a:xfrm>
          <a:solidFill>
            <a:schemeClr val="bg1">
              <a:lumMod val="50000"/>
            </a:schemeClr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4498974" y="3981661"/>
              <a:ext cx="3474682" cy="134438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2880" tIns="0" rIns="91436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 spc="-5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atin typeface="Segoe UI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5943" y="4238352"/>
              <a:ext cx="3040746" cy="83099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Приложения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/>
              <a:r>
                <a:rPr lang="en-US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desktop, ASP.NET </a:t>
              </a:r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и т.д.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18447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1.0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0152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2.0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63944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4.x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называется управляемым т.к. выполняется под управением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3895</Words>
  <Application>Microsoft Office PowerPoint</Application>
  <PresentationFormat>On-screen Show (4:3)</PresentationFormat>
  <Paragraphs>975</Paragraphs>
  <Slides>52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Ключевые слова языка C#</vt:lpstr>
      <vt:lpstr>Директива using</vt:lpstr>
      <vt:lpstr>C# 6. static using</vt:lpstr>
      <vt:lpstr>Объявление локальных переменных</vt:lpstr>
      <vt:lpstr>PowerPoint Presentation</vt:lpstr>
      <vt:lpstr>Обязательная инициализация перед использованием (definite assignment)</vt:lpstr>
      <vt:lpstr>Литералы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Арифметические операторы. Примеры.</vt:lpstr>
      <vt:lpstr>Математические операции (класс System.Math)</vt:lpstr>
      <vt:lpstr>Операторы сравнения</vt:lpstr>
      <vt:lpstr>Битовые операторы</vt:lpstr>
      <vt:lpstr>Условные логические операторы</vt:lpstr>
      <vt:lpstr>?? оператор</vt:lpstr>
      <vt:lpstr>PowerPoint Presentation</vt:lpstr>
      <vt:lpstr>PowerPoint Presentation</vt:lpstr>
      <vt:lpstr>Сокращенное выполнение логических выражений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2015-02-08T20:55:43Z</dcterms:modified>
</cp:coreProperties>
</file>