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56" r:id="rId2"/>
    <p:sldId id="257" r:id="rId3"/>
    <p:sldId id="280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22" autoAdjust="0"/>
    <p:restoredTop sz="94660"/>
  </p:normalViewPr>
  <p:slideViewPr>
    <p:cSldViewPr>
      <p:cViewPr varScale="1">
        <p:scale>
          <a:sx n="111" d="100"/>
          <a:sy n="111" d="100"/>
        </p:scale>
        <p:origin x="-1920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01.11.2012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5249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01.11.2012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6462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01.11.2012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6547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01.11.2012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4140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01.11.2012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4157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01.11.2012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8892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01.11.2012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0554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01.11.2012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2202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01.11.2012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6680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01.11.2012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260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01.11.2012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4495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6E6A2A-E9D3-4A0D-B04A-ABDD367A1E08}" type="datetimeFigureOut">
              <a:rPr lang="ru-RU" smtClean="0"/>
              <a:t>01.11.2012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0995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oz.by/books/more101944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43508" y="2528900"/>
            <a:ext cx="8856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chemeClr val="bg1"/>
                </a:solidFill>
              </a:rPr>
              <a:t>Занятие №2. Основы </a:t>
            </a:r>
            <a:r>
              <a:rPr lang="ru-RU" sz="2400" dirty="0" smtClean="0">
                <a:solidFill>
                  <a:schemeClr val="bg1"/>
                </a:solidFill>
              </a:rPr>
              <a:t>ООП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120449" y="5589240"/>
            <a:ext cx="2903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http://vk.com/club33848893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9697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"/>
          <p:cNvSpPr>
            <a:spLocks noChangeArrowheads="1"/>
          </p:cNvSpPr>
          <p:nvPr/>
        </p:nvSpPr>
        <p:spPr bwMode="auto">
          <a:xfrm>
            <a:off x="381000" y="71438"/>
            <a:ext cx="8305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ru-RU" sz="2400" b="1" dirty="0">
                <a:solidFill>
                  <a:schemeClr val="bg1"/>
                </a:solidFill>
                <a:cs typeface="Times New Roman" pitchFamily="18" charset="0"/>
              </a:rPr>
              <a:t>Индексаторы</a:t>
            </a:r>
            <a:endParaRPr lang="en-US" sz="240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44033" name="Rectangle 1"/>
          <p:cNvSpPr>
            <a:spLocks noChangeArrowheads="1"/>
          </p:cNvSpPr>
          <p:nvPr/>
        </p:nvSpPr>
        <p:spPr bwMode="auto">
          <a:xfrm>
            <a:off x="304800" y="685800"/>
            <a:ext cx="8534400" cy="529431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class Vector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//Встроенный тип в класс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Program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int[] points = new int[100];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public int this[int a]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get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if (a &lt; points.Length &amp;&amp; a &gt;= 0)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return points[a];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return 0;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set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if (a &lt; points.Length &amp;&amp; a &gt;= 0)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points[a] = value;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Vector vec = new Vector();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vec[0] = 10;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vec[1] = 25;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vec[-2] = 17;   //Неверный индекс, аварийного завершения не произойдет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Console.WriteLine(vec[0].ToString());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Console.WriteLine(vec[1].ToString());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Console.WriteLine(vec[2].ToString());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Console.WriteLine(vec[-2].ToString());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1000" y="6124654"/>
            <a:ext cx="845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Параметром индексатора может быть любой тип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8829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"/>
          <p:cNvSpPr>
            <a:spLocks noChangeArrowheads="1"/>
          </p:cNvSpPr>
          <p:nvPr/>
        </p:nvSpPr>
        <p:spPr bwMode="auto">
          <a:xfrm>
            <a:off x="381000" y="71438"/>
            <a:ext cx="8305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ru-RU" sz="2400" b="1" dirty="0">
                <a:solidFill>
                  <a:schemeClr val="bg1"/>
                </a:solidFill>
                <a:cs typeface="Times New Roman" pitchFamily="18" charset="0"/>
              </a:rPr>
              <a:t>Наследование, Полиморфизм</a:t>
            </a:r>
            <a:endParaRPr lang="en-US" sz="240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381000" y="762000"/>
            <a:ext cx="8458200" cy="594042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class Point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private int x;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private int y;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. . . . . . . . . . . . . . . . . . . . . . . . . . . . .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void Print()		//Невиртуальная функция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Console.WriteLine("I'm Point at X={0};Y={1}",x,y);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Arc : Point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private double rad;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Arc()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rad = 0;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Arc(int x, int y, double radius 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:base(x,y)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rad = radius;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void Print()		//Замещение функции класса-предка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Console.WriteLine("I'm Arc with Radius {0} at point {1}; {2}", rad, this.X, this.Y);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Point point, arc;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point = new Point(3, 4);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arc = new Arc(10, 20, 30);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point.Print();  //Вывод - "I'm point..."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arc.Print();    //Неполиморфный вызов функции "I'm point..."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7897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"/>
          <p:cNvSpPr>
            <a:spLocks noChangeArrowheads="1"/>
          </p:cNvSpPr>
          <p:nvPr/>
        </p:nvSpPr>
        <p:spPr bwMode="auto">
          <a:xfrm>
            <a:off x="381000" y="0"/>
            <a:ext cx="8305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ru-RU" sz="2400" b="1" dirty="0">
                <a:solidFill>
                  <a:schemeClr val="bg1"/>
                </a:solidFill>
                <a:cs typeface="Times New Roman" pitchFamily="18" charset="0"/>
              </a:rPr>
              <a:t>Наследование, Полиморфизм</a:t>
            </a:r>
            <a:endParaRPr lang="en-US" sz="240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381000" y="1066800"/>
            <a:ext cx="8382000" cy="500062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Point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private int x;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private int y;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. . . . . . . . . . . . . . . . . . . . . . . . . . . . . . . . . . .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virtual void Print()     //virtual - задает 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метод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как виртуальный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Console.WriteLine("I'm Point at X={0};Y={1}",x,y);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Arc : Point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private double rad;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. . . . . . . . . . . . . . . . . . . . . . . . . . . . . . . . . . .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override void Print()     //override - виртуальное "переопределение" метода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Console.WriteLine("I'm Arc with Radius {0} at point {1}; {2}", rad, this.X, this.Y);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Point point, arc;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point = new Point(3, 4);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arc = new Arc(10, 20, 30);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point.Print();  	//Вывод - "I'm point..."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arc.Print();    	//Полиморфный вызов функции "I'm Arc..."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12292" name="TextBox 7"/>
          <p:cNvSpPr txBox="1">
            <a:spLocks noChangeArrowheads="1"/>
          </p:cNvSpPr>
          <p:nvPr/>
        </p:nvSpPr>
        <p:spPr bwMode="auto">
          <a:xfrm>
            <a:off x="152400" y="4572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600" dirty="0">
                <a:solidFill>
                  <a:schemeClr val="bg1"/>
                </a:solidFill>
              </a:rPr>
              <a:t>	</a:t>
            </a:r>
            <a:r>
              <a:rPr lang="ru-RU" sz="1600" dirty="0">
                <a:solidFill>
                  <a:schemeClr val="bg1"/>
                </a:solidFill>
              </a:rPr>
              <a:t>Для полиморфного обращения к методам используется 2 ключевых слова – </a:t>
            </a:r>
            <a:r>
              <a:rPr lang="en-US" sz="1600" dirty="0">
                <a:solidFill>
                  <a:schemeClr val="bg1"/>
                </a:solidFill>
              </a:rPr>
              <a:t>virtual </a:t>
            </a:r>
            <a:r>
              <a:rPr lang="ru-RU" sz="1600" dirty="0">
                <a:solidFill>
                  <a:schemeClr val="bg1"/>
                </a:solidFill>
              </a:rPr>
              <a:t>и </a:t>
            </a:r>
            <a:r>
              <a:rPr lang="en-US" sz="1600" dirty="0">
                <a:solidFill>
                  <a:schemeClr val="bg1"/>
                </a:solidFill>
              </a:rPr>
              <a:t>override. </a:t>
            </a:r>
            <a:r>
              <a:rPr lang="ru-RU" sz="1600" dirty="0">
                <a:solidFill>
                  <a:schemeClr val="bg1"/>
                </a:solidFill>
              </a:rPr>
              <a:t>Первый применяется для класса-предка, второй – для всех потомков.</a:t>
            </a:r>
          </a:p>
        </p:txBody>
      </p:sp>
      <p:sp>
        <p:nvSpPr>
          <p:cNvPr id="12293" name="TextBox 8"/>
          <p:cNvSpPr txBox="1">
            <a:spLocks noChangeArrowheads="1"/>
          </p:cNvSpPr>
          <p:nvPr/>
        </p:nvSpPr>
        <p:spPr bwMode="auto">
          <a:xfrm>
            <a:off x="457200" y="61214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600" dirty="0">
                <a:solidFill>
                  <a:schemeClr val="bg1"/>
                </a:solidFill>
              </a:rPr>
              <a:t>	</a:t>
            </a:r>
            <a:r>
              <a:rPr lang="ru-RU" sz="1600" dirty="0">
                <a:solidFill>
                  <a:schemeClr val="bg1"/>
                </a:solidFill>
              </a:rPr>
              <a:t>Абстрактные классы объявляются с помощью ключевого слова </a:t>
            </a:r>
            <a:r>
              <a:rPr lang="en-US" sz="1600" dirty="0">
                <a:solidFill>
                  <a:schemeClr val="bg1"/>
                </a:solidFill>
              </a:rPr>
              <a:t>abstract.</a:t>
            </a:r>
            <a:endParaRPr lang="ru-RU" sz="1600" dirty="0">
              <a:solidFill>
                <a:schemeClr val="bg1"/>
              </a:solidFill>
            </a:endParaRPr>
          </a:p>
          <a:p>
            <a:pPr eaLnBrk="1" hangingPunct="1"/>
            <a:r>
              <a:rPr lang="ru-RU" sz="1600" dirty="0">
                <a:solidFill>
                  <a:schemeClr val="bg1"/>
                </a:solidFill>
              </a:rPr>
              <a:t>Только абстрактный класс может содержать чисто виртуальные методы.</a:t>
            </a:r>
          </a:p>
        </p:txBody>
      </p:sp>
    </p:spTree>
    <p:extLst>
      <p:ext uri="{BB962C8B-B14F-4D97-AF65-F5344CB8AC3E}">
        <p14:creationId xmlns:p14="http://schemas.microsoft.com/office/powerpoint/2010/main" val="4068683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"/>
          <p:cNvSpPr>
            <a:spLocks noChangeArrowheads="1"/>
          </p:cNvSpPr>
          <p:nvPr/>
        </p:nvSpPr>
        <p:spPr bwMode="auto">
          <a:xfrm>
            <a:off x="381000" y="0"/>
            <a:ext cx="8305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ru-RU" sz="2400" b="1" dirty="0">
                <a:solidFill>
                  <a:schemeClr val="bg1"/>
                </a:solidFill>
                <a:cs typeface="Times New Roman" pitchFamily="18" charset="0"/>
              </a:rPr>
              <a:t>Класс </a:t>
            </a:r>
            <a:r>
              <a:rPr lang="en-US" sz="2400" b="1" dirty="0">
                <a:solidFill>
                  <a:schemeClr val="bg1"/>
                </a:solidFill>
                <a:cs typeface="Times New Roman" pitchFamily="18" charset="0"/>
              </a:rPr>
              <a:t>Object</a:t>
            </a:r>
            <a:endParaRPr lang="en-US" sz="240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13315" name="TextBox 7"/>
          <p:cNvSpPr txBox="1">
            <a:spLocks noChangeArrowheads="1"/>
          </p:cNvSpPr>
          <p:nvPr/>
        </p:nvSpPr>
        <p:spPr bwMode="auto">
          <a:xfrm>
            <a:off x="152400" y="457200"/>
            <a:ext cx="88392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600" dirty="0">
                <a:solidFill>
                  <a:schemeClr val="bg1"/>
                </a:solidFill>
              </a:rPr>
              <a:t>	</a:t>
            </a:r>
            <a:r>
              <a:rPr lang="ru-RU" sz="1600" dirty="0">
                <a:solidFill>
                  <a:schemeClr val="bg1"/>
                </a:solidFill>
              </a:rPr>
              <a:t>Класс </a:t>
            </a:r>
            <a:r>
              <a:rPr lang="en-US" sz="1600" dirty="0">
                <a:solidFill>
                  <a:schemeClr val="bg1"/>
                </a:solidFill>
              </a:rPr>
              <a:t>Object </a:t>
            </a:r>
            <a:r>
              <a:rPr lang="ru-RU" sz="1600" dirty="0">
                <a:solidFill>
                  <a:schemeClr val="bg1"/>
                </a:solidFill>
              </a:rPr>
              <a:t>является общим предком для всех типов в </a:t>
            </a:r>
            <a:r>
              <a:rPr lang="en-US" sz="1600" dirty="0">
                <a:solidFill>
                  <a:schemeClr val="bg1"/>
                </a:solidFill>
              </a:rPr>
              <a:t>C#</a:t>
            </a:r>
            <a:r>
              <a:rPr lang="ru-RU" sz="1600" dirty="0">
                <a:solidFill>
                  <a:schemeClr val="bg1"/>
                </a:solidFill>
              </a:rPr>
              <a:t>. Если же при описании класса ему не назначается предок, то такой тип автоматически (неявно) получает класс </a:t>
            </a:r>
            <a:r>
              <a:rPr lang="en-US" sz="1600" dirty="0">
                <a:solidFill>
                  <a:schemeClr val="bg1"/>
                </a:solidFill>
              </a:rPr>
              <a:t>Object </a:t>
            </a:r>
            <a:r>
              <a:rPr lang="ru-RU" sz="1600" dirty="0">
                <a:solidFill>
                  <a:schemeClr val="bg1"/>
                </a:solidFill>
              </a:rPr>
              <a:t>в качестве предка. Рассмотрим методы, которыми обладает класс </a:t>
            </a:r>
            <a:r>
              <a:rPr lang="en-US" sz="1600" dirty="0">
                <a:solidFill>
                  <a:schemeClr val="bg1"/>
                </a:solidFill>
              </a:rPr>
              <a:t>Object.</a:t>
            </a:r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13316" name="Rectangle 6"/>
          <p:cNvSpPr>
            <a:spLocks noChangeArrowheads="1"/>
          </p:cNvSpPr>
          <p:nvPr/>
        </p:nvSpPr>
        <p:spPr bwMode="auto">
          <a:xfrm>
            <a:off x="152400" y="1600101"/>
            <a:ext cx="8839200" cy="4616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public virtual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bool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Equals(object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obj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)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</a:t>
            </a:r>
            <a:r>
              <a:rPr lang="ru-RU" sz="1400" dirty="0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– Данный метод определяет, равен ли объект </a:t>
            </a:r>
            <a:r>
              <a:rPr lang="en-US" sz="1400" dirty="0" err="1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obj</a:t>
            </a:r>
            <a:r>
              <a:rPr lang="ru-RU" sz="1400" dirty="0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 текущему объекту. Реализация Equals() по умолчанию обеспечивает равенство ссылок для ссылочных типов и побитовое равенство для структурных типов. Может быть переопределен пользователем.</a:t>
            </a:r>
          </a:p>
          <a:p>
            <a:pPr eaLnBrk="0" hangingPunct="0"/>
            <a:endParaRPr lang="ru-RU" sz="1400" dirty="0">
              <a:solidFill>
                <a:schemeClr val="bg1"/>
              </a:solidFill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public static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bool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Equals(object a, object b)</a:t>
            </a:r>
            <a:r>
              <a:rPr lang="be-BY" sz="1400" dirty="0">
                <a:solidFill>
                  <a:schemeClr val="bg1"/>
                </a:solidFill>
                <a:ea typeface="Times New Roman" pitchFamily="18" charset="0"/>
                <a:cs typeface="Consolas" pitchFamily="49" charset="0"/>
              </a:rPr>
              <a:t> </a:t>
            </a:r>
            <a:r>
              <a:rPr lang="ru-RU" sz="1400" dirty="0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Сравнивает объекты </a:t>
            </a:r>
            <a:r>
              <a:rPr lang="en-US" sz="1400" dirty="0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a</a:t>
            </a:r>
            <a:r>
              <a:rPr lang="ru-RU" sz="1400" dirty="0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 и </a:t>
            </a:r>
            <a:r>
              <a:rPr lang="en-US" sz="1400" dirty="0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b</a:t>
            </a:r>
            <a:r>
              <a:rPr lang="ru-RU" sz="1400" dirty="0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, вызывая метод </a:t>
            </a:r>
            <a:r>
              <a:rPr lang="en-US" sz="1400" dirty="0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Equals() </a:t>
            </a:r>
            <a:r>
              <a:rPr lang="ru-RU" sz="1400" dirty="0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для обоих объектов.</a:t>
            </a:r>
          </a:p>
          <a:p>
            <a:pPr eaLnBrk="0" hangingPunct="0"/>
            <a:endParaRPr lang="be-BY" sz="14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protected virtual void Finalize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()</a:t>
            </a:r>
            <a:r>
              <a:rPr lang="be-BY" sz="1400" dirty="0">
                <a:solidFill>
                  <a:schemeClr val="bg1"/>
                </a:solidFill>
                <a:cs typeface="Times New Roman" pitchFamily="18" charset="0"/>
              </a:rPr>
              <a:t> 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– Используется для освобождения ресурсов перед сборкой мусора.</a:t>
            </a:r>
            <a:endParaRPr lang="be-BY" sz="1400" dirty="0">
              <a:solidFill>
                <a:schemeClr val="bg1"/>
              </a:solidFill>
            </a:endParaRPr>
          </a:p>
          <a:p>
            <a:pPr eaLnBrk="0" hangingPunct="0"/>
            <a:endParaRPr lang="ru-RU" sz="1400" dirty="0">
              <a:solidFill>
                <a:schemeClr val="bg1"/>
              </a:solidFill>
              <a:cs typeface="Times New Roman" pitchFamily="18" charset="0"/>
            </a:endParaRPr>
          </a:p>
          <a:p>
            <a:pPr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public virtual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int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 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GetHashCode()</a:t>
            </a:r>
            <a:r>
              <a:rPr lang="be-BY" sz="1400" dirty="0">
                <a:solidFill>
                  <a:schemeClr val="bg1"/>
                </a:solidFill>
                <a:cs typeface="Times New Roman" pitchFamily="18" charset="0"/>
              </a:rPr>
              <a:t> 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– Возвращает хэш-код объекта. По умолчанию функция может вернуть для разных объектов одинаковый хэш-код, однако данный метод можно переопределить.</a:t>
            </a:r>
          </a:p>
          <a:p>
            <a:pPr algn="just" eaLnBrk="0" hangingPunct="0"/>
            <a:endParaRPr lang="ru-RU" sz="1400" dirty="0">
              <a:solidFill>
                <a:schemeClr val="bg1"/>
              </a:solidFill>
              <a:latin typeface="Consolas" pitchFamily="49" charset="0"/>
              <a:cs typeface="Times New Roman" pitchFamily="18" charset="0"/>
            </a:endParaRPr>
          </a:p>
          <a:p>
            <a:pPr algn="just"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public Type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GetType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()</a:t>
            </a:r>
            <a:r>
              <a:rPr lang="be-BY" sz="1400" dirty="0">
                <a:solidFill>
                  <a:schemeClr val="bg1"/>
                </a:solidFill>
                <a:cs typeface="Times New Roman" pitchFamily="18" charset="0"/>
              </a:rPr>
              <a:t> 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- Возвращает тип объекта.</a:t>
            </a:r>
          </a:p>
          <a:p>
            <a:pPr algn="just" eaLnBrk="0" hangingPunct="0"/>
            <a:endParaRPr lang="ru-RU" sz="1400" dirty="0">
              <a:solidFill>
                <a:schemeClr val="bg1"/>
              </a:solidFill>
              <a:latin typeface="Consolas" pitchFamily="49" charset="0"/>
              <a:cs typeface="Times New Roman" pitchFamily="18" charset="0"/>
            </a:endParaRPr>
          </a:p>
          <a:p>
            <a:pPr algn="just"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protected object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 MemberwiseClone()</a:t>
            </a:r>
            <a:r>
              <a:rPr lang="be-BY" sz="1400" dirty="0">
                <a:solidFill>
                  <a:schemeClr val="bg1"/>
                </a:solidFill>
                <a:cs typeface="Times New Roman" pitchFamily="18" charset="0"/>
              </a:rPr>
              <a:t> 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– Производит побитовую копию объекта.</a:t>
            </a:r>
          </a:p>
          <a:p>
            <a:pPr algn="just" eaLnBrk="0" hangingPunct="0"/>
            <a:endParaRPr lang="ru-RU" sz="1400" dirty="0">
              <a:solidFill>
                <a:schemeClr val="bg1"/>
              </a:solidFill>
              <a:latin typeface="Consolas" pitchFamily="49" charset="0"/>
              <a:cs typeface="Times New Roman" pitchFamily="18" charset="0"/>
            </a:endParaRPr>
          </a:p>
          <a:p>
            <a:pPr algn="just"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public static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bool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ReferenceEquals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(object a, object b)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 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– Этот статический метод возвращает значение 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true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, если параметр 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a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 соответствует тому же экземпляру, что и параметр 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b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, или же оба они равны 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null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; в противном случае метод возвращает 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false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.</a:t>
            </a:r>
          </a:p>
          <a:p>
            <a:pPr algn="just" eaLnBrk="0" hangingPunct="0"/>
            <a:endParaRPr lang="ru-RU" sz="1400" dirty="0">
              <a:solidFill>
                <a:schemeClr val="bg1"/>
              </a:solidFill>
              <a:latin typeface="Consolas" pitchFamily="49" charset="0"/>
              <a:cs typeface="Times New Roman" pitchFamily="18" charset="0"/>
            </a:endParaRPr>
          </a:p>
          <a:p>
            <a:pPr algn="just"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public virtual string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ToString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()</a:t>
            </a:r>
            <a:r>
              <a:rPr lang="be-BY" sz="1400" dirty="0">
                <a:solidFill>
                  <a:schemeClr val="bg1"/>
                </a:solidFill>
                <a:cs typeface="Times New Roman" pitchFamily="18" charset="0"/>
              </a:rPr>
              <a:t> 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– Возвращает строковое представления объекта.</a:t>
            </a:r>
            <a:endParaRPr lang="ru-RU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1126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"/>
          <p:cNvSpPr>
            <a:spLocks noChangeArrowheads="1"/>
          </p:cNvSpPr>
          <p:nvPr/>
        </p:nvSpPr>
        <p:spPr bwMode="auto">
          <a:xfrm>
            <a:off x="381000" y="0"/>
            <a:ext cx="8305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ru-RU" sz="2400" b="1" dirty="0">
                <a:solidFill>
                  <a:schemeClr val="bg1"/>
                </a:solidFill>
                <a:cs typeface="Times New Roman" pitchFamily="18" charset="0"/>
              </a:rPr>
              <a:t>Класс </a:t>
            </a:r>
            <a:r>
              <a:rPr lang="en-US" sz="2400" b="1" dirty="0">
                <a:solidFill>
                  <a:schemeClr val="bg1"/>
                </a:solidFill>
                <a:cs typeface="Times New Roman" pitchFamily="18" charset="0"/>
              </a:rPr>
              <a:t>Object</a:t>
            </a:r>
            <a:endParaRPr lang="en-US" sz="240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228600" y="457200"/>
            <a:ext cx="8686800" cy="315436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Point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private int x;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private int y;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 . . . . . . . . . . . . . . . . . . . . . . . .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override string ToString()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//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Переопределяем виртуальный метод </a:t>
            </a:r>
            <a:r>
              <a:rPr lang="en-US" sz="10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ToString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return string.Format("X={0}, Y={1}", x, y);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Point point = new Point(10, 25);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Console.WriteLine("Point : {0}", point);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//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Вывод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Point :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"X=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10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, Y=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24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Console.WriteLine(point);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228600" y="3862388"/>
            <a:ext cx="8686800" cy="2386012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. . . . . . . . . . . . . . . . . . . . . . . . . . .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Printer(params object[] vals)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foreach (object obj in vals)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Console.WriteLine(obj);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Printer(10, 14.23, "Some string", new Point(100, 200), new Arc(1, 2, 3));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//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Что выведет программа? Прокомментируйте вывод объекта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Arc.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4785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ChangeArrowheads="1"/>
          </p:cNvSpPr>
          <p:nvPr/>
        </p:nvSpPr>
        <p:spPr bwMode="auto">
          <a:xfrm>
            <a:off x="381000" y="0"/>
            <a:ext cx="8305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ru-RU" sz="2400" b="1" dirty="0">
                <a:solidFill>
                  <a:schemeClr val="bg1"/>
                </a:solidFill>
                <a:cs typeface="Times New Roman" pitchFamily="18" charset="0"/>
              </a:rPr>
              <a:t>Интерфейсы</a:t>
            </a:r>
            <a:endParaRPr lang="en-US" sz="240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15363" name="TextBox 7"/>
          <p:cNvSpPr txBox="1">
            <a:spLocks noChangeArrowheads="1"/>
          </p:cNvSpPr>
          <p:nvPr/>
        </p:nvSpPr>
        <p:spPr bwMode="auto">
          <a:xfrm>
            <a:off x="152400" y="457200"/>
            <a:ext cx="88392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600" dirty="0">
                <a:solidFill>
                  <a:schemeClr val="bg1"/>
                </a:solidFill>
              </a:rPr>
              <a:t>	</a:t>
            </a:r>
            <a:r>
              <a:rPr lang="ru-RU" sz="1600" dirty="0">
                <a:solidFill>
                  <a:schemeClr val="bg1"/>
                </a:solidFill>
              </a:rPr>
              <a:t>Интерфейс – пользовательский тип, определяющий минимальную функциональность класса, унаследованного от него. Основная задача интерфейса – производить связь между классами</a:t>
            </a:r>
            <a:r>
              <a:rPr lang="ru-RU" sz="1600" dirty="0" smtClean="0">
                <a:solidFill>
                  <a:schemeClr val="bg1"/>
                </a:solidFill>
              </a:rPr>
              <a:t>. Другое название – контракт.</a:t>
            </a:r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15364" name="Rectangle 1"/>
          <p:cNvSpPr>
            <a:spLocks noChangeArrowheads="1"/>
          </p:cNvSpPr>
          <p:nvPr/>
        </p:nvSpPr>
        <p:spPr bwMode="auto">
          <a:xfrm>
            <a:off x="1905000" y="1295400"/>
            <a:ext cx="4953000" cy="18161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algn="just"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interface &lt;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Имя интерфейса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&gt;</a:t>
            </a:r>
            <a:endParaRPr lang="be-BY" sz="14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algn="just"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{</a:t>
            </a:r>
            <a:endParaRPr lang="be-BY" sz="14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algn="just" eaLnBrk="0" hangingPunct="0"/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   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&lt;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Функционал интерфейса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:&gt;</a:t>
            </a:r>
          </a:p>
          <a:p>
            <a:pPr algn="just" eaLnBrk="0" hangingPunct="0"/>
            <a:r>
              <a:rPr lang="en-US" sz="1400" dirty="0">
                <a:solidFill>
                  <a:schemeClr val="bg1"/>
                </a:solidFill>
                <a:ea typeface="Times New Roman" pitchFamily="18" charset="0"/>
                <a:cs typeface="Consolas" pitchFamily="49" charset="0"/>
              </a:rPr>
              <a:t>	&lt;</a:t>
            </a:r>
            <a:r>
              <a:rPr lang="ru-RU" sz="1400" dirty="0">
                <a:solidFill>
                  <a:schemeClr val="bg1"/>
                </a:solidFill>
                <a:ea typeface="Times New Roman" pitchFamily="18" charset="0"/>
                <a:cs typeface="Consolas" pitchFamily="49" charset="0"/>
              </a:rPr>
              <a:t>Методы</a:t>
            </a:r>
            <a:r>
              <a:rPr lang="en-US" sz="1400" dirty="0">
                <a:solidFill>
                  <a:schemeClr val="bg1"/>
                </a:solidFill>
                <a:ea typeface="Times New Roman" pitchFamily="18" charset="0"/>
                <a:cs typeface="Consolas" pitchFamily="49" charset="0"/>
              </a:rPr>
              <a:t>&gt;</a:t>
            </a:r>
            <a:endParaRPr lang="ru-RU" sz="14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algn="just"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	&lt;</a:t>
            </a:r>
            <a:r>
              <a:rPr lang="ru-RU" sz="1400" dirty="0">
                <a:solidFill>
                  <a:schemeClr val="bg1"/>
                </a:solidFill>
                <a:ea typeface="Times New Roman" pitchFamily="18" charset="0"/>
                <a:cs typeface="Consolas" pitchFamily="49" charset="0"/>
              </a:rPr>
              <a:t>Свойства</a:t>
            </a:r>
            <a:r>
              <a:rPr lang="en-US" sz="1400" dirty="0">
                <a:solidFill>
                  <a:schemeClr val="bg1"/>
                </a:solidFill>
                <a:ea typeface="Times New Roman" pitchFamily="18" charset="0"/>
                <a:cs typeface="Consolas" pitchFamily="49" charset="0"/>
              </a:rPr>
              <a:t>&gt;</a:t>
            </a:r>
          </a:p>
          <a:p>
            <a:pPr algn="just" eaLnBrk="0" hangingPunct="0"/>
            <a:r>
              <a:rPr lang="ru-RU" sz="1400" dirty="0">
                <a:solidFill>
                  <a:schemeClr val="bg1"/>
                </a:solidFill>
                <a:ea typeface="Times New Roman" pitchFamily="18" charset="0"/>
                <a:cs typeface="Consolas" pitchFamily="49" charset="0"/>
              </a:rPr>
              <a:t> </a:t>
            </a:r>
            <a:r>
              <a:rPr lang="en-US" sz="1400" dirty="0">
                <a:solidFill>
                  <a:schemeClr val="bg1"/>
                </a:solidFill>
                <a:ea typeface="Times New Roman" pitchFamily="18" charset="0"/>
                <a:cs typeface="Consolas" pitchFamily="49" charset="0"/>
              </a:rPr>
              <a:t>	&lt;</a:t>
            </a:r>
            <a:r>
              <a:rPr lang="ru-RU" sz="1400" dirty="0">
                <a:solidFill>
                  <a:schemeClr val="bg1"/>
                </a:solidFill>
                <a:ea typeface="Times New Roman" pitchFamily="18" charset="0"/>
                <a:cs typeface="Consolas" pitchFamily="49" charset="0"/>
              </a:rPr>
              <a:t>Индексаторы</a:t>
            </a:r>
            <a:r>
              <a:rPr lang="en-US" sz="1400" dirty="0">
                <a:solidFill>
                  <a:schemeClr val="bg1"/>
                </a:solidFill>
                <a:ea typeface="Times New Roman" pitchFamily="18" charset="0"/>
                <a:cs typeface="Consolas" pitchFamily="49" charset="0"/>
              </a:rPr>
              <a:t>&gt;</a:t>
            </a:r>
          </a:p>
          <a:p>
            <a:pPr algn="just" eaLnBrk="0" hangingPunct="0"/>
            <a:r>
              <a:rPr lang="en-US" sz="1400" dirty="0">
                <a:solidFill>
                  <a:schemeClr val="bg1"/>
                </a:solidFill>
                <a:ea typeface="Times New Roman" pitchFamily="18" charset="0"/>
                <a:cs typeface="Consolas" pitchFamily="49" charset="0"/>
              </a:rPr>
              <a:t>	&lt;</a:t>
            </a:r>
            <a:r>
              <a:rPr lang="ru-RU" sz="1400" dirty="0">
                <a:solidFill>
                  <a:schemeClr val="bg1"/>
                </a:solidFill>
                <a:ea typeface="Times New Roman" pitchFamily="18" charset="0"/>
                <a:cs typeface="Consolas" pitchFamily="49" charset="0"/>
              </a:rPr>
              <a:t>События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&gt;</a:t>
            </a:r>
            <a:endParaRPr lang="be-BY" sz="14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algn="just" eaLnBrk="0" hangingPunct="0"/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}</a:t>
            </a:r>
            <a:endParaRPr lang="ru-RU" sz="14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</p:txBody>
      </p:sp>
      <p:sp>
        <p:nvSpPr>
          <p:cNvPr id="15365" name="TextBox 7"/>
          <p:cNvSpPr txBox="1">
            <a:spLocks noChangeArrowheads="1"/>
          </p:cNvSpPr>
          <p:nvPr/>
        </p:nvSpPr>
        <p:spPr bwMode="auto">
          <a:xfrm>
            <a:off x="152400" y="3200400"/>
            <a:ext cx="8839200" cy="354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600" dirty="0">
                <a:solidFill>
                  <a:schemeClr val="bg1"/>
                </a:solidFill>
              </a:rPr>
              <a:t>	</a:t>
            </a:r>
            <a:r>
              <a:rPr lang="ru-RU" sz="1600" dirty="0">
                <a:solidFill>
                  <a:schemeClr val="bg1"/>
                </a:solidFill>
              </a:rPr>
              <a:t>Функционал интерфейса – это минимальный набор, который должен реализовать производный от интерфейса класс. Интерфейс очень похож на абстрактный класс с чисто виртуальными функциями(свойствами и др.), однако несколько отличается от него.</a:t>
            </a:r>
          </a:p>
          <a:p>
            <a:pPr eaLnBrk="1" hangingPunct="1">
              <a:buFont typeface="Arial" charset="0"/>
              <a:buChar char="•"/>
            </a:pPr>
            <a:endParaRPr lang="ru-RU" sz="1600" dirty="0">
              <a:solidFill>
                <a:schemeClr val="bg1"/>
              </a:solidFill>
            </a:endParaRPr>
          </a:p>
          <a:p>
            <a:pPr eaLnBrk="1" hangingPunct="1">
              <a:buFont typeface="Arial" charset="0"/>
              <a:buChar char="•"/>
            </a:pPr>
            <a:r>
              <a:rPr lang="ru-RU" sz="1600" dirty="0">
                <a:solidFill>
                  <a:schemeClr val="bg1"/>
                </a:solidFill>
              </a:rPr>
              <a:t>Производный класс может наследовать(реализовывать) любое количество интерфейсов.</a:t>
            </a:r>
          </a:p>
          <a:p>
            <a:pPr eaLnBrk="1" hangingPunct="1">
              <a:buFont typeface="Arial" charset="0"/>
              <a:buChar char="•"/>
            </a:pPr>
            <a:endParaRPr lang="ru-RU" sz="1600" dirty="0">
              <a:solidFill>
                <a:schemeClr val="bg1"/>
              </a:solidFill>
            </a:endParaRPr>
          </a:p>
          <a:p>
            <a:pPr eaLnBrk="1" hangingPunct="1">
              <a:buFont typeface="Arial" charset="0"/>
              <a:buChar char="•"/>
            </a:pPr>
            <a:r>
              <a:rPr lang="ru-RU" sz="1600" dirty="0">
                <a:solidFill>
                  <a:schemeClr val="bg1"/>
                </a:solidFill>
              </a:rPr>
              <a:t>Все поля интерфейса имеют модификатор </a:t>
            </a:r>
            <a:r>
              <a:rPr lang="en-US" sz="1600" dirty="0">
                <a:solidFill>
                  <a:schemeClr val="bg1"/>
                </a:solidFill>
              </a:rPr>
              <a:t>public, </a:t>
            </a:r>
            <a:r>
              <a:rPr lang="ru-RU" sz="1600" dirty="0">
                <a:solidFill>
                  <a:schemeClr val="bg1"/>
                </a:solidFill>
              </a:rPr>
              <a:t>а также являются виртуальными! </a:t>
            </a:r>
          </a:p>
          <a:p>
            <a:pPr eaLnBrk="1" hangingPunct="1">
              <a:buFont typeface="Arial" charset="0"/>
              <a:buChar char="•"/>
            </a:pPr>
            <a:endParaRPr lang="ru-RU" sz="1600" dirty="0">
              <a:solidFill>
                <a:schemeClr val="bg1"/>
              </a:solidFill>
            </a:endParaRPr>
          </a:p>
          <a:p>
            <a:pPr eaLnBrk="1" hangingPunct="1">
              <a:buFont typeface="Arial" charset="0"/>
              <a:buChar char="•"/>
            </a:pPr>
            <a:r>
              <a:rPr lang="ru-RU" sz="1600" dirty="0">
                <a:solidFill>
                  <a:schemeClr val="bg1"/>
                </a:solidFill>
              </a:rPr>
              <a:t>Интерфейс не может содержать никаких переменных, как, впрочем, и других данных.</a:t>
            </a:r>
          </a:p>
          <a:p>
            <a:pPr eaLnBrk="1" hangingPunct="1">
              <a:buFont typeface="Arial" charset="0"/>
              <a:buChar char="•"/>
            </a:pPr>
            <a:endParaRPr lang="ru-RU" sz="1600" dirty="0">
              <a:solidFill>
                <a:schemeClr val="bg1"/>
              </a:solidFill>
            </a:endParaRPr>
          </a:p>
          <a:p>
            <a:pPr eaLnBrk="1" hangingPunct="1">
              <a:buFont typeface="Arial" charset="0"/>
              <a:buChar char="•"/>
            </a:pPr>
            <a:r>
              <a:rPr lang="ru-RU" sz="1600" dirty="0">
                <a:solidFill>
                  <a:schemeClr val="bg1"/>
                </a:solidFill>
              </a:rPr>
              <a:t>Класс, унаследованный от интерфейса должен реализовать все его методы( свойства и т.д.)</a:t>
            </a:r>
          </a:p>
          <a:p>
            <a:pPr eaLnBrk="1" hangingPunct="1">
              <a:buFont typeface="Arial" charset="0"/>
              <a:buChar char="•"/>
            </a:pPr>
            <a:endParaRPr lang="ru-RU" sz="1600" dirty="0">
              <a:solidFill>
                <a:schemeClr val="bg1"/>
              </a:solidFill>
            </a:endParaRPr>
          </a:p>
          <a:p>
            <a:pPr eaLnBrk="1" hangingPunct="1">
              <a:buFont typeface="Arial" charset="0"/>
              <a:buChar char="•"/>
            </a:pPr>
            <a:r>
              <a:rPr lang="ru-RU" sz="1600" dirty="0">
                <a:solidFill>
                  <a:schemeClr val="bg1"/>
                </a:solidFill>
              </a:rPr>
              <a:t>Интерфейс может быть реализован структурой.</a:t>
            </a:r>
          </a:p>
        </p:txBody>
      </p:sp>
    </p:spTree>
    <p:extLst>
      <p:ext uri="{BB962C8B-B14F-4D97-AF65-F5344CB8AC3E}">
        <p14:creationId xmlns:p14="http://schemas.microsoft.com/office/powerpoint/2010/main" val="4258326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"/>
          <p:cNvSpPr>
            <a:spLocks noChangeArrowheads="1"/>
          </p:cNvSpPr>
          <p:nvPr/>
        </p:nvSpPr>
        <p:spPr bwMode="auto">
          <a:xfrm>
            <a:off x="381000" y="-76200"/>
            <a:ext cx="8305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ru-RU" sz="2400" b="1" dirty="0">
                <a:solidFill>
                  <a:schemeClr val="bg1"/>
                </a:solidFill>
                <a:cs typeface="Times New Roman" pitchFamily="18" charset="0"/>
              </a:rPr>
              <a:t>Интерфейсы – Пример.</a:t>
            </a:r>
            <a:endParaRPr lang="en-US" sz="240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53249" name="Rectangle 1"/>
          <p:cNvSpPr>
            <a:spLocks noChangeArrowheads="1"/>
          </p:cNvSpPr>
          <p:nvPr/>
        </p:nvSpPr>
        <p:spPr bwMode="auto">
          <a:xfrm>
            <a:off x="152400" y="394990"/>
            <a:ext cx="8839200" cy="646330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interface </a:t>
            </a:r>
            <a:r>
              <a:rPr lang="en-US" sz="900" dirty="0" err="1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IPrintable</a:t>
            </a:r>
            <a:endParaRPr lang="en-US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{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    void Print();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}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class Point : </a:t>
            </a:r>
            <a:r>
              <a:rPr lang="en-US" sz="900" dirty="0" err="1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IPrintable</a:t>
            </a:r>
            <a:endParaRPr lang="en-US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{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    public </a:t>
            </a:r>
            <a:r>
              <a:rPr lang="en-US" sz="900" dirty="0" err="1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int</a:t>
            </a: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 X { get; private set; }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    public </a:t>
            </a:r>
            <a:r>
              <a:rPr lang="en-US" sz="900" dirty="0" err="1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int</a:t>
            </a: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 Y { get; private set; }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    public Point(</a:t>
            </a:r>
            <a:r>
              <a:rPr lang="en-US" sz="900" dirty="0" err="1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int</a:t>
            </a: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 x, </a:t>
            </a:r>
            <a:r>
              <a:rPr lang="en-US" sz="900" dirty="0" err="1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int</a:t>
            </a: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 y) { X = x; Y = y; }</a:t>
            </a:r>
          </a:p>
          <a:p>
            <a:pPr eaLnBrk="0" hangingPunct="0">
              <a:defRPr/>
            </a:pPr>
            <a:endParaRPr lang="en-US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    public virtual void Print() // </a:t>
            </a:r>
            <a:r>
              <a:rPr lang="be-BY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Обязательная реализация функции!</a:t>
            </a:r>
          </a:p>
          <a:p>
            <a:pPr eaLnBrk="0" hangingPunct="0">
              <a:defRPr/>
            </a:pPr>
            <a:r>
              <a:rPr lang="be-BY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    {</a:t>
            </a:r>
          </a:p>
          <a:p>
            <a:pPr eaLnBrk="0" hangingPunct="0">
              <a:defRPr/>
            </a:pPr>
            <a:r>
              <a:rPr lang="be-BY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        </a:t>
            </a:r>
            <a:r>
              <a:rPr lang="en-US" sz="900" dirty="0" err="1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Console.WriteLine</a:t>
            </a: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("I'm Point at X={0};Y={1}",X,Y);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    }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}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class Arc : Point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{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    private double _radius;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    public Arc(</a:t>
            </a:r>
            <a:r>
              <a:rPr lang="en-US" sz="900" dirty="0" err="1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int</a:t>
            </a: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 x, </a:t>
            </a:r>
            <a:r>
              <a:rPr lang="en-US" sz="900" dirty="0" err="1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int</a:t>
            </a: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 y, double radius) : base(x, y) { _radius = radius; }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    public override void Print()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    {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        </a:t>
            </a:r>
            <a:r>
              <a:rPr lang="en-US" sz="900" dirty="0" err="1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Console.WriteLine</a:t>
            </a: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("I'm Arc with Radius {0} at point {1}; {2}", _radius, </a:t>
            </a:r>
            <a:r>
              <a:rPr lang="en-US" sz="900" dirty="0" err="1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base.X</a:t>
            </a: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, </a:t>
            </a:r>
            <a:r>
              <a:rPr lang="en-US" sz="900" dirty="0" err="1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base.Y</a:t>
            </a: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);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    }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}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class Point3D : </a:t>
            </a:r>
            <a:r>
              <a:rPr lang="en-US" sz="900" dirty="0" err="1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IPrintable</a:t>
            </a:r>
            <a:endParaRPr lang="en-US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{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    </a:t>
            </a:r>
            <a:r>
              <a:rPr lang="en-US" sz="900" dirty="0" err="1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int</a:t>
            </a: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 _x, _y, _z;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    public Point3D(</a:t>
            </a:r>
            <a:r>
              <a:rPr lang="en-US" sz="900" dirty="0" err="1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int</a:t>
            </a: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 x, </a:t>
            </a:r>
            <a:r>
              <a:rPr lang="en-US" sz="900" dirty="0" err="1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int</a:t>
            </a: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 y, </a:t>
            </a:r>
            <a:r>
              <a:rPr lang="en-US" sz="900" dirty="0" err="1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int</a:t>
            </a: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 z) { _x = x; _y = y; _z = z; }</a:t>
            </a:r>
          </a:p>
          <a:p>
            <a:pPr eaLnBrk="0" hangingPunct="0">
              <a:defRPr/>
            </a:pPr>
            <a:endParaRPr lang="en-US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    public void Print()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    {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        </a:t>
            </a:r>
            <a:r>
              <a:rPr lang="en-US" sz="900" dirty="0" err="1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Console.WriteLine</a:t>
            </a: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("I'm Point 3D at X={0};Y={1};Z={2}", _x, _y, _z);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    }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}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class Program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{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    static void Printer(</a:t>
            </a:r>
            <a:r>
              <a:rPr lang="en-US" sz="900" dirty="0" err="1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params</a:t>
            </a: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IPrintable</a:t>
            </a: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[] </a:t>
            </a:r>
            <a:r>
              <a:rPr lang="en-US" sz="900" dirty="0" err="1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vals</a:t>
            </a: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)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    {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        </a:t>
            </a:r>
            <a:r>
              <a:rPr lang="en-US" sz="900" dirty="0" err="1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foreach</a:t>
            </a: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 (</a:t>
            </a:r>
            <a:r>
              <a:rPr lang="en-US" sz="900" dirty="0" err="1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IPrintable</a:t>
            </a: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obj</a:t>
            </a: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 in </a:t>
            </a:r>
            <a:r>
              <a:rPr lang="en-US" sz="900" dirty="0" err="1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vals</a:t>
            </a: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) </a:t>
            </a:r>
            <a:r>
              <a:rPr lang="en-US" sz="900" dirty="0" err="1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obj.Print</a:t>
            </a: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();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    }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    static void Main(string[] </a:t>
            </a:r>
            <a:r>
              <a:rPr lang="en-US" sz="900" dirty="0" err="1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args</a:t>
            </a: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)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    {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        Printer(new Point(1,2),new Arc(10,20,30),new Point3D(100,200,300));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    }</a:t>
            </a:r>
          </a:p>
          <a:p>
            <a:pPr eaLnBrk="0" hangingPunct="0">
              <a:defRPr/>
            </a:pPr>
            <a:r>
              <a:rPr lang="en-US" sz="900" dirty="0" smtClean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1611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"/>
          <p:cNvSpPr>
            <a:spLocks noChangeArrowheads="1"/>
          </p:cNvSpPr>
          <p:nvPr/>
        </p:nvSpPr>
        <p:spPr bwMode="auto">
          <a:xfrm>
            <a:off x="381000" y="-4763"/>
            <a:ext cx="83058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ru-RU" sz="2400" b="1" dirty="0">
                <a:solidFill>
                  <a:schemeClr val="bg1"/>
                </a:solidFill>
                <a:cs typeface="Times New Roman" pitchFamily="18" charset="0"/>
              </a:rPr>
              <a:t>Интерфейс </a:t>
            </a:r>
            <a:r>
              <a:rPr lang="en-US" sz="2400" b="1" dirty="0" err="1">
                <a:solidFill>
                  <a:schemeClr val="bg1"/>
                </a:solidFill>
                <a:cs typeface="Times New Roman" pitchFamily="18" charset="0"/>
              </a:rPr>
              <a:t>IComparable</a:t>
            </a:r>
            <a:r>
              <a:rPr lang="ru-RU" sz="2400" b="1" dirty="0">
                <a:solidFill>
                  <a:schemeClr val="bg1"/>
                </a:solidFill>
                <a:cs typeface="Times New Roman" pitchFamily="18" charset="0"/>
              </a:rPr>
              <a:t>.</a:t>
            </a:r>
            <a:endParaRPr lang="en-US" sz="2400" b="1" dirty="0">
              <a:solidFill>
                <a:schemeClr val="bg1"/>
              </a:solidFill>
              <a:cs typeface="Times New Roman" pitchFamily="18" charset="0"/>
            </a:endParaRPr>
          </a:p>
          <a:p>
            <a:pPr algn="ctr">
              <a:tabLst>
                <a:tab pos="457200" algn="l"/>
              </a:tabLst>
            </a:pPr>
            <a:r>
              <a:rPr lang="ru-RU" sz="1200" dirty="0">
                <a:solidFill>
                  <a:schemeClr val="bg1"/>
                </a:solidFill>
                <a:cs typeface="Times New Roman" pitchFamily="18" charset="0"/>
              </a:rPr>
              <a:t>Используется для сортировки в массивах и т.д.</a:t>
            </a:r>
            <a:endParaRPr lang="en-US" sz="120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17411" name="Rectangle 1"/>
          <p:cNvSpPr>
            <a:spLocks noChangeArrowheads="1"/>
          </p:cNvSpPr>
          <p:nvPr/>
        </p:nvSpPr>
        <p:spPr bwMode="auto">
          <a:xfrm>
            <a:off x="2667000" y="663575"/>
            <a:ext cx="3733800" cy="7080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interface IComparable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int CompareTo(object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17412" name="TextBox 7"/>
          <p:cNvSpPr txBox="1">
            <a:spLocks noChangeArrowheads="1"/>
          </p:cNvSpPr>
          <p:nvPr/>
        </p:nvSpPr>
        <p:spPr bwMode="auto">
          <a:xfrm>
            <a:off x="228600" y="140464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600" dirty="0">
                <a:solidFill>
                  <a:schemeClr val="bg1"/>
                </a:solidFill>
              </a:rPr>
              <a:t>	</a:t>
            </a:r>
            <a:r>
              <a:rPr lang="ru-RU" sz="1600" dirty="0">
                <a:solidFill>
                  <a:schemeClr val="bg1"/>
                </a:solidFill>
              </a:rPr>
              <a:t>Метод </a:t>
            </a:r>
            <a:r>
              <a:rPr lang="en-US" sz="1600" dirty="0" err="1">
                <a:solidFill>
                  <a:schemeClr val="bg1"/>
                </a:solidFill>
              </a:rPr>
              <a:t>CompareTo</a:t>
            </a:r>
            <a:r>
              <a:rPr lang="en-US" sz="1600" dirty="0">
                <a:solidFill>
                  <a:schemeClr val="bg1"/>
                </a:solidFill>
              </a:rPr>
              <a:t>()</a:t>
            </a:r>
            <a:r>
              <a:rPr lang="ru-RU" sz="1600" dirty="0">
                <a:solidFill>
                  <a:schemeClr val="bg1"/>
                </a:solidFill>
              </a:rPr>
              <a:t> должен возвращать -1, если текущий объект меньше принимаемого, 0 – если они равны, +1 – если текущий – меньше принимаемого.</a:t>
            </a:r>
          </a:p>
        </p:txBody>
      </p:sp>
      <p:sp>
        <p:nvSpPr>
          <p:cNvPr id="17413" name="Rectangle 2"/>
          <p:cNvSpPr>
            <a:spLocks noChangeArrowheads="1"/>
          </p:cNvSpPr>
          <p:nvPr/>
        </p:nvSpPr>
        <p:spPr bwMode="auto">
          <a:xfrm>
            <a:off x="304800" y="1981200"/>
            <a:ext cx="8686800" cy="470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Point : IComparable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private int x;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private int y;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. . . . . . . . . . . . . . . . . . . . . . . . . . . . . .</a:t>
            </a: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int CompareTo(object o)	//Реализация интерфейса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Point p = o as Point;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if (p == null)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return 0;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return x - p.x;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Point[] array = new Point[10];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Random rand = new Random();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10; i++)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array[i] = new Point(rand.Next() % 100, rand.Next() % 100);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Array.Sort(array);		//Сортировка массива точек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foreach (Point pt in array)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Console.WriteLine(pt);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42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"/>
          <p:cNvSpPr>
            <a:spLocks noChangeArrowheads="1"/>
          </p:cNvSpPr>
          <p:nvPr/>
        </p:nvSpPr>
        <p:spPr bwMode="auto">
          <a:xfrm>
            <a:off x="381000" y="-4763"/>
            <a:ext cx="83058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ru-RU" sz="2400" b="1" dirty="0">
                <a:solidFill>
                  <a:schemeClr val="bg1"/>
                </a:solidFill>
                <a:cs typeface="Times New Roman" pitchFamily="18" charset="0"/>
              </a:rPr>
              <a:t>Интерфейс </a:t>
            </a:r>
            <a:r>
              <a:rPr lang="en-US" sz="2400" b="1" dirty="0" err="1">
                <a:solidFill>
                  <a:schemeClr val="bg1"/>
                </a:solidFill>
                <a:cs typeface="Times New Roman" pitchFamily="18" charset="0"/>
              </a:rPr>
              <a:t>IComparer</a:t>
            </a:r>
            <a:r>
              <a:rPr lang="ru-RU" sz="2400" b="1" dirty="0">
                <a:solidFill>
                  <a:schemeClr val="bg1"/>
                </a:solidFill>
                <a:cs typeface="Times New Roman" pitchFamily="18" charset="0"/>
              </a:rPr>
              <a:t>.</a:t>
            </a:r>
            <a:endParaRPr lang="en-US" sz="2400" b="1" dirty="0">
              <a:solidFill>
                <a:schemeClr val="bg1"/>
              </a:solidFill>
              <a:cs typeface="Times New Roman" pitchFamily="18" charset="0"/>
            </a:endParaRPr>
          </a:p>
          <a:p>
            <a:pPr algn="ctr">
              <a:tabLst>
                <a:tab pos="457200" algn="l"/>
              </a:tabLst>
            </a:pPr>
            <a:r>
              <a:rPr lang="ru-RU" sz="1200" dirty="0">
                <a:solidFill>
                  <a:schemeClr val="bg1"/>
                </a:solidFill>
                <a:cs typeface="Times New Roman" pitchFamily="18" charset="0"/>
              </a:rPr>
              <a:t>Используется для сортировки в массивах и т.д.</a:t>
            </a:r>
            <a:endParaRPr lang="en-US" sz="120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18435" name="Rectangle 1"/>
          <p:cNvSpPr>
            <a:spLocks noChangeArrowheads="1"/>
          </p:cNvSpPr>
          <p:nvPr/>
        </p:nvSpPr>
        <p:spPr bwMode="auto">
          <a:xfrm>
            <a:off x="2667000" y="663575"/>
            <a:ext cx="3733800" cy="7080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interface ICompar</a:t>
            </a:r>
            <a:r>
              <a:rPr lang="en-US" sz="10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er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int Compare(object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o1,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object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o2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55297" name="Rectangle 1"/>
          <p:cNvSpPr>
            <a:spLocks noChangeArrowheads="1"/>
          </p:cNvSpPr>
          <p:nvPr/>
        </p:nvSpPr>
        <p:spPr bwMode="auto">
          <a:xfrm>
            <a:off x="304800" y="1447800"/>
            <a:ext cx="8534400" cy="53086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using System.Collections;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Point : IComparable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. . . . . . . . . . . . . . . . . . . .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SortPointsByY : IComparer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int IComparer.Compare(object o1, object o2)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Point p1 = o1 as Point;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Point p2 = o2 as Point;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if (p1 == null || p2 == null)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return 0;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return p1.Y - p2.Y;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Point[] array = new Point[10];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Random rand = new Random();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10;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array[i] = new Point(rand.Next() % 100, rand.Next() % 100);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Array.Sort(array,new SortPointsByY());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foreach (Point pt in array)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Console.WriteLine(pt);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7645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"/>
          <p:cNvSpPr>
            <a:spLocks noChangeArrowheads="1"/>
          </p:cNvSpPr>
          <p:nvPr/>
        </p:nvSpPr>
        <p:spPr bwMode="auto">
          <a:xfrm>
            <a:off x="381000" y="-4763"/>
            <a:ext cx="8305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ru-RU" sz="2400" b="1" dirty="0">
                <a:solidFill>
                  <a:schemeClr val="bg1"/>
                </a:solidFill>
                <a:cs typeface="Times New Roman" pitchFamily="18" charset="0"/>
              </a:rPr>
              <a:t>Интерфейсы</a:t>
            </a:r>
            <a:endParaRPr lang="en-US" sz="2400" b="1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19459" name="TextBox 7"/>
          <p:cNvSpPr txBox="1">
            <a:spLocks noChangeArrowheads="1"/>
          </p:cNvSpPr>
          <p:nvPr/>
        </p:nvSpPr>
        <p:spPr bwMode="auto">
          <a:xfrm>
            <a:off x="152400" y="457200"/>
            <a:ext cx="8839200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 smtClean="0">
                <a:solidFill>
                  <a:schemeClr val="bg1"/>
                </a:solidFill>
              </a:rPr>
              <a:t>Информацию </a:t>
            </a:r>
            <a:r>
              <a:rPr lang="ru-RU" sz="1600" dirty="0">
                <a:solidFill>
                  <a:schemeClr val="bg1"/>
                </a:solidFill>
              </a:rPr>
              <a:t>о большинстве интерфейсов можно посмотреть </a:t>
            </a:r>
            <a:r>
              <a:rPr lang="ru-RU" sz="1600" dirty="0" smtClean="0">
                <a:solidFill>
                  <a:schemeClr val="bg1"/>
                </a:solidFill>
              </a:rPr>
              <a:t>в </a:t>
            </a:r>
            <a:r>
              <a:rPr lang="en-US" sz="1600" dirty="0" smtClean="0">
                <a:solidFill>
                  <a:schemeClr val="bg1"/>
                </a:solidFill>
              </a:rPr>
              <a:t>Object Browser:</a:t>
            </a:r>
            <a:endParaRPr lang="ru-RU" sz="1600" dirty="0">
              <a:solidFill>
                <a:schemeClr val="bg1"/>
              </a:solidFill>
            </a:endParaRPr>
          </a:p>
          <a:p>
            <a:pPr marL="1028700" lvl="1" eaLnBrk="1" hangingPunct="1">
              <a:buFont typeface="Arial" pitchFamily="34" charset="0"/>
              <a:buChar char="•"/>
            </a:pP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View 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 Object Browser -&gt; 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system</a:t>
            </a:r>
          </a:p>
          <a:p>
            <a:pPr marL="1028700" lvl="1" eaLnBrk="1" hangingPunct="1">
              <a:buFont typeface="Arial" pitchFamily="34" charset="0"/>
              <a:buChar char="•"/>
            </a:pP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View 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 Object Browser -&gt; </a:t>
            </a:r>
            <a:r>
              <a:rPr lang="en-US" sz="16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mscorlib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-&gt;</a:t>
            </a:r>
            <a:r>
              <a:rPr lang="en-US" sz="16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System.Collections</a:t>
            </a:r>
            <a:endParaRPr lang="en-US" sz="1600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marL="1028700" lvl="1" eaLnBrk="1" hangingPunct="1">
              <a:buFont typeface="Arial" pitchFamily="34" charset="0"/>
              <a:buChar char="•"/>
            </a:pP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View 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 Object Browser -&gt; </a:t>
            </a:r>
            <a:r>
              <a:rPr lang="en-US" sz="16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mscorlib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-&gt;</a:t>
            </a:r>
            <a:r>
              <a:rPr lang="en-US" sz="16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System.Collections.Generic</a:t>
            </a:r>
            <a:endParaRPr lang="en-US" sz="1600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en-US" sz="1600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Другие полезные интерфейсы</a:t>
            </a:r>
          </a:p>
          <a:p>
            <a:pPr marL="1028700" lvl="1" eaLnBrk="1" hangingPunct="1">
              <a:buFont typeface="Arial" pitchFamily="34" charset="0"/>
              <a:buChar char="•"/>
            </a:pPr>
            <a:r>
              <a:rPr lang="en-US" sz="16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System.IEnumerable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System.Collections.Generic.IEnumerable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&lt;T&gt;</a:t>
            </a:r>
          </a:p>
          <a:p>
            <a:pPr marL="1028700" lvl="1" eaLnBrk="1" hangingPunct="1">
              <a:buFont typeface="Arial" pitchFamily="34" charset="0"/>
              <a:buChar char="•"/>
            </a:pPr>
            <a:r>
              <a:rPr lang="en-US" sz="16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System.IDisposable</a:t>
            </a:r>
            <a:endParaRPr lang="en-US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9269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19697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3200" dirty="0" smtClean="0">
                <a:solidFill>
                  <a:schemeClr val="bg1"/>
                </a:solidFill>
              </a:rPr>
              <a:t>Литература</a:t>
            </a:r>
          </a:p>
          <a:p>
            <a:pPr lvl="0"/>
            <a:endParaRPr lang="en-US" dirty="0" smtClean="0">
              <a:solidFill>
                <a:schemeClr val="bg1"/>
              </a:solidFill>
            </a:endParaRPr>
          </a:p>
          <a:p>
            <a:pPr marL="285750" lvl="0" indent="-285750">
              <a:buFont typeface="Arial" pitchFamily="34" charset="0"/>
              <a:buChar char="•"/>
            </a:pPr>
            <a:r>
              <a:rPr lang="ru-RU" dirty="0">
                <a:solidFill>
                  <a:schemeClr val="bg1"/>
                </a:solidFill>
              </a:rPr>
              <a:t>Гради </a:t>
            </a:r>
            <a:r>
              <a:rPr lang="ru-RU" dirty="0" smtClean="0">
                <a:solidFill>
                  <a:schemeClr val="bg1"/>
                </a:solidFill>
              </a:rPr>
              <a:t>Буч</a:t>
            </a:r>
            <a:r>
              <a:rPr lang="en-US" dirty="0" smtClean="0">
                <a:solidFill>
                  <a:schemeClr val="bg1"/>
                </a:solidFill>
              </a:rPr>
              <a:t>. </a:t>
            </a:r>
            <a:r>
              <a:rPr lang="ru-RU" dirty="0" smtClean="0">
                <a:solidFill>
                  <a:schemeClr val="bg1"/>
                </a:solidFill>
              </a:rPr>
              <a:t>Объектно-ориентированный </a:t>
            </a:r>
            <a:r>
              <a:rPr lang="ru-RU" dirty="0">
                <a:solidFill>
                  <a:schemeClr val="bg1"/>
                </a:solidFill>
              </a:rPr>
              <a:t>анализ и проектирование с примерами </a:t>
            </a:r>
            <a:r>
              <a:rPr lang="ru-RU" dirty="0" smtClean="0">
                <a:solidFill>
                  <a:schemeClr val="bg1"/>
                </a:solidFill>
              </a:rPr>
              <a:t>приложений</a:t>
            </a:r>
            <a:r>
              <a:rPr lang="en-US" dirty="0" smtClean="0">
                <a:solidFill>
                  <a:schemeClr val="bg1"/>
                </a:solidFill>
              </a:rPr>
              <a:t> (Object-Oriented </a:t>
            </a:r>
            <a:r>
              <a:rPr lang="en-US" dirty="0">
                <a:solidFill>
                  <a:schemeClr val="bg1"/>
                </a:solidFill>
              </a:rPr>
              <a:t>Analysis and Design with </a:t>
            </a:r>
            <a:r>
              <a:rPr lang="en-US" dirty="0" smtClean="0">
                <a:solidFill>
                  <a:schemeClr val="bg1"/>
                </a:solidFill>
              </a:rPr>
              <a:t>Application)</a:t>
            </a:r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  <a:hlinkClick r:id="rId3"/>
              </a:rPr>
              <a:t>http://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oz.by/books/more101944.html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5694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"/>
          <p:cNvSpPr>
            <a:spLocks noChangeArrowheads="1"/>
          </p:cNvSpPr>
          <p:nvPr/>
        </p:nvSpPr>
        <p:spPr bwMode="auto">
          <a:xfrm>
            <a:off x="381000" y="-4763"/>
            <a:ext cx="8305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ru-RU" sz="2400" b="1" dirty="0">
                <a:solidFill>
                  <a:schemeClr val="bg1"/>
                </a:solidFill>
                <a:cs typeface="Times New Roman" pitchFamily="18" charset="0"/>
              </a:rPr>
              <a:t>Перегрузка операторов</a:t>
            </a:r>
            <a:endParaRPr lang="en-US" sz="2400" b="1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20483" name="Прямоугольник 3"/>
          <p:cNvSpPr>
            <a:spLocks noChangeArrowheads="1"/>
          </p:cNvSpPr>
          <p:nvPr/>
        </p:nvSpPr>
        <p:spPr bwMode="auto">
          <a:xfrm>
            <a:off x="152400" y="533400"/>
            <a:ext cx="8839200" cy="5632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 В языке </a:t>
            </a:r>
            <a:r>
              <a:rPr lang="en-US" dirty="0">
                <a:solidFill>
                  <a:schemeClr val="bg1"/>
                </a:solidFill>
              </a:rPr>
              <a:t>C# </a:t>
            </a:r>
            <a:r>
              <a:rPr lang="ru-RU" dirty="0">
                <a:solidFill>
                  <a:schemeClr val="bg1"/>
                </a:solidFill>
              </a:rPr>
              <a:t>могут перегружаться операторы</a:t>
            </a:r>
            <a:r>
              <a:rPr lang="en-US" dirty="0">
                <a:solidFill>
                  <a:schemeClr val="bg1"/>
                </a:solidFill>
              </a:rPr>
              <a:t>:</a:t>
            </a:r>
          </a:p>
          <a:p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ru-RU" dirty="0">
                <a:solidFill>
                  <a:schemeClr val="bg1"/>
                </a:solidFill>
              </a:rPr>
              <a:t>Унарные +, -, !, ~, ++, --, true, false</a:t>
            </a:r>
          </a:p>
          <a:p>
            <a:r>
              <a:rPr lang="ru-RU" dirty="0">
                <a:solidFill>
                  <a:schemeClr val="bg1"/>
                </a:solidFill>
              </a:rPr>
              <a:t>	Бинарные +, -, *, /, %, &amp;, |, ^, &lt;&lt;, &gt;&gt;, ==, !=, &gt;, &lt;, &gt;=, &lt;=.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b="1" dirty="0">
                <a:solidFill>
                  <a:schemeClr val="bg1"/>
                </a:solidFill>
              </a:rPr>
              <a:t>Унарные</a:t>
            </a:r>
            <a:r>
              <a:rPr lang="ru-RU" dirty="0">
                <a:solidFill>
                  <a:schemeClr val="bg1"/>
                </a:solidFill>
              </a:rPr>
              <a:t> операторы производят действия с одним объектом </a:t>
            </a:r>
            <a:r>
              <a:rPr lang="en-US" dirty="0">
                <a:solidFill>
                  <a:schemeClr val="bg1"/>
                </a:solidFill>
              </a:rPr>
              <a:t>:</a:t>
            </a:r>
          </a:p>
          <a:p>
            <a:r>
              <a:rPr lang="en-US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-a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++a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a--</a:t>
            </a:r>
            <a:endParaRPr lang="be-BY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Бинарные операторы производят действие сразу с двумя объектами</a:t>
            </a:r>
            <a:r>
              <a:rPr lang="en-US" dirty="0">
                <a:solidFill>
                  <a:schemeClr val="bg1"/>
                </a:solidFill>
              </a:rPr>
              <a:t>: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a*b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a*=b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a&gt;=b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	Некоторые бинарные операторы, такие как </a:t>
            </a:r>
            <a:r>
              <a:rPr lang="en-US" dirty="0">
                <a:solidFill>
                  <a:schemeClr val="bg1"/>
                </a:solidFill>
              </a:rPr>
              <a:t>+=, -=, *=</a:t>
            </a:r>
            <a:r>
              <a:rPr lang="ru-RU" dirty="0">
                <a:solidFill>
                  <a:schemeClr val="bg1"/>
                </a:solidFill>
              </a:rPr>
              <a:t>,</a:t>
            </a:r>
            <a:r>
              <a:rPr lang="en-US" dirty="0">
                <a:solidFill>
                  <a:schemeClr val="bg1"/>
                </a:solidFill>
              </a:rPr>
              <a:t> /= </a:t>
            </a:r>
            <a:r>
              <a:rPr lang="ru-RU" dirty="0">
                <a:solidFill>
                  <a:schemeClr val="bg1"/>
                </a:solidFill>
              </a:rPr>
              <a:t>автоматически перегружаются, если будут перегружены </a:t>
            </a:r>
            <a:r>
              <a:rPr lang="en-US" dirty="0">
                <a:solidFill>
                  <a:schemeClr val="bg1"/>
                </a:solidFill>
              </a:rPr>
              <a:t>+,-,*,/</a:t>
            </a:r>
            <a:r>
              <a:rPr lang="ru-RU" dirty="0">
                <a:solidFill>
                  <a:schemeClr val="bg1"/>
                </a:solidFill>
              </a:rPr>
              <a:t>.</a:t>
            </a:r>
          </a:p>
          <a:p>
            <a:r>
              <a:rPr lang="ru-RU" dirty="0">
                <a:solidFill>
                  <a:schemeClr val="bg1"/>
                </a:solidFill>
              </a:rPr>
              <a:t>Операторы </a:t>
            </a:r>
            <a:r>
              <a:rPr lang="en-US" dirty="0">
                <a:solidFill>
                  <a:schemeClr val="bg1"/>
                </a:solidFill>
              </a:rPr>
              <a:t>==, != ; &gt;,&lt; ; &gt;=, &lt;= </a:t>
            </a:r>
            <a:r>
              <a:rPr lang="ru-RU" dirty="0">
                <a:solidFill>
                  <a:schemeClr val="bg1"/>
                </a:solidFill>
              </a:rPr>
              <a:t>можно перегрузить только парами.</a:t>
            </a:r>
          </a:p>
          <a:p>
            <a:endParaRPr lang="ru-RU" b="1" dirty="0">
              <a:solidFill>
                <a:schemeClr val="bg1"/>
              </a:solidFill>
            </a:endParaRPr>
          </a:p>
          <a:p>
            <a:r>
              <a:rPr lang="ru-RU" b="1" dirty="0">
                <a:solidFill>
                  <a:schemeClr val="bg1"/>
                </a:solidFill>
              </a:rPr>
              <a:t>	При перегрузке бинарных операторов хотя бы один из принимаемых объектов должен быть типа объекта, в котором эти операторы перегружаются!</a:t>
            </a:r>
            <a:endParaRPr lang="ru-RU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2124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"/>
          <p:cNvSpPr>
            <a:spLocks noChangeArrowheads="1"/>
          </p:cNvSpPr>
          <p:nvPr/>
        </p:nvSpPr>
        <p:spPr bwMode="auto">
          <a:xfrm>
            <a:off x="228600" y="533400"/>
            <a:ext cx="8686800" cy="62484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using System.Collections;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Point : IComparable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Point operator +(Point o1, Point o2)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return new Point(o1.x + o2.x, o1.y + o2.y);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Point operator +(Point obj, int a)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return new Point(obj.x + a, obj.y + a);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Point operator -(Point obj)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return new Point(-obj.x, -obj.y);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bool operator ==(Point o1, Point o2)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return o1.x == o2.x &amp;&amp; o1.y == o2.y;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bool operator !=(Point o1, Point o2)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return !(o1 == o2);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Point p1 = new Point(1,2);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Point p2 = new Point(10,20);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Point p3 = p1 + p2 + 10;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p3.Print();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p2 += p1;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p2.Print();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if (p2 != p3)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Console.WriteLine("p2 != p3");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p1 = -p1;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p1.Print();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1507" name="Rectangle 1"/>
          <p:cNvSpPr>
            <a:spLocks noChangeArrowheads="1"/>
          </p:cNvSpPr>
          <p:nvPr/>
        </p:nvSpPr>
        <p:spPr bwMode="auto">
          <a:xfrm>
            <a:off x="381000" y="-4763"/>
            <a:ext cx="8305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ru-RU" sz="2400" b="1" dirty="0">
                <a:solidFill>
                  <a:schemeClr val="bg1"/>
                </a:solidFill>
                <a:cs typeface="Times New Roman" pitchFamily="18" charset="0"/>
              </a:rPr>
              <a:t>Перегрузка операторов</a:t>
            </a:r>
            <a:endParaRPr lang="en-US" sz="2400" b="1" dirty="0">
              <a:solidFill>
                <a:schemeClr val="bg1"/>
              </a:solidFill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4490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"/>
          <p:cNvSpPr>
            <a:spLocks noChangeArrowheads="1"/>
          </p:cNvSpPr>
          <p:nvPr/>
        </p:nvSpPr>
        <p:spPr bwMode="auto">
          <a:xfrm>
            <a:off x="381000" y="-76200"/>
            <a:ext cx="8305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ru-RU" sz="2400" b="1">
                <a:cs typeface="Times New Roman" pitchFamily="18" charset="0"/>
              </a:rPr>
              <a:t>Коллекции</a:t>
            </a:r>
            <a:endParaRPr lang="en-US" sz="1200">
              <a:cs typeface="Times New Roman" pitchFamily="18" charset="0"/>
            </a:endParaRPr>
          </a:p>
        </p:txBody>
      </p:sp>
      <p:sp>
        <p:nvSpPr>
          <p:cNvPr id="32769" name="Rectangle 1"/>
          <p:cNvSpPr>
            <a:spLocks noChangeArrowheads="1"/>
          </p:cNvSpPr>
          <p:nvPr/>
        </p:nvSpPr>
        <p:spPr bwMode="auto">
          <a:xfrm>
            <a:off x="152400" y="381000"/>
            <a:ext cx="8839200" cy="640238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using System.Collections;		//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Обязательно использование пространства имен</a:t>
            </a: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Console.WriteLine("Array List : ");	//Безразмерный масив. В него можно помещать любой объект.</a:t>
            </a: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ArrayList arrayList = new ArrayList();</a:t>
            </a: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arrayList.Add(30.5);</a:t>
            </a: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arrayList.Add(23.6);</a:t>
            </a: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arrayList.Add(40);</a:t>
            </a: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foreach (object val in arrayList)</a:t>
            </a: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Console.WriteLine(val);</a:t>
            </a:r>
          </a:p>
          <a:p>
            <a:pPr eaLnBrk="0" hangingPunct="0">
              <a:defRPr/>
            </a:pP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Console.WriteLine("\nQueue : "); 	//Очередь – работает по принципу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FILO ( first input last output )</a:t>
            </a: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Queue&lt;int&gt; queue = new Queue&lt;int&gt;();</a:t>
            </a: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queue.Enqueue(1);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//Помещаем в конец очереди</a:t>
            </a: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queue.Enqueue(4);</a:t>
            </a: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queue.Enqueue(6);</a:t>
            </a: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while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(queue.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Count &gt; 0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Console.WriteLine(queue.Dequeue());	//Берем элементы из начала очереди</a:t>
            </a:r>
          </a:p>
          <a:p>
            <a:pPr eaLnBrk="0" hangingPunct="0">
              <a:defRPr/>
            </a:pP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Console.WriteLine("\nSorted List : ");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//Коллекция, работающая по принципу ключ-значение</a:t>
            </a: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SortedList&lt;string, int&gt; sortList = new SortedList&lt;string, int&gt;();</a:t>
            </a: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sortList["val1"] = 30;			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//Помещаем значение 30 по ключу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“val1”</a:t>
            </a: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sortList["val2"] = 80;</a:t>
            </a: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sortList["val3"] = 120;</a:t>
            </a: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foreach (KeyValuePair&lt;string, int&gt; val in sortList)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KeyValuePair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– 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элемент списка</a:t>
            </a: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Console.WriteLine(val);</a:t>
            </a: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Console.WriteLine("val2 in sortedList = {0}",sortList["val2"]);</a:t>
            </a: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Console.WriteLine("\nStack : ");	//Стек – работает по принципу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FIFO (First input first output)</a:t>
            </a: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Stack&lt;string&gt; stack = new Stack&lt;string&gt;();</a:t>
            </a: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stack.Push("is...");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Помещает строку на вершину стека</a:t>
            </a: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stack.Push("name ");</a:t>
            </a: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stack.Push("My ");</a:t>
            </a: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3; i++)</a:t>
            </a: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Console.Write(stack.Pop());	//Снимаем строки с вершаны стека</a:t>
            </a: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Console.WriteLine("");</a:t>
            </a: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8387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Прямоугольник 6"/>
          <p:cNvSpPr>
            <a:spLocks noChangeArrowheads="1"/>
          </p:cNvSpPr>
          <p:nvPr/>
        </p:nvSpPr>
        <p:spPr bwMode="auto">
          <a:xfrm>
            <a:off x="685800" y="71438"/>
            <a:ext cx="7924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Задание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2531" name="Прямоугольник 4"/>
          <p:cNvSpPr>
            <a:spLocks noChangeArrowheads="1"/>
          </p:cNvSpPr>
          <p:nvPr/>
        </p:nvSpPr>
        <p:spPr bwMode="auto">
          <a:xfrm>
            <a:off x="0" y="733425"/>
            <a:ext cx="9144000" cy="59093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defTabSz="360000">
              <a:defRPr/>
            </a:pPr>
            <a:r>
              <a:rPr lang="ru-RU" i="1" dirty="0">
                <a:solidFill>
                  <a:schemeClr val="bg1"/>
                </a:solidFill>
                <a:cs typeface="Arial" charset="0"/>
              </a:rPr>
              <a:t>			Написать класс </a:t>
            </a:r>
            <a:r>
              <a:rPr lang="en-US" b="1" i="1" dirty="0" err="1">
                <a:solidFill>
                  <a:schemeClr val="bg1"/>
                </a:solidFill>
                <a:cs typeface="Arial" charset="0"/>
              </a:rPr>
              <a:t>UHugeInt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(</a:t>
            </a:r>
            <a:r>
              <a:rPr lang="ru-RU" i="1" dirty="0" err="1">
                <a:solidFill>
                  <a:schemeClr val="bg1"/>
                </a:solidFill>
                <a:cs typeface="Arial" charset="0"/>
              </a:rPr>
              <a:t>беззнаковый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 большой целый), в котором число хранится как массив байт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(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byte[] digits )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, где каждый элемент массива – цифра числа. Для класса реализовать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:</a:t>
            </a:r>
          </a:p>
          <a:p>
            <a:pPr marL="800100" lvl="1" indent="-342900" defTabSz="360000">
              <a:buFont typeface="Arial" pitchFamily="34" charset="0"/>
              <a:buChar char="•"/>
              <a:defRPr/>
            </a:pPr>
            <a:r>
              <a:rPr lang="ru-RU" i="1" dirty="0">
                <a:solidFill>
                  <a:schemeClr val="bg1"/>
                </a:solidFill>
                <a:cs typeface="Arial" charset="0"/>
              </a:rPr>
              <a:t>Набор конструкторов, позволяющий инициализировать класс целым числом либо строкой.</a:t>
            </a:r>
          </a:p>
          <a:p>
            <a:pPr marL="800100" lvl="1" indent="-342900" defTabSz="360000">
              <a:buFont typeface="Arial" pitchFamily="34" charset="0"/>
              <a:buChar char="•"/>
              <a:defRPr/>
            </a:pPr>
            <a:r>
              <a:rPr lang="ru-RU" i="1" dirty="0">
                <a:solidFill>
                  <a:schemeClr val="bg1"/>
                </a:solidFill>
                <a:cs typeface="Arial" charset="0"/>
              </a:rPr>
              <a:t>Перегрузить операторы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“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+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”,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“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-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”,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 производящие вычисления и присваивание с объектами данного класса.</a:t>
            </a:r>
          </a:p>
          <a:p>
            <a:pPr marL="800100" lvl="1" indent="-342900" defTabSz="360000">
              <a:buFont typeface="Arial" pitchFamily="34" charset="0"/>
              <a:buChar char="•"/>
              <a:defRPr/>
            </a:pPr>
            <a:r>
              <a:rPr lang="ru-RU" i="1" dirty="0">
                <a:solidFill>
                  <a:schemeClr val="bg1"/>
                </a:solidFill>
                <a:cs typeface="Arial" charset="0"/>
              </a:rPr>
              <a:t>Перегрузить операторы сравнения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“==” “!=” “&gt;” “&lt;” “&gt;=” “&lt;=”.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 (можно реализовать возможность сравнения с целыми числами типа </a:t>
            </a:r>
            <a:r>
              <a:rPr lang="en-US" i="1" dirty="0" err="1">
                <a:solidFill>
                  <a:schemeClr val="bg1"/>
                </a:solidFill>
                <a:cs typeface="Arial" charset="0"/>
              </a:rPr>
              <a:t>int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).</a:t>
            </a:r>
            <a:endParaRPr lang="en-US" i="1" dirty="0">
              <a:solidFill>
                <a:schemeClr val="bg1"/>
              </a:solidFill>
              <a:cs typeface="Arial" charset="0"/>
            </a:endParaRPr>
          </a:p>
          <a:p>
            <a:pPr marL="800100" lvl="1" indent="-342900" defTabSz="360000">
              <a:buFont typeface="Arial" pitchFamily="34" charset="0"/>
              <a:buChar char="•"/>
              <a:defRPr/>
            </a:pPr>
            <a:r>
              <a:rPr lang="ru-RU" i="1" dirty="0">
                <a:solidFill>
                  <a:schemeClr val="bg1"/>
                </a:solidFill>
                <a:cs typeface="Arial" charset="0"/>
              </a:rPr>
              <a:t>Метод</a:t>
            </a:r>
            <a:r>
              <a:rPr lang="en-US" i="1" dirty="0" err="1">
                <a:solidFill>
                  <a:schemeClr val="bg1"/>
                </a:solidFill>
                <a:cs typeface="Arial" charset="0"/>
              </a:rPr>
              <a:t>ToString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()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для корректного вывода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числа.</a:t>
            </a:r>
          </a:p>
          <a:p>
            <a:pPr marL="828000" lvl="1" defTabSz="360000">
              <a:defRPr/>
            </a:pPr>
            <a:endParaRPr lang="ru-RU" i="1" dirty="0">
              <a:solidFill>
                <a:schemeClr val="bg1"/>
              </a:solidFill>
              <a:cs typeface="Arial" charset="0"/>
            </a:endParaRPr>
          </a:p>
          <a:p>
            <a:pPr marL="0" lvl="1" defTabSz="360000">
              <a:defRPr/>
            </a:pPr>
            <a:r>
              <a:rPr lang="ru-RU" i="1" dirty="0">
                <a:solidFill>
                  <a:schemeClr val="bg1"/>
                </a:solidFill>
                <a:cs typeface="Arial" charset="0"/>
              </a:rPr>
              <a:t>	Написать класс </a:t>
            </a:r>
            <a:r>
              <a:rPr lang="en-US" b="1" i="1" dirty="0" err="1">
                <a:solidFill>
                  <a:schemeClr val="bg1"/>
                </a:solidFill>
                <a:cs typeface="Arial" charset="0"/>
              </a:rPr>
              <a:t>HugeInt</a:t>
            </a:r>
            <a:r>
              <a:rPr lang="en-US" b="1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(знаковый большой целый), унаследованный от </a:t>
            </a:r>
            <a:r>
              <a:rPr lang="en-US" i="1" dirty="0" err="1">
                <a:solidFill>
                  <a:schemeClr val="bg1"/>
                </a:solidFill>
                <a:cs typeface="Arial" charset="0"/>
              </a:rPr>
              <a:t>UHugeInt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, в котором большое целое число может принимать отрицательные значения. Для него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реализовать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:</a:t>
            </a:r>
          </a:p>
          <a:p>
            <a:pPr marL="457200" lvl="2" defTabSz="360000">
              <a:buFont typeface="Arial" pitchFamily="34" charset="0"/>
              <a:buChar char="•"/>
              <a:defRPr/>
            </a:pPr>
            <a:r>
              <a:rPr lang="en-US" i="1" dirty="0">
                <a:solidFill>
                  <a:schemeClr val="bg1"/>
                </a:solidFill>
                <a:cs typeface="Arial" charset="0"/>
              </a:rPr>
              <a:t>	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Набор операторов из класса-предка </a:t>
            </a:r>
            <a:r>
              <a:rPr lang="en-US" i="1" dirty="0" err="1">
                <a:solidFill>
                  <a:schemeClr val="bg1"/>
                </a:solidFill>
                <a:cs typeface="Arial" charset="0"/>
              </a:rPr>
              <a:t>UHugeInt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.</a:t>
            </a:r>
          </a:p>
          <a:p>
            <a:pPr marL="457200" lvl="2" defTabSz="360000">
              <a:buFont typeface="Arial" pitchFamily="34" charset="0"/>
              <a:buChar char="•"/>
              <a:defRPr/>
            </a:pPr>
            <a:r>
              <a:rPr lang="ru-RU" i="1" dirty="0">
                <a:solidFill>
                  <a:schemeClr val="bg1"/>
                </a:solidFill>
                <a:cs typeface="Arial" charset="0"/>
              </a:rPr>
              <a:t>	Интерфейс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I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С</a:t>
            </a:r>
            <a:r>
              <a:rPr lang="en-US" i="1" dirty="0" err="1">
                <a:solidFill>
                  <a:schemeClr val="bg1"/>
                </a:solidFill>
                <a:cs typeface="Arial" charset="0"/>
              </a:rPr>
              <a:t>omparable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, позволяющий сортировать большие числа в массиве.</a:t>
            </a:r>
          </a:p>
          <a:p>
            <a:pPr marL="457200" lvl="2" defTabSz="360000">
              <a:buFont typeface="Arial" pitchFamily="34" charset="0"/>
              <a:buChar char="•"/>
              <a:defRPr/>
            </a:pPr>
            <a:r>
              <a:rPr lang="ru-RU" i="1" dirty="0">
                <a:solidFill>
                  <a:schemeClr val="bg1"/>
                </a:solidFill>
                <a:cs typeface="Arial" charset="0"/>
              </a:rPr>
              <a:t>	Индексатор, позволяющий посматривать цифры в массиве.</a:t>
            </a:r>
          </a:p>
          <a:p>
            <a:pPr marL="457200" lvl="2" defTabSz="360000">
              <a:buFont typeface="Arial" pitchFamily="34" charset="0"/>
              <a:buChar char="•"/>
              <a:defRPr/>
            </a:pPr>
            <a:r>
              <a:rPr lang="ru-RU" i="1" dirty="0">
                <a:solidFill>
                  <a:schemeClr val="bg1"/>
                </a:solidFill>
                <a:cs typeface="Arial" charset="0"/>
              </a:rPr>
              <a:t>	Любые другие методы, свойства, индексаторы, и т.д. необходимые для решения задачи(унарные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“-”, “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++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”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“--”,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бинарный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“%”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и др.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)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.</a:t>
            </a:r>
          </a:p>
          <a:p>
            <a:pPr marL="457200" lvl="2" defTabSz="360000">
              <a:buFont typeface="Arial" pitchFamily="34" charset="0"/>
              <a:buChar char="•"/>
              <a:defRPr/>
            </a:pPr>
            <a:endParaRPr lang="ru-RU" i="1" dirty="0">
              <a:solidFill>
                <a:schemeClr val="bg1"/>
              </a:solidFill>
              <a:cs typeface="Arial" charset="0"/>
            </a:endParaRPr>
          </a:p>
          <a:p>
            <a:pPr marL="457200" lvl="2" defTabSz="360000">
              <a:buFont typeface="Arial" pitchFamily="34" charset="0"/>
              <a:buChar char="•"/>
              <a:defRPr/>
            </a:pPr>
            <a:r>
              <a:rPr lang="ru-RU" i="1" dirty="0">
                <a:solidFill>
                  <a:schemeClr val="bg1"/>
                </a:solidFill>
                <a:cs typeface="Arial" charset="0"/>
              </a:rPr>
              <a:t>** Попытаться перегрузить операторы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“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*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”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 и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“/”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, для данного числа.</a:t>
            </a:r>
          </a:p>
        </p:txBody>
      </p:sp>
    </p:spTree>
    <p:extLst>
      <p:ext uri="{BB962C8B-B14F-4D97-AF65-F5344CB8AC3E}">
        <p14:creationId xmlns:p14="http://schemas.microsoft.com/office/powerpoint/2010/main" val="3086562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3136613"/>
            <a:ext cx="864096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3200" dirty="0">
                <a:solidFill>
                  <a:schemeClr val="bg1"/>
                </a:solidFill>
              </a:rPr>
              <a:t>https://github.com/bazile/Training</a:t>
            </a:r>
            <a:endParaRPr lang="en-US" sz="32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8957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/>
          <p:cNvSpPr>
            <a:spLocks noChangeArrowheads="1"/>
          </p:cNvSpPr>
          <p:nvPr/>
        </p:nvSpPr>
        <p:spPr bwMode="auto">
          <a:xfrm>
            <a:off x="251520" y="332656"/>
            <a:ext cx="8305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Классы и </a:t>
            </a: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объекты</a:t>
            </a:r>
            <a:endParaRPr lang="en-US" sz="240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3076" name="Rectangle 2"/>
          <p:cNvSpPr>
            <a:spLocks noChangeArrowheads="1"/>
          </p:cNvSpPr>
          <p:nvPr/>
        </p:nvSpPr>
        <p:spPr bwMode="auto">
          <a:xfrm>
            <a:off x="251520" y="1196752"/>
            <a:ext cx="5105400" cy="830262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algn="just" eaLnBrk="0" hangingPunct="0"/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c</a:t>
            </a:r>
            <a:r>
              <a:rPr lang="ru-RU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lass &lt;имя класса&gt; </a:t>
            </a: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: &lt;</a:t>
            </a:r>
            <a:r>
              <a:rPr lang="ru-RU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Класс-предок(может отсутствовать)</a:t>
            </a: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&gt;</a:t>
            </a:r>
            <a:endParaRPr lang="be-BY" sz="9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algn="just" eaLnBrk="0" hangingPunct="0"/>
            <a:r>
              <a:rPr lang="ru-RU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{</a:t>
            </a:r>
            <a:endParaRPr lang="be-BY" sz="9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algn="just" eaLnBrk="0" hangingPunct="0"/>
            <a:r>
              <a:rPr lang="ru-RU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   &lt;</a:t>
            </a:r>
            <a:r>
              <a:rPr lang="ru-RU" sz="1200" dirty="0" smtClean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элементы </a:t>
            </a:r>
            <a:r>
              <a:rPr lang="ru-RU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класса&gt;</a:t>
            </a:r>
            <a:endParaRPr lang="be-BY" sz="9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algn="just" eaLnBrk="0" hangingPunct="0"/>
            <a:r>
              <a:rPr lang="ru-RU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}</a:t>
            </a:r>
            <a:endParaRPr lang="ru-RU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</p:txBody>
      </p:sp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233458" y="2276872"/>
            <a:ext cx="8839200" cy="4031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b="1" dirty="0">
                <a:solidFill>
                  <a:schemeClr val="bg1"/>
                </a:solidFill>
                <a:latin typeface="+mj-lt"/>
              </a:rPr>
              <a:t>Внутри класса могут быть объявлены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:</a:t>
            </a: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+mj-lt"/>
              </a:rPr>
              <a:t>	</a:t>
            </a:r>
            <a:endParaRPr lang="ru-RU" sz="1400" dirty="0">
              <a:solidFill>
                <a:schemeClr val="bg1"/>
              </a:solidFill>
              <a:latin typeface="+mj-lt"/>
            </a:endParaRPr>
          </a:p>
          <a:p>
            <a:pPr eaLnBrk="1" hangingPunct="1"/>
            <a:r>
              <a:rPr lang="ru-RU" sz="1400" b="1" dirty="0">
                <a:solidFill>
                  <a:schemeClr val="bg1"/>
                </a:solidFill>
                <a:latin typeface="+mj-lt"/>
              </a:rPr>
              <a:t>	Поля</a:t>
            </a:r>
            <a:r>
              <a:rPr lang="en-US" sz="1400" b="1" dirty="0">
                <a:solidFill>
                  <a:schemeClr val="bg1"/>
                </a:solidFill>
                <a:latin typeface="+mj-lt"/>
              </a:rPr>
              <a:t>:</a:t>
            </a:r>
            <a:r>
              <a:rPr lang="en-US" sz="1400" dirty="0">
                <a:solidFill>
                  <a:schemeClr val="bg1"/>
                </a:solidFill>
                <a:latin typeface="+mj-lt"/>
              </a:rPr>
              <a:t> </a:t>
            </a:r>
            <a:r>
              <a:rPr lang="ru-RU" sz="1400" dirty="0">
                <a:solidFill>
                  <a:schemeClr val="bg1"/>
                </a:solidFill>
                <a:latin typeface="+mj-lt"/>
              </a:rPr>
              <a:t>Переменные и объекты любого типа, могут быть константами.</a:t>
            </a:r>
          </a:p>
          <a:p>
            <a:pPr eaLnBrk="1" hangingPunct="1"/>
            <a:r>
              <a:rPr lang="ru-RU" sz="1400" dirty="0">
                <a:solidFill>
                  <a:schemeClr val="bg1"/>
                </a:solidFill>
                <a:latin typeface="+mj-lt"/>
              </a:rPr>
              <a:t>	</a:t>
            </a:r>
          </a:p>
          <a:p>
            <a:pPr eaLnBrk="1" hangingPunct="1"/>
            <a:r>
              <a:rPr lang="ru-RU" sz="1400" b="1" dirty="0">
                <a:solidFill>
                  <a:schemeClr val="bg1"/>
                </a:solidFill>
                <a:latin typeface="+mj-lt"/>
              </a:rPr>
              <a:t>	Методы</a:t>
            </a:r>
            <a:r>
              <a:rPr lang="en-US" sz="1400" b="1" dirty="0">
                <a:solidFill>
                  <a:schemeClr val="bg1"/>
                </a:solidFill>
                <a:latin typeface="+mj-lt"/>
              </a:rPr>
              <a:t>:</a:t>
            </a:r>
            <a:r>
              <a:rPr lang="ru-RU" sz="1400" dirty="0">
                <a:solidFill>
                  <a:schemeClr val="bg1"/>
                </a:solidFill>
                <a:latin typeface="+mj-lt"/>
              </a:rPr>
              <a:t> Пользовательские функции, описывающие функциональность класса.</a:t>
            </a:r>
          </a:p>
          <a:p>
            <a:pPr eaLnBrk="1" hangingPunct="1"/>
            <a:r>
              <a:rPr lang="ru-RU" sz="1400" dirty="0">
                <a:solidFill>
                  <a:schemeClr val="bg1"/>
                </a:solidFill>
                <a:latin typeface="+mj-lt"/>
              </a:rPr>
              <a:t>	</a:t>
            </a:r>
          </a:p>
          <a:p>
            <a:pPr eaLnBrk="1" hangingPunct="1"/>
            <a:r>
              <a:rPr lang="ru-RU" sz="1400" b="1" dirty="0">
                <a:solidFill>
                  <a:schemeClr val="bg1"/>
                </a:solidFill>
                <a:latin typeface="+mj-lt"/>
              </a:rPr>
              <a:t>	Конструкторы</a:t>
            </a:r>
            <a:r>
              <a:rPr lang="en-US" sz="1400" b="1" dirty="0">
                <a:solidFill>
                  <a:schemeClr val="bg1"/>
                </a:solidFill>
                <a:latin typeface="+mj-lt"/>
              </a:rPr>
              <a:t>: </a:t>
            </a:r>
            <a:r>
              <a:rPr lang="ru-RU" sz="1400" dirty="0">
                <a:solidFill>
                  <a:schemeClr val="bg1"/>
                </a:solidFill>
                <a:latin typeface="+mj-lt"/>
              </a:rPr>
              <a:t>Функции, предназначенная для инициализации начальных значений класса.</a:t>
            </a:r>
          </a:p>
          <a:p>
            <a:pPr eaLnBrk="1" hangingPunct="1"/>
            <a:r>
              <a:rPr lang="ru-RU" sz="1400" b="1" dirty="0">
                <a:solidFill>
                  <a:schemeClr val="bg1"/>
                </a:solidFill>
                <a:latin typeface="+mj-lt"/>
              </a:rPr>
              <a:t>	</a:t>
            </a:r>
          </a:p>
          <a:p>
            <a:pPr eaLnBrk="1" hangingPunct="1"/>
            <a:r>
              <a:rPr lang="ru-RU" sz="1400" b="1" dirty="0">
                <a:solidFill>
                  <a:schemeClr val="bg1"/>
                </a:solidFill>
                <a:latin typeface="+mj-lt"/>
              </a:rPr>
              <a:t>	Финализатор</a:t>
            </a:r>
            <a:r>
              <a:rPr lang="en-US" sz="1400" b="1" dirty="0">
                <a:solidFill>
                  <a:schemeClr val="bg1"/>
                </a:solidFill>
                <a:latin typeface="+mj-lt"/>
              </a:rPr>
              <a:t>:</a:t>
            </a:r>
            <a:r>
              <a:rPr lang="ru-RU" sz="1400" dirty="0">
                <a:solidFill>
                  <a:schemeClr val="bg1"/>
                </a:solidFill>
                <a:latin typeface="+mj-lt"/>
              </a:rPr>
              <a:t> Аналог деструктора в С++ - предназначен для освобождения ресурсов при 		удалении класса</a:t>
            </a:r>
            <a:r>
              <a:rPr lang="ru-RU" sz="1400" dirty="0" smtClean="0">
                <a:solidFill>
                  <a:schemeClr val="bg1"/>
                </a:solidFill>
                <a:latin typeface="+mj-lt"/>
              </a:rPr>
              <a:t>.</a:t>
            </a:r>
          </a:p>
          <a:p>
            <a:pPr eaLnBrk="1" hangingPunct="1"/>
            <a:endParaRPr lang="ru-RU" sz="1400" dirty="0">
              <a:solidFill>
                <a:schemeClr val="bg1"/>
              </a:solidFill>
              <a:latin typeface="+mj-lt"/>
            </a:endParaRPr>
          </a:p>
          <a:p>
            <a:pPr eaLnBrk="1" hangingPunct="1"/>
            <a:r>
              <a:rPr lang="ru-RU" sz="1400" b="1" dirty="0">
                <a:solidFill>
                  <a:schemeClr val="bg1"/>
                </a:solidFill>
                <a:latin typeface="+mj-lt"/>
              </a:rPr>
              <a:t>	Свойства: </a:t>
            </a:r>
            <a:r>
              <a:rPr lang="ru-RU" sz="1400" dirty="0">
                <a:solidFill>
                  <a:schemeClr val="bg1"/>
                </a:solidFill>
                <a:latin typeface="+mj-lt"/>
              </a:rPr>
              <a:t>Предоставляют доступ к закрытым полям класса.</a:t>
            </a:r>
          </a:p>
          <a:p>
            <a:pPr eaLnBrk="1" hangingPunct="1"/>
            <a:r>
              <a:rPr lang="ru-RU" sz="1400" b="1" dirty="0">
                <a:solidFill>
                  <a:schemeClr val="bg1"/>
                </a:solidFill>
                <a:latin typeface="+mj-lt"/>
              </a:rPr>
              <a:t>	</a:t>
            </a:r>
          </a:p>
          <a:p>
            <a:pPr eaLnBrk="1" hangingPunct="1"/>
            <a:r>
              <a:rPr lang="ru-RU" sz="1400" b="1" dirty="0">
                <a:solidFill>
                  <a:schemeClr val="bg1"/>
                </a:solidFill>
                <a:latin typeface="+mj-lt"/>
              </a:rPr>
              <a:t>	Индексаторы</a:t>
            </a:r>
            <a:r>
              <a:rPr lang="en-US" sz="1400" b="1" dirty="0">
                <a:solidFill>
                  <a:schemeClr val="bg1"/>
                </a:solidFill>
                <a:latin typeface="+mj-lt"/>
              </a:rPr>
              <a:t>: </a:t>
            </a:r>
            <a:r>
              <a:rPr lang="ru-RU" sz="1400" dirty="0">
                <a:solidFill>
                  <a:schemeClr val="bg1"/>
                </a:solidFill>
                <a:latin typeface="+mj-lt"/>
              </a:rPr>
              <a:t>Особое свойство, принимающее в качестве дополнительного параметра 		индекс элемента.</a:t>
            </a:r>
            <a:endParaRPr lang="be-BY" sz="1400" dirty="0">
              <a:solidFill>
                <a:schemeClr val="bg1"/>
              </a:solidFill>
              <a:latin typeface="+mj-lt"/>
            </a:endParaRPr>
          </a:p>
          <a:p>
            <a:pPr eaLnBrk="1" hangingPunct="1"/>
            <a:r>
              <a:rPr lang="ru-RU" sz="1400" b="1" dirty="0">
                <a:solidFill>
                  <a:schemeClr val="bg1"/>
                </a:solidFill>
                <a:latin typeface="+mj-lt"/>
              </a:rPr>
              <a:t>	</a:t>
            </a:r>
          </a:p>
          <a:p>
            <a:pPr eaLnBrk="1" hangingPunct="1"/>
            <a:r>
              <a:rPr lang="ru-RU" sz="1400" b="1" dirty="0">
                <a:solidFill>
                  <a:schemeClr val="bg1"/>
                </a:solidFill>
                <a:latin typeface="+mj-lt"/>
              </a:rPr>
              <a:t>	Вложенные типы</a:t>
            </a:r>
            <a:r>
              <a:rPr lang="en-US" sz="1400" b="1" dirty="0">
                <a:solidFill>
                  <a:schemeClr val="bg1"/>
                </a:solidFill>
                <a:latin typeface="+mj-lt"/>
              </a:rPr>
              <a:t>: </a:t>
            </a:r>
            <a:r>
              <a:rPr lang="ru-RU" sz="1400" dirty="0">
                <a:solidFill>
                  <a:schemeClr val="bg1"/>
                </a:solidFill>
                <a:latin typeface="+mj-lt"/>
              </a:rPr>
              <a:t>В классе могут описываться другие классы, а также структуры и 			перечисления, предназначенные для вспомогательных целей.</a:t>
            </a:r>
          </a:p>
        </p:txBody>
      </p:sp>
    </p:spTree>
    <p:extLst>
      <p:ext uri="{BB962C8B-B14F-4D97-AF65-F5344CB8AC3E}">
        <p14:creationId xmlns:p14="http://schemas.microsoft.com/office/powerpoint/2010/main" val="2459865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ChangeArrowheads="1"/>
          </p:cNvSpPr>
          <p:nvPr/>
        </p:nvSpPr>
        <p:spPr bwMode="auto">
          <a:xfrm>
            <a:off x="381000" y="0"/>
            <a:ext cx="8305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Поля.</a:t>
            </a:r>
            <a:endParaRPr lang="en-US" sz="240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5123" name="TextBox 5"/>
          <p:cNvSpPr txBox="1">
            <a:spLocks noChangeArrowheads="1"/>
          </p:cNvSpPr>
          <p:nvPr/>
        </p:nvSpPr>
        <p:spPr bwMode="auto">
          <a:xfrm>
            <a:off x="152400" y="457200"/>
            <a:ext cx="88392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ru-RU" sz="1400" dirty="0">
                <a:solidFill>
                  <a:schemeClr val="bg1"/>
                </a:solidFill>
              </a:rPr>
              <a:t>Переменные и объекты любого типа, могут быть константами.</a:t>
            </a:r>
          </a:p>
        </p:txBody>
      </p:sp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381000" y="914400"/>
            <a:ext cx="8382000" cy="224631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MyClass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int value1;                         //Переменная целого типа.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                //При создании класса станет равной 0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const double value2 = 23.3435;      //Констанда дробного типа.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readonly short value3 = 45;         //Переменная "Только для чтения"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string str1 = "123456";             //Строка, объявляется одновременно с инициализацией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StringBuilder builder = new StringBuilder();       //Объект класса StringBuilder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5125" name="TextBox 6"/>
          <p:cNvSpPr txBox="1">
            <a:spLocks noChangeArrowheads="1"/>
          </p:cNvSpPr>
          <p:nvPr/>
        </p:nvSpPr>
        <p:spPr bwMode="auto">
          <a:xfrm>
            <a:off x="152400" y="3429000"/>
            <a:ext cx="8839200" cy="304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600" dirty="0">
                <a:solidFill>
                  <a:schemeClr val="bg1"/>
                </a:solidFill>
              </a:rPr>
              <a:t>	</a:t>
            </a:r>
            <a:r>
              <a:rPr lang="ru-RU" sz="1600" dirty="0">
                <a:solidFill>
                  <a:schemeClr val="bg1"/>
                </a:solidFill>
              </a:rPr>
              <a:t>Перед каждой переменной должен быть указан модификатор доступа. Если это не сделано, элемент класса воспринимается как 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private.</a:t>
            </a:r>
            <a:endParaRPr lang="ru-RU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en-US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private </a:t>
            </a:r>
            <a:r>
              <a:rPr lang="ru-RU" sz="1600" dirty="0">
                <a:solidFill>
                  <a:schemeClr val="bg1"/>
                </a:solidFill>
                <a:cs typeface="Arial" charset="0"/>
              </a:rPr>
              <a:t>Элемент доступен только в том типе, в котором он определен.</a:t>
            </a:r>
            <a:endParaRPr lang="en-US" sz="1600" dirty="0">
              <a:solidFill>
                <a:schemeClr val="bg1"/>
              </a:solidFill>
              <a:cs typeface="Arial" charset="0"/>
            </a:endParaRPr>
          </a:p>
          <a:p>
            <a:pPr eaLnBrk="1" hangingPunct="1"/>
            <a:endParaRPr lang="ru-RU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protected</a:t>
            </a:r>
            <a:r>
              <a:rPr lang="ru-RU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dirty="0">
                <a:solidFill>
                  <a:schemeClr val="bg1"/>
                </a:solidFill>
                <a:cs typeface="Arial" charset="0"/>
              </a:rPr>
              <a:t>Элемент доступе в типе в котором он определен и в его потомках.</a:t>
            </a:r>
            <a:endParaRPr lang="en-US" sz="1600" dirty="0">
              <a:solidFill>
                <a:schemeClr val="bg1"/>
              </a:solidFill>
              <a:cs typeface="Arial" charset="0"/>
            </a:endParaRPr>
          </a:p>
          <a:p>
            <a:pPr eaLnBrk="1" hangingPunct="1"/>
            <a:endParaRPr lang="ru-RU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public</a:t>
            </a:r>
            <a:r>
              <a:rPr lang="ru-RU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dirty="0">
                <a:solidFill>
                  <a:schemeClr val="bg1"/>
                </a:solidFill>
                <a:cs typeface="Arial" charset="0"/>
              </a:rPr>
              <a:t>Элемент доступен всем.</a:t>
            </a:r>
            <a:endParaRPr lang="en-US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internal</a:t>
            </a:r>
            <a:r>
              <a:rPr lang="ru-RU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dirty="0">
                <a:solidFill>
                  <a:schemeClr val="bg1"/>
                </a:solidFill>
                <a:cs typeface="Arial" charset="0"/>
              </a:rPr>
              <a:t>Элемент доступен только в текущей сборке, В других сборках – не виден.</a:t>
            </a:r>
            <a:endParaRPr lang="en-US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protected internal</a:t>
            </a:r>
            <a:r>
              <a:rPr lang="ru-RU" sz="1600" b="1" dirty="0">
                <a:solidFill>
                  <a:schemeClr val="bg1"/>
                </a:solidFill>
              </a:rPr>
              <a:t> </a:t>
            </a:r>
            <a:r>
              <a:rPr lang="ru-RU" sz="1600" dirty="0">
                <a:solidFill>
                  <a:schemeClr val="bg1"/>
                </a:solidFill>
                <a:cs typeface="Arial" charset="0"/>
              </a:rPr>
              <a:t>Работает как 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protected </a:t>
            </a:r>
            <a:r>
              <a:rPr lang="ru-RU" sz="1600" dirty="0">
                <a:solidFill>
                  <a:schemeClr val="bg1"/>
                </a:solidFill>
                <a:cs typeface="Arial" charset="0"/>
              </a:rPr>
              <a:t>и как 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internal</a:t>
            </a:r>
            <a:r>
              <a:rPr lang="ru-RU" sz="1600" dirty="0">
                <a:solidFill>
                  <a:schemeClr val="bg1"/>
                </a:solidFill>
                <a:cs typeface="Arial" charset="0"/>
              </a:rPr>
              <a:t> .</a:t>
            </a:r>
            <a:r>
              <a:rPr lang="ru-RU" sz="1600" b="1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37846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/>
          <p:cNvSpPr>
            <a:spLocks noChangeArrowheads="1"/>
          </p:cNvSpPr>
          <p:nvPr/>
        </p:nvSpPr>
        <p:spPr bwMode="auto">
          <a:xfrm>
            <a:off x="381000" y="0"/>
            <a:ext cx="8305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ru-RU" sz="2400" b="1" dirty="0">
                <a:solidFill>
                  <a:schemeClr val="bg1"/>
                </a:solidFill>
              </a:rPr>
              <a:t>Конструкторы</a:t>
            </a:r>
            <a:endParaRPr lang="en-US" sz="240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6147" name="TextBox 5"/>
          <p:cNvSpPr txBox="1">
            <a:spLocks noChangeArrowheads="1"/>
          </p:cNvSpPr>
          <p:nvPr/>
        </p:nvSpPr>
        <p:spPr bwMode="auto">
          <a:xfrm>
            <a:off x="152400" y="530225"/>
            <a:ext cx="88392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ru-RU" sz="1400" dirty="0">
                <a:solidFill>
                  <a:schemeClr val="bg1"/>
                </a:solidFill>
              </a:rPr>
              <a:t>Функции, предназначенная для инициализации начальных значений класса.</a:t>
            </a:r>
            <a:endParaRPr lang="en-US" sz="140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6148" name="TextBox 7"/>
          <p:cNvSpPr txBox="1">
            <a:spLocks noChangeArrowheads="1"/>
          </p:cNvSpPr>
          <p:nvPr/>
        </p:nvSpPr>
        <p:spPr bwMode="auto">
          <a:xfrm>
            <a:off x="152400" y="3535363"/>
            <a:ext cx="8839200" cy="206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600" dirty="0">
                <a:solidFill>
                  <a:schemeClr val="bg1"/>
                </a:solidFill>
              </a:rPr>
              <a:t>	</a:t>
            </a:r>
            <a:r>
              <a:rPr lang="ru-RU" sz="1600" dirty="0">
                <a:solidFill>
                  <a:schemeClr val="bg1"/>
                </a:solidFill>
              </a:rPr>
              <a:t>В классе возможно объявить любое количество конструкторов с разной сигнатурой (различными количеством и типом принимаемых параметров).</a:t>
            </a:r>
          </a:p>
          <a:p>
            <a:pPr eaLnBrk="1" hangingPunct="1"/>
            <a:r>
              <a:rPr lang="ru-RU" sz="1600" dirty="0">
                <a:solidFill>
                  <a:schemeClr val="bg1"/>
                </a:solidFill>
              </a:rPr>
              <a:t>	Если в классе не объявлено ни одного конструктора, создается конструктор по умолчанию, не принимающий никаких параметров. Однако, если в классе объявлен хоть один конструктор с параметрами, то конструктор без параметров, если он нужен, необходимо дописывать самостоятельно.</a:t>
            </a:r>
            <a:endParaRPr lang="en-US" sz="1600" dirty="0">
              <a:solidFill>
                <a:schemeClr val="bg1"/>
              </a:solidFill>
            </a:endParaRPr>
          </a:p>
          <a:p>
            <a:pPr eaLnBrk="1" hangingPunct="1"/>
            <a:endParaRPr lang="ru-RU" sz="1600" dirty="0"/>
          </a:p>
          <a:p>
            <a:pPr eaLnBrk="1" hangingPunct="1"/>
            <a:r>
              <a:rPr lang="ru-RU" sz="1600" dirty="0">
                <a:solidFill>
                  <a:schemeClr val="bg1"/>
                </a:solidFill>
              </a:rPr>
              <a:t>	Вызвать другой конструктор базового класса можно, используя конструкцию</a:t>
            </a:r>
            <a:r>
              <a:rPr lang="en-US" sz="1600" dirty="0">
                <a:solidFill>
                  <a:schemeClr val="bg1"/>
                </a:solidFill>
              </a:rPr>
              <a:t>:</a:t>
            </a:r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38915" name="Rectangle 3"/>
          <p:cNvSpPr>
            <a:spLocks noChangeArrowheads="1"/>
          </p:cNvSpPr>
          <p:nvPr/>
        </p:nvSpPr>
        <p:spPr bwMode="auto">
          <a:xfrm>
            <a:off x="533400" y="990972"/>
            <a:ext cx="8077200" cy="238526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defTabSz="360000"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class Point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defTabSz="360000"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defTabSz="360000"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private int x;</a:t>
            </a:r>
            <a:endParaRPr lang="en-US" sz="900" dirty="0">
              <a:solidFill>
                <a:schemeClr val="bg1"/>
              </a:solidFill>
              <a:latin typeface="Arial" pitchFamily="34" charset="0"/>
              <a:ea typeface="Calibri" pitchFamily="34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  <a:ea typeface="Calibri" pitchFamily="34" charset="0"/>
                <a:cs typeface="Courier New" pitchFamily="49" charset="0"/>
              </a:rPr>
              <a:t>		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private int y;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defTabSz="360000" eaLnBrk="0" hangingPunct="0">
              <a:defRPr/>
            </a:pP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public Point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 : this(0,0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defTabSz="360000"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defTabSz="360000"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</a:p>
          <a:p>
            <a:pPr defTabSz="360000"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defTabSz="360000"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public Point(int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x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, int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y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endParaRPr lang="en-US" sz="900" dirty="0">
              <a:solidFill>
                <a:schemeClr val="bg1"/>
              </a:solidFill>
              <a:latin typeface="Arial" pitchFamily="34" charset="0"/>
              <a:ea typeface="Calibri" pitchFamily="34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  <a:ea typeface="Calibri" pitchFamily="34" charset="0"/>
                <a:cs typeface="Courier New" pitchFamily="49" charset="0"/>
              </a:rPr>
              <a:t>		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defTabSz="360000"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this.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x =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x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defTabSz="360000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this.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y =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y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defTabSz="360000"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defTabSz="360000"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6150" name="Прямоугольник 9"/>
          <p:cNvSpPr>
            <a:spLocks noChangeArrowheads="1"/>
          </p:cNvSpPr>
          <p:nvPr/>
        </p:nvSpPr>
        <p:spPr bwMode="auto">
          <a:xfrm>
            <a:off x="762000" y="5581650"/>
            <a:ext cx="7696200" cy="120015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 defTabSz="358775"/>
            <a:r>
              <a:rPr lang="en-US" dirty="0">
                <a:solidFill>
                  <a:schemeClr val="bg1"/>
                </a:solidFill>
              </a:rPr>
              <a:t>		&lt;</a:t>
            </a:r>
            <a:r>
              <a:rPr lang="ru-RU" dirty="0">
                <a:solidFill>
                  <a:schemeClr val="bg1"/>
                </a:solidFill>
              </a:rPr>
              <a:t>Имя конструктора</a:t>
            </a:r>
            <a:r>
              <a:rPr lang="en-US" dirty="0">
                <a:solidFill>
                  <a:schemeClr val="bg1"/>
                </a:solidFill>
              </a:rPr>
              <a:t>&gt;</a:t>
            </a:r>
            <a:r>
              <a:rPr lang="ru-RU" dirty="0">
                <a:solidFill>
                  <a:schemeClr val="bg1"/>
                </a:solidFill>
              </a:rPr>
              <a:t>()  </a:t>
            </a:r>
            <a:r>
              <a:rPr lang="en-US" dirty="0" smtClean="0">
                <a:solidFill>
                  <a:schemeClr val="bg1"/>
                </a:solidFill>
              </a:rPr>
              <a:t>: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base(&lt;</a:t>
            </a:r>
            <a:r>
              <a:rPr lang="ru-RU" dirty="0">
                <a:solidFill>
                  <a:schemeClr val="bg1"/>
                </a:solidFill>
              </a:rPr>
              <a:t>параметры конструктора</a:t>
            </a:r>
            <a:r>
              <a:rPr lang="en-US" dirty="0">
                <a:solidFill>
                  <a:schemeClr val="bg1"/>
                </a:solidFill>
              </a:rPr>
              <a:t>&gt;</a:t>
            </a:r>
            <a:r>
              <a:rPr lang="ru-RU" dirty="0">
                <a:solidFill>
                  <a:schemeClr val="bg1"/>
                </a:solidFill>
              </a:rPr>
              <a:t>)</a:t>
            </a:r>
          </a:p>
          <a:p>
            <a:pPr defTabSz="358775"/>
            <a:r>
              <a:rPr lang="ru-RU" dirty="0">
                <a:solidFill>
                  <a:schemeClr val="bg1"/>
                </a:solidFill>
              </a:rPr>
              <a:t>		</a:t>
            </a:r>
            <a:r>
              <a:rPr lang="en-US" dirty="0">
                <a:solidFill>
                  <a:schemeClr val="bg1"/>
                </a:solidFill>
              </a:rPr>
              <a:t>{</a:t>
            </a:r>
          </a:p>
          <a:p>
            <a:pPr defTabSz="358775"/>
            <a:r>
              <a:rPr lang="en-US" dirty="0">
                <a:solidFill>
                  <a:schemeClr val="bg1"/>
                </a:solidFill>
              </a:rPr>
              <a:t>			&lt;</a:t>
            </a:r>
            <a:r>
              <a:rPr lang="ru-RU" dirty="0">
                <a:solidFill>
                  <a:schemeClr val="bg1"/>
                </a:solidFill>
              </a:rPr>
              <a:t>Тело конструктора</a:t>
            </a:r>
            <a:r>
              <a:rPr lang="en-US" dirty="0">
                <a:solidFill>
                  <a:schemeClr val="bg1"/>
                </a:solidFill>
              </a:rPr>
              <a:t>&gt;</a:t>
            </a:r>
          </a:p>
          <a:p>
            <a:pPr defTabSz="358775"/>
            <a:r>
              <a:rPr lang="en-US" dirty="0">
                <a:solidFill>
                  <a:schemeClr val="bg1"/>
                </a:solidFill>
              </a:rPr>
              <a:t>		}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809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/>
          <p:cNvSpPr>
            <a:spLocks noChangeArrowheads="1"/>
          </p:cNvSpPr>
          <p:nvPr/>
        </p:nvSpPr>
        <p:spPr bwMode="auto">
          <a:xfrm>
            <a:off x="381000" y="0"/>
            <a:ext cx="8305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ru-RU" sz="2400" b="1" dirty="0">
                <a:solidFill>
                  <a:schemeClr val="bg1"/>
                </a:solidFill>
              </a:rPr>
              <a:t>Методы</a:t>
            </a:r>
            <a:endParaRPr lang="en-US" sz="240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7171" name="TextBox 5"/>
          <p:cNvSpPr txBox="1">
            <a:spLocks noChangeArrowheads="1"/>
          </p:cNvSpPr>
          <p:nvPr/>
        </p:nvSpPr>
        <p:spPr bwMode="auto">
          <a:xfrm>
            <a:off x="152400" y="457200"/>
            <a:ext cx="88392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ru-RU" sz="1400" dirty="0">
                <a:solidFill>
                  <a:schemeClr val="bg1"/>
                </a:solidFill>
              </a:rPr>
              <a:t>Пользовательские функции, описывающие функциональность класса.</a:t>
            </a:r>
            <a:endParaRPr lang="en-US" sz="140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7172" name="TextBox 7"/>
          <p:cNvSpPr txBox="1">
            <a:spLocks noChangeArrowheads="1"/>
          </p:cNvSpPr>
          <p:nvPr/>
        </p:nvSpPr>
        <p:spPr bwMode="auto">
          <a:xfrm>
            <a:off x="76200" y="903288"/>
            <a:ext cx="8991600" cy="1077912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600" dirty="0">
                <a:solidFill>
                  <a:schemeClr val="bg1"/>
                </a:solidFill>
              </a:rPr>
              <a:t>&lt;</a:t>
            </a:r>
            <a:r>
              <a:rPr lang="ru-RU" sz="1600" dirty="0">
                <a:solidFill>
                  <a:schemeClr val="bg1"/>
                </a:solidFill>
              </a:rPr>
              <a:t>модификаторы доступа</a:t>
            </a:r>
            <a:r>
              <a:rPr lang="en-US" sz="1600" dirty="0">
                <a:solidFill>
                  <a:schemeClr val="bg1"/>
                </a:solidFill>
              </a:rPr>
              <a:t>&gt;</a:t>
            </a:r>
            <a:r>
              <a:rPr lang="ru-RU" sz="1600" dirty="0">
                <a:solidFill>
                  <a:schemeClr val="bg1"/>
                </a:solidFill>
              </a:rPr>
              <a:t> </a:t>
            </a:r>
            <a:r>
              <a:rPr lang="en-US" sz="1600" dirty="0">
                <a:solidFill>
                  <a:schemeClr val="bg1"/>
                </a:solidFill>
              </a:rPr>
              <a:t>&lt;</a:t>
            </a:r>
            <a:r>
              <a:rPr lang="ru-RU" sz="1600" dirty="0">
                <a:solidFill>
                  <a:schemeClr val="bg1"/>
                </a:solidFill>
              </a:rPr>
              <a:t>возвращаемый тип</a:t>
            </a:r>
            <a:r>
              <a:rPr lang="en-US" sz="1600" dirty="0">
                <a:solidFill>
                  <a:schemeClr val="bg1"/>
                </a:solidFill>
              </a:rPr>
              <a:t>&gt;</a:t>
            </a:r>
            <a:r>
              <a:rPr lang="ru-RU" sz="1600" dirty="0">
                <a:solidFill>
                  <a:schemeClr val="bg1"/>
                </a:solidFill>
              </a:rPr>
              <a:t> </a:t>
            </a:r>
            <a:r>
              <a:rPr lang="en-US" sz="1600" dirty="0">
                <a:solidFill>
                  <a:schemeClr val="bg1"/>
                </a:solidFill>
              </a:rPr>
              <a:t>&lt;</a:t>
            </a:r>
            <a:r>
              <a:rPr lang="ru-RU" sz="1600" dirty="0">
                <a:solidFill>
                  <a:schemeClr val="bg1"/>
                </a:solidFill>
              </a:rPr>
              <a:t>имя метода</a:t>
            </a:r>
            <a:r>
              <a:rPr lang="en-US" sz="1600" dirty="0">
                <a:solidFill>
                  <a:schemeClr val="bg1"/>
                </a:solidFill>
              </a:rPr>
              <a:t>&gt;(&lt;</a:t>
            </a:r>
            <a:r>
              <a:rPr lang="ru-RU" sz="1600" dirty="0">
                <a:solidFill>
                  <a:schemeClr val="bg1"/>
                </a:solidFill>
              </a:rPr>
              <a:t>принимаемые параметры</a:t>
            </a:r>
            <a:r>
              <a:rPr lang="en-US" sz="1600" dirty="0">
                <a:solidFill>
                  <a:schemeClr val="bg1"/>
                </a:solidFill>
              </a:rPr>
              <a:t>&gt;</a:t>
            </a:r>
            <a:r>
              <a:rPr lang="ru-RU" sz="1600" dirty="0">
                <a:solidFill>
                  <a:schemeClr val="bg1"/>
                </a:solidFill>
              </a:rPr>
              <a:t>)</a:t>
            </a:r>
          </a:p>
          <a:p>
            <a:pPr eaLnBrk="1" hangingPunct="1"/>
            <a:r>
              <a:rPr lang="en-US" sz="1600" dirty="0">
                <a:solidFill>
                  <a:schemeClr val="bg1"/>
                </a:solidFill>
              </a:rPr>
              <a:t>{</a:t>
            </a:r>
          </a:p>
          <a:p>
            <a:pPr eaLnBrk="1" hangingPunct="1"/>
            <a:r>
              <a:rPr lang="en-US" sz="1600" dirty="0">
                <a:solidFill>
                  <a:schemeClr val="bg1"/>
                </a:solidFill>
              </a:rPr>
              <a:t>		&lt;</a:t>
            </a:r>
            <a:r>
              <a:rPr lang="ru-RU" sz="1600" dirty="0">
                <a:solidFill>
                  <a:schemeClr val="bg1"/>
                </a:solidFill>
              </a:rPr>
              <a:t>Описание метода</a:t>
            </a:r>
            <a:r>
              <a:rPr lang="en-US" sz="1600" dirty="0">
                <a:solidFill>
                  <a:schemeClr val="bg1"/>
                </a:solidFill>
              </a:rPr>
              <a:t>&gt;</a:t>
            </a:r>
          </a:p>
          <a:p>
            <a:pPr eaLnBrk="1" hangingPunct="1"/>
            <a:r>
              <a:rPr lang="en-US" sz="1600" dirty="0">
                <a:solidFill>
                  <a:schemeClr val="bg1"/>
                </a:solidFill>
              </a:rPr>
              <a:t>}</a:t>
            </a:r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39937" name="Rectangle 1"/>
          <p:cNvSpPr>
            <a:spLocks noChangeArrowheads="1"/>
          </p:cNvSpPr>
          <p:nvPr/>
        </p:nvSpPr>
        <p:spPr bwMode="auto">
          <a:xfrm>
            <a:off x="228600" y="2178050"/>
            <a:ext cx="8686800" cy="330835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Point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private int x;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private int y;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 . . . . . . . . . . . . . . . . . . . . . . .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void SetValues(int newX, int newY)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x = newX;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y = newY;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double GetDistance(Point obj)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return Math.Sqrt(Math.Pow(x + obj.x, 2) + Math.Pow(y + obj.y, 2));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void Print()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Console.WriteLine("X = {0}; Y = {1}", x, y);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7225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/>
          <p:cNvSpPr>
            <a:spLocks noChangeArrowheads="1"/>
          </p:cNvSpPr>
          <p:nvPr/>
        </p:nvSpPr>
        <p:spPr bwMode="auto">
          <a:xfrm>
            <a:off x="381000" y="-76200"/>
            <a:ext cx="8305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ru-RU" sz="2400" b="1" dirty="0">
                <a:solidFill>
                  <a:schemeClr val="bg1"/>
                </a:solidFill>
              </a:rPr>
              <a:t>Методы</a:t>
            </a:r>
            <a:endParaRPr lang="en-US" sz="240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2400" y="215900"/>
            <a:ext cx="8839200" cy="156966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360000">
              <a:defRPr/>
            </a:pPr>
            <a:r>
              <a:rPr lang="en-US" sz="1200" dirty="0"/>
              <a:t>	</a:t>
            </a:r>
            <a:r>
              <a:rPr lang="ru-RU" sz="1200" dirty="0">
                <a:solidFill>
                  <a:schemeClr val="bg1"/>
                </a:solidFill>
              </a:rPr>
              <a:t>Существует 4 способа передать параметры в метод.</a:t>
            </a:r>
          </a:p>
          <a:p>
            <a:pPr marL="342900" indent="-342900" defTabSz="360000">
              <a:buFontTx/>
              <a:buAutoNum type="arabicPeriod"/>
              <a:defRPr/>
            </a:pPr>
            <a:r>
              <a:rPr lang="ru-RU" sz="1200" dirty="0">
                <a:solidFill>
                  <a:schemeClr val="bg1"/>
                </a:solidFill>
              </a:rPr>
              <a:t>По значению. В метод передается значение параметра.</a:t>
            </a:r>
          </a:p>
          <a:p>
            <a:pPr marL="342900" indent="-342900" defTabSz="360000">
              <a:buFontTx/>
              <a:buAutoNum type="arabicPeriod"/>
              <a:defRPr/>
            </a:pPr>
            <a:r>
              <a:rPr lang="ru-RU" sz="1200" dirty="0">
                <a:solidFill>
                  <a:schemeClr val="bg1"/>
                </a:solidFill>
              </a:rPr>
              <a:t>По ссылке (</a:t>
            </a:r>
            <a:r>
              <a:rPr 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ref</a:t>
            </a:r>
            <a:r>
              <a:rPr lang="ru-RU" sz="1200" dirty="0">
                <a:solidFill>
                  <a:schemeClr val="bg1"/>
                </a:solidFill>
              </a:rPr>
              <a:t>). В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ru-RU" sz="1200" dirty="0">
                <a:solidFill>
                  <a:schemeClr val="bg1"/>
                </a:solidFill>
              </a:rPr>
              <a:t>метод передается ссылка на параметр. При изменении значения параметра в вызванном методе, оно изменится и в вызывающем.</a:t>
            </a:r>
            <a:endParaRPr lang="ru-RU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marL="342900" indent="-342900" defTabSz="360000">
              <a:buFontTx/>
              <a:buAutoNum type="arabicPeriod"/>
              <a:defRPr/>
            </a:pPr>
            <a:r>
              <a:rPr lang="ru-RU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Как выходной параметр (</a:t>
            </a:r>
            <a:r>
              <a:rPr 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out</a:t>
            </a:r>
            <a:r>
              <a:rPr lang="en-US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). </a:t>
            </a:r>
            <a:r>
              <a:rPr lang="ru-RU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Работает как ссылка, но метод должен проинициализировать такой параметр, а также не может прочитать его значения.</a:t>
            </a:r>
          </a:p>
          <a:p>
            <a:pPr marL="342900" indent="-342900" defTabSz="360000">
              <a:buFontTx/>
              <a:buAutoNum type="arabicPeriod"/>
              <a:defRPr/>
            </a:pPr>
            <a:r>
              <a:rPr lang="ru-RU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Как список параметров (</a:t>
            </a:r>
            <a:r>
              <a:rPr lang="en-US" sz="12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params</a:t>
            </a:r>
            <a:r>
              <a:rPr lang="en-US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). </a:t>
            </a:r>
            <a:r>
              <a:rPr lang="ru-RU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Метод может принмать неограниченное число параметров данного типа</a:t>
            </a:r>
            <a:r>
              <a:rPr lang="ru-RU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.</a:t>
            </a:r>
            <a:endParaRPr lang="en-US" sz="12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 defTabSz="360000">
              <a:buFontTx/>
              <a:buAutoNum type="arabicPeriod"/>
              <a:defRPr/>
            </a:pPr>
            <a:r>
              <a:rPr lang="en-US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Optional </a:t>
            </a:r>
            <a:r>
              <a:rPr lang="ru-RU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параметры</a:t>
            </a:r>
            <a:endParaRPr lang="ru-RU" sz="12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0961" name="Rectangle 1"/>
          <p:cNvSpPr>
            <a:spLocks noChangeArrowheads="1"/>
          </p:cNvSpPr>
          <p:nvPr/>
        </p:nvSpPr>
        <p:spPr bwMode="auto">
          <a:xfrm>
            <a:off x="304800" y="1754009"/>
            <a:ext cx="8610600" cy="486287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int SimleParams(int x, int y)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return x * y;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RefParams(int x, int y, ref int z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z = x * y * z;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OutParams(int x, int y, out int res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res = x * y;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int SumOfParamsList(params int[] list)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 sum = 0;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foreach (int val in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list) sum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+= val;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return sum;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 a=5, b=15, c=2;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Console.WriteLine("Simple params : " + SimleParams(a, b).ToString());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RefParams(a, b, ref c);              //Передача ссылка на С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Console.WriteLine("Reference C = " + c.ToString());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OutParams(a, b, out c);              //Передача ссылки на С как выходного параметра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Console.WriteLine("Out C = " + c.ToString());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 s = SumOfParamsList(a, b, c, 10, 20, 30, 40);  //Использование списка параметров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Console.WriteLine("Sum = " + s.ToString());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4702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/>
          <p:cNvSpPr>
            <a:spLocks noChangeArrowheads="1"/>
          </p:cNvSpPr>
          <p:nvPr/>
        </p:nvSpPr>
        <p:spPr bwMode="auto">
          <a:xfrm>
            <a:off x="381000" y="71438"/>
            <a:ext cx="8305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ru-RU" sz="2400" b="1" dirty="0">
                <a:solidFill>
                  <a:schemeClr val="bg1"/>
                </a:solidFill>
                <a:cs typeface="Times New Roman" pitchFamily="18" charset="0"/>
              </a:rPr>
              <a:t>Свойства</a:t>
            </a:r>
            <a:endParaRPr lang="en-US" sz="240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43009" name="Rectangle 1"/>
          <p:cNvSpPr>
            <a:spLocks noChangeArrowheads="1"/>
          </p:cNvSpPr>
          <p:nvPr/>
        </p:nvSpPr>
        <p:spPr bwMode="auto">
          <a:xfrm>
            <a:off x="228600" y="698500"/>
            <a:ext cx="8686800" cy="50165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Point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private int x;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private int y;</a:t>
            </a:r>
          </a:p>
          <a:p>
            <a:pPr eaLnBrk="0" hangingPunct="0">
              <a:defRPr/>
            </a:pP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. . . . . . . . . . . . . . . . . . . . . .</a:t>
            </a:r>
          </a:p>
          <a:p>
            <a:pPr eaLnBrk="0" hangingPunct="0">
              <a:defRPr/>
            </a:pP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int X		//Свойство Х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get{ return x; }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set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if( value &gt;= 0 )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x = value;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int Y		 //Свойство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Y – 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только для чтения</a:t>
            </a: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get{ return y; }	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Point point = new Point(10,20);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 a = point.X;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point.X = 25;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Console.WriteLine("Point.X = {0}; Point.Y = {1}", point.X, point.Y); //Вывод Х = 25,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Y = 20</a:t>
            </a: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Console.WriteLine("Old X value is : {0}", a);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//Вывод а = 10</a:t>
            </a: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421644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While hyperlink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2041</Words>
  <Application>Microsoft Office PowerPoint</Application>
  <PresentationFormat>On-screen Show (4:3)</PresentationFormat>
  <Paragraphs>609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2012-08-13T08:00:48Z</dcterms:created>
  <dcterms:modified xsi:type="dcterms:W3CDTF">2012-11-01T09:22:38Z</dcterms:modified>
</cp:coreProperties>
</file>