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3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08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QuickReturns/Exchang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13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Communication Foundation (WCF)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0449" y="5589240"/>
            <a:ext cx="290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http://vk.com/club33848893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Програмная модель </a:t>
            </a:r>
            <a:r>
              <a:rPr lang="en-US" dirty="0" smtClean="0">
                <a:solidFill>
                  <a:srgbClr val="000000"/>
                </a:solidFill>
              </a:rPr>
              <a:t>WCF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583055"/>
            <a:ext cx="6229350" cy="369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53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scheme</a:t>
            </a:r>
            <a:r>
              <a:rPr lang="en-US" sz="2800" dirty="0" smtClean="0"/>
              <a:t>://machinename[:</a:t>
            </a:r>
            <a:r>
              <a:rPr lang="en-US" sz="2800" dirty="0"/>
              <a:t>port]/</a:t>
            </a:r>
            <a:r>
              <a:rPr lang="en-US" sz="2800" dirty="0" smtClean="0"/>
              <a:t>path1/path2</a:t>
            </a:r>
            <a:endParaRPr lang="ru-RU" sz="2800" dirty="0" smtClean="0"/>
          </a:p>
          <a:p>
            <a:r>
              <a:rPr lang="ru-RU" sz="2800" dirty="0" smtClean="0"/>
              <a:t>Схема транспорта </a:t>
            </a:r>
            <a:r>
              <a:rPr lang="en-US" sz="2800" dirty="0" smtClean="0"/>
              <a:t>(scheme)</a:t>
            </a:r>
          </a:p>
          <a:p>
            <a:pPr lvl="1"/>
            <a:r>
              <a:rPr lang="ru-RU" sz="2400" dirty="0" smtClean="0"/>
              <a:t>Тип протокола</a:t>
            </a:r>
            <a:endParaRPr lang="en-US" sz="2400" dirty="0" smtClean="0"/>
          </a:p>
          <a:p>
            <a:pPr lvl="1"/>
            <a:r>
              <a:rPr lang="en-US" sz="2400" dirty="0" smtClean="0"/>
              <a:t>http</a:t>
            </a:r>
            <a:r>
              <a:rPr lang="en-US" sz="2400" dirty="0"/>
              <a:t>, </a:t>
            </a:r>
            <a:r>
              <a:rPr lang="en-US" sz="2400" dirty="0" err="1" smtClean="0"/>
              <a:t>net.tcp</a:t>
            </a:r>
            <a:r>
              <a:rPr lang="en-US" sz="2400" dirty="0" smtClean="0"/>
              <a:t>, </a:t>
            </a:r>
            <a:r>
              <a:rPr lang="en-US" sz="2400" dirty="0" err="1" smtClean="0"/>
              <a:t>net.msmq</a:t>
            </a:r>
            <a:r>
              <a:rPr lang="en-US" sz="2400" dirty="0" smtClean="0"/>
              <a:t>, </a:t>
            </a:r>
            <a:r>
              <a:rPr lang="en-US" sz="2400" dirty="0" err="1" smtClean="0"/>
              <a:t>net.pipe</a:t>
            </a:r>
            <a:endParaRPr lang="ru-RU" sz="2400" dirty="0" smtClean="0"/>
          </a:p>
          <a:p>
            <a:r>
              <a:rPr lang="ru-RU" dirty="0" smtClean="0"/>
              <a:t>Имя машины </a:t>
            </a:r>
            <a:r>
              <a:rPr lang="en-US" dirty="0" smtClean="0"/>
              <a:t>(</a:t>
            </a:r>
            <a:r>
              <a:rPr lang="en-US" dirty="0" err="1" smtClean="0"/>
              <a:t>machinename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Полное доменное </a:t>
            </a:r>
            <a:r>
              <a:rPr lang="en-US" dirty="0" smtClean="0"/>
              <a:t>(DNS) </a:t>
            </a:r>
            <a:r>
              <a:rPr lang="ru-RU" dirty="0" smtClean="0"/>
              <a:t>имя адресата</a:t>
            </a:r>
          </a:p>
          <a:p>
            <a:r>
              <a:rPr lang="ru-RU" dirty="0" smtClean="0"/>
              <a:t>Порт (необязательно)</a:t>
            </a:r>
          </a:p>
          <a:p>
            <a:pPr lvl="1"/>
            <a:r>
              <a:rPr lang="ru-RU" dirty="0" smtClean="0"/>
              <a:t>80 стандартный порт для </a:t>
            </a:r>
            <a:r>
              <a:rPr lang="en-US" dirty="0" smtClean="0"/>
              <a:t>HTTP</a:t>
            </a:r>
          </a:p>
          <a:p>
            <a:r>
              <a:rPr lang="ru-RU" dirty="0" smtClean="0"/>
              <a:t>Путь (</a:t>
            </a:r>
            <a:r>
              <a:rPr lang="en-US" dirty="0" smtClean="0"/>
              <a:t>path)</a:t>
            </a:r>
          </a:p>
          <a:p>
            <a:pPr lvl="1"/>
            <a:r>
              <a:rPr lang="ru-RU" dirty="0" smtClean="0"/>
              <a:t>Путь к сервису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6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адреса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endpoint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address=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  <a:hlinkClick r:id="rId2"/>
              </a:rPr>
              <a:t>http</a:t>
            </a:r>
            <a:r>
              <a:rPr lang="en-US" sz="1100" dirty="0">
                <a:latin typeface="Courier New" pitchFamily="49" charset="0"/>
                <a:cs typeface="Courier New" pitchFamily="49" charset="0"/>
                <a:hlinkClick r:id="rId2"/>
              </a:rPr>
              <a:t>://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  <a:hlinkClick r:id="rId2"/>
              </a:rPr>
              <a:t>localhost:8080/QuickReturns/Exchange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«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contract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«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&lt;host&gt;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baseAddresses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="http://localhost:8080/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QuickReturns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net.tcp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QuickReturns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baseAddresses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&lt;/host&gt;</a:t>
            </a:r>
          </a:p>
          <a:p>
            <a:pPr marL="0" indent="0"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&lt;endpoint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="Exchange"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contract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&lt;endpoint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NetNamedPipeBinding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="Exchange"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NetNamedPipeBinding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contract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8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Привязка (</a:t>
            </a:r>
            <a:r>
              <a:rPr lang="en-US" dirty="0" smtClean="0"/>
              <a:t>binding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Binding </a:t>
            </a:r>
            <a:r>
              <a:rPr lang="ru-RU" dirty="0" smtClean="0"/>
              <a:t>определяет способ коммуникации с сервисом</a:t>
            </a:r>
            <a:endParaRPr lang="en-US" dirty="0"/>
          </a:p>
          <a:p>
            <a:pPr lvl="1"/>
            <a:r>
              <a:rPr lang="ru-RU" dirty="0" smtClean="0"/>
              <a:t>Транспортный протокол </a:t>
            </a:r>
            <a:r>
              <a:rPr lang="en-US" dirty="0" smtClean="0"/>
              <a:t>(HTTP</a:t>
            </a:r>
            <a:r>
              <a:rPr lang="en-US" dirty="0"/>
              <a:t>, MSMQ, Named Pipes, TCP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Способ связи</a:t>
            </a:r>
          </a:p>
          <a:p>
            <a:pPr lvl="2"/>
            <a:r>
              <a:rPr lang="ru-RU" dirty="0" smtClean="0"/>
              <a:t>Однонаправленный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one-way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Двунаправленный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duplex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Запрос-ответ  </a:t>
            </a:r>
            <a:r>
              <a:rPr lang="en-US" dirty="0" smtClean="0"/>
              <a:t>request-reply)</a:t>
            </a:r>
            <a:endParaRPr lang="ru-RU" dirty="0" smtClean="0"/>
          </a:p>
          <a:p>
            <a:pPr lvl="1"/>
            <a:r>
              <a:rPr lang="ru-RU" dirty="0" smtClean="0"/>
              <a:t>Способ представления данных и кодировка</a:t>
            </a:r>
            <a:r>
              <a:rPr lang="en-US" dirty="0" smtClean="0"/>
              <a:t> </a:t>
            </a:r>
            <a:r>
              <a:rPr lang="en-US" dirty="0"/>
              <a:t>(XML, binary, MTOM…)</a:t>
            </a:r>
          </a:p>
          <a:p>
            <a:r>
              <a:rPr lang="ru-RU" dirty="0" smtClean="0"/>
              <a:t>Список поддерживаемых</a:t>
            </a:r>
            <a:r>
              <a:rPr lang="en-US" dirty="0" smtClean="0"/>
              <a:t> </a:t>
            </a:r>
            <a:r>
              <a:rPr lang="ru-RU" dirty="0" smtClean="0"/>
              <a:t>проколов </a:t>
            </a:r>
            <a:r>
              <a:rPr lang="en-US" dirty="0" smtClean="0"/>
              <a:t>WS-</a:t>
            </a:r>
            <a:r>
              <a:rPr lang="en-US" dirty="0"/>
              <a:t>* </a:t>
            </a:r>
            <a:r>
              <a:rPr lang="en-US" dirty="0" smtClean="0"/>
              <a:t>(</a:t>
            </a:r>
            <a:r>
              <a:rPr lang="en-US" dirty="0"/>
              <a:t>WS-Security, WS-Federation, </a:t>
            </a:r>
            <a:r>
              <a:rPr lang="en-US" dirty="0" smtClean="0"/>
              <a:t>WS-Reliability, WS-Transactions)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2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Способы связи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68760"/>
            <a:ext cx="34385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69865"/>
            <a:ext cx="33813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19" y="4221088"/>
            <a:ext cx="33528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3648" y="1538347"/>
            <a:ext cx="2449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Запрос-ответ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472" y="2987064"/>
            <a:ext cx="3698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Однонаправленный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669" y="4443050"/>
            <a:ext cx="3415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Двунаправленный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9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80" y="980728"/>
            <a:ext cx="52101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Стандартные биндинги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328498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Биндинги и протоколы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3988271"/>
            <a:ext cx="52482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62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Контракт сервиса </a:t>
            </a:r>
            <a:r>
              <a:rPr lang="en-US" dirty="0" smtClean="0"/>
              <a:t>(service contract)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Определяет «методы» доступные внешему миру</a:t>
            </a:r>
          </a:p>
          <a:p>
            <a:r>
              <a:rPr lang="ru-RU" dirty="0" smtClean="0"/>
              <a:t>Другое название – интерфейс сервиса </a:t>
            </a:r>
            <a:r>
              <a:rPr lang="en-US" dirty="0" smtClean="0"/>
              <a:t>(service interface)</a:t>
            </a:r>
          </a:p>
          <a:p>
            <a:r>
              <a:rPr lang="en-US" dirty="0"/>
              <a:t>[</a:t>
            </a:r>
            <a:r>
              <a:rPr lang="en-US" dirty="0" err="1"/>
              <a:t>ServiceContract</a:t>
            </a:r>
            <a:r>
              <a:rPr lang="en-US" dirty="0" smtClean="0"/>
              <a:t>]</a:t>
            </a:r>
          </a:p>
          <a:p>
            <a:r>
              <a:rPr lang="en-US" dirty="0"/>
              <a:t>[</a:t>
            </a:r>
            <a:r>
              <a:rPr lang="en-US" dirty="0" err="1"/>
              <a:t>OperationContract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13798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Пример контракта сервиса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71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System.ServiceModel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QuickReturns.StockTrading.ExchangeService.DataContracts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QuickReturns.StockTrading.ExchangeService.Contracts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ServiceContract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(Namespace="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http://QuickReturns")]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ITradeService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Quote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GetQuote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ticker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PublishQuote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(Quote quote);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5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Контракт данных </a:t>
            </a:r>
            <a:r>
              <a:rPr lang="en-US" dirty="0" smtClean="0"/>
              <a:t>(data contract)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Описывает формат данные используемый сервисом</a:t>
            </a:r>
          </a:p>
          <a:p>
            <a:r>
              <a:rPr lang="ru-RU" dirty="0" smtClean="0"/>
              <a:t>В самом простом случае можно использовать</a:t>
            </a:r>
            <a:r>
              <a:rPr lang="en-US" dirty="0"/>
              <a:t>[</a:t>
            </a:r>
            <a:r>
              <a:rPr lang="en-US" dirty="0" err="1"/>
              <a:t>Serializable</a:t>
            </a:r>
            <a:r>
              <a:rPr lang="en-US" dirty="0" smtClean="0"/>
              <a:t>] </a:t>
            </a:r>
            <a:r>
              <a:rPr lang="ru-RU" dirty="0" smtClean="0"/>
              <a:t>класс</a:t>
            </a:r>
          </a:p>
          <a:p>
            <a:r>
              <a:rPr lang="ru-RU" dirty="0" smtClean="0"/>
              <a:t>Для более сложных случаев </a:t>
            </a:r>
            <a:r>
              <a:rPr lang="en-US" dirty="0"/>
              <a:t>[</a:t>
            </a:r>
            <a:r>
              <a:rPr lang="en-US" dirty="0" err="1" smtClean="0"/>
              <a:t>DataContract</a:t>
            </a:r>
            <a:r>
              <a:rPr lang="en-US" dirty="0" smtClean="0"/>
              <a:t>] </a:t>
            </a:r>
            <a:r>
              <a:rPr lang="ru-RU" dirty="0" smtClean="0"/>
              <a:t>и</a:t>
            </a:r>
            <a:r>
              <a:rPr lang="en-US" dirty="0"/>
              <a:t> [</a:t>
            </a:r>
            <a:r>
              <a:rPr lang="en-US" dirty="0" err="1"/>
              <a:t>DataMember</a:t>
            </a:r>
            <a:r>
              <a:rPr lang="en-US" dirty="0" smtClean="0"/>
              <a:t>]</a:t>
            </a:r>
          </a:p>
          <a:p>
            <a:r>
              <a:rPr lang="ru-RU" dirty="0" smtClean="0"/>
              <a:t>В еще более сложных случаях используем </a:t>
            </a:r>
            <a:r>
              <a:rPr lang="en-US" dirty="0" smtClean="0"/>
              <a:t>Message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3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Пример контракта данных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QuickReturns.StockTrading.ExchangeService.DataContracts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DataContract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(Namespace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 http://QuickReturns")]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Quote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(Name="Ticker")]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Ticker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(Name="Bid")]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decimal Bid;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(Name="Ask")]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decimal Ask;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(Name="Publisher")]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Publisher;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UpdateDateTime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UpdateDateTime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3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 </a:t>
            </a:r>
            <a:r>
              <a:rPr lang="en-US" dirty="0" smtClean="0"/>
              <a:t>WCF.</a:t>
            </a:r>
            <a:r>
              <a:rPr lang="ru-RU" dirty="0" smtClean="0"/>
              <a:t> </a:t>
            </a:r>
            <a:r>
              <a:rPr lang="en-US" dirty="0" smtClean="0"/>
              <a:t>Practical </a:t>
            </a:r>
            <a:r>
              <a:rPr lang="en-US" dirty="0"/>
              <a:t>Microsoft </a:t>
            </a:r>
            <a:r>
              <a:rPr lang="en-US" dirty="0" smtClean="0"/>
              <a:t>SOA Implementation. </a:t>
            </a:r>
            <a:r>
              <a:rPr lang="ru-RU" dirty="0" smtClean="0"/>
              <a:t>Издательство </a:t>
            </a:r>
            <a:r>
              <a:rPr lang="en-US" dirty="0" err="1" smtClean="0"/>
              <a:t>Apress</a:t>
            </a:r>
            <a:r>
              <a:rPr lang="en-US" dirty="0" smtClean="0"/>
              <a:t>, 2007.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ISBN: 978-1-59059-702-6</a:t>
            </a:r>
          </a:p>
        </p:txBody>
      </p:sp>
    </p:spTree>
    <p:extLst>
      <p:ext uri="{BB962C8B-B14F-4D97-AF65-F5344CB8AC3E}">
        <p14:creationId xmlns:p14="http://schemas.microsoft.com/office/powerpoint/2010/main" val="2288126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Демонстрация</a:t>
            </a:r>
            <a:br>
              <a:rPr lang="ru-RU" dirty="0" smtClean="0"/>
            </a:br>
            <a:r>
              <a:rPr lang="en-US" dirty="0" smtClean="0"/>
              <a:t>Chapter 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89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Атрибуты позволяющие менять поведение </a:t>
            </a:r>
            <a:r>
              <a:rPr lang="en-US" dirty="0" smtClean="0"/>
              <a:t>WCF</a:t>
            </a:r>
            <a:endParaRPr lang="ru-RU" dirty="0" smtClean="0"/>
          </a:p>
          <a:p>
            <a:r>
              <a:rPr lang="ru-RU" dirty="0" smtClean="0"/>
              <a:t>Применяются на уровне сервиса, операций, контрактов и конечных точек </a:t>
            </a:r>
            <a:r>
              <a:rPr lang="en-US" dirty="0" smtClean="0"/>
              <a:t>(endpoints)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I…Behavior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Validate(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[2]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AddBindingParameters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BindingParameterCollection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bindingParameters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[3]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ApplyClientBehavior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ClientRuntime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behavior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[4]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ApplyDispatchBehavior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EndpointDispatcher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endpointDispatcher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7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SvcConfigEditor.exe </a:t>
            </a:r>
            <a:r>
              <a:rPr lang="ru-RU" dirty="0" smtClean="0"/>
              <a:t> - настройка </a:t>
            </a:r>
            <a:r>
              <a:rPr lang="en-US" dirty="0" smtClean="0"/>
              <a:t>WCF</a:t>
            </a:r>
            <a:endParaRPr lang="ru-RU" dirty="0" smtClean="0"/>
          </a:p>
          <a:p>
            <a:r>
              <a:rPr lang="en-US" dirty="0" smtClean="0"/>
              <a:t>SvcTraceViewer.exe – </a:t>
            </a:r>
            <a:r>
              <a:rPr lang="ru-RU" dirty="0" smtClean="0"/>
              <a:t>просмотр </a:t>
            </a:r>
            <a:r>
              <a:rPr lang="en-US" dirty="0" smtClean="0"/>
              <a:t>WCF </a:t>
            </a:r>
            <a:r>
              <a:rPr lang="ru-RU" dirty="0" smtClean="0"/>
              <a:t>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17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Хостинг </a:t>
            </a:r>
            <a:r>
              <a:rPr lang="en-US" dirty="0" smtClean="0"/>
              <a:t>WCF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Хостин</a:t>
            </a:r>
            <a:r>
              <a:rPr lang="ru-RU"/>
              <a:t>г</a:t>
            </a:r>
            <a:r>
              <a:rPr lang="ru-RU" smtClean="0"/>
              <a:t> </a:t>
            </a:r>
            <a:r>
              <a:rPr lang="ru-RU" dirty="0" smtClean="0"/>
              <a:t>внутри собственного </a:t>
            </a:r>
            <a:r>
              <a:rPr lang="en-US" dirty="0" smtClean="0"/>
              <a:t>.NET </a:t>
            </a:r>
            <a:r>
              <a:rPr lang="ru-RU" dirty="0" smtClean="0"/>
              <a:t>приложения (</a:t>
            </a:r>
            <a:r>
              <a:rPr lang="en-US" dirty="0" smtClean="0"/>
              <a:t>self-hosting)</a:t>
            </a:r>
          </a:p>
          <a:p>
            <a:pPr lvl="1"/>
            <a:r>
              <a:rPr lang="ru-RU" dirty="0" smtClean="0"/>
              <a:t>Консольное приложение</a:t>
            </a:r>
          </a:p>
          <a:p>
            <a:pPr lvl="1"/>
            <a:r>
              <a:rPr lang="en-US" dirty="0" err="1" smtClean="0"/>
              <a:t>WinForms</a:t>
            </a:r>
            <a:r>
              <a:rPr lang="en-US" dirty="0" smtClean="0"/>
              <a:t>/WPF</a:t>
            </a:r>
            <a:endParaRPr lang="en-US" dirty="0"/>
          </a:p>
          <a:p>
            <a:r>
              <a:rPr lang="ru-RU" dirty="0" smtClean="0"/>
              <a:t>Внутри </a:t>
            </a:r>
            <a:r>
              <a:rPr lang="en-US" dirty="0" smtClean="0"/>
              <a:t>Windows </a:t>
            </a:r>
            <a:r>
              <a:rPr lang="en-US" dirty="0"/>
              <a:t>service</a:t>
            </a:r>
          </a:p>
          <a:p>
            <a:r>
              <a:rPr lang="ru-RU" dirty="0" smtClean="0"/>
              <a:t>С помощью </a:t>
            </a:r>
            <a:r>
              <a:rPr lang="en-US" dirty="0" smtClean="0"/>
              <a:t>IIS (Microsoft Internet Information Services)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6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397949"/>
            <a:ext cx="86409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3200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0" algn="ctr"/>
            <a:endParaRPr lang="en-US" sz="3200" dirty="0">
              <a:solidFill>
                <a:schemeClr val="bg1"/>
              </a:solidFill>
            </a:endParaRPr>
          </a:p>
          <a:p>
            <a:pPr lvl="0" algn="ctr"/>
            <a:endParaRPr lang="en-US" sz="3200" dirty="0" smtClean="0">
              <a:solidFill>
                <a:schemeClr val="bg1"/>
              </a:solidFill>
            </a:endParaRPr>
          </a:p>
          <a:p>
            <a:pPr lvl="0" algn="ctr"/>
            <a:r>
              <a:rPr lang="en-US" sz="3200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sz="32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7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Сервис-ориентированная архитектура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(Service-oriented architecture – SOA)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Модульный </a:t>
            </a:r>
            <a:r>
              <a:rPr lang="ru-RU" dirty="0"/>
              <a:t>подход к разработке программного обеспечения, основанный на использовании распределённых, слабо связанных </a:t>
            </a:r>
            <a:r>
              <a:rPr lang="ru-RU" dirty="0" smtClean="0"/>
              <a:t>(loose </a:t>
            </a:r>
            <a:r>
              <a:rPr lang="ru-RU" dirty="0"/>
              <a:t>coupling) заменяемых компонентов, оснащённых стандартизированными интерфейсами для взаимодействия по стандартизированным протоколам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</a:t>
            </a:r>
            <a:r>
              <a:rPr lang="ru-RU" dirty="0"/>
              <a:t>привязана к какой-то определённой </a:t>
            </a:r>
            <a:r>
              <a:rPr lang="ru-RU" dirty="0" smtClean="0"/>
              <a:t>технологии, языку программирования, платформе или 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8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</a:t>
            </a:r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Инкапсуляция деталей </a:t>
            </a:r>
            <a:r>
              <a:rPr lang="ru-RU" dirty="0"/>
              <a:t>реализации </a:t>
            </a:r>
            <a:r>
              <a:rPr lang="ru-RU" dirty="0" smtClean="0"/>
              <a:t>от </a:t>
            </a:r>
            <a:r>
              <a:rPr lang="ru-RU" dirty="0"/>
              <a:t>остальных </a:t>
            </a:r>
            <a:r>
              <a:rPr lang="ru-RU" dirty="0" smtClean="0"/>
              <a:t>компонентов</a:t>
            </a:r>
          </a:p>
          <a:p>
            <a:r>
              <a:rPr lang="ru-RU" dirty="0" smtClean="0"/>
              <a:t>Комбинирование </a:t>
            </a:r>
            <a:r>
              <a:rPr lang="ru-RU" dirty="0"/>
              <a:t>и многократное использование компонентов для построения сложных распределённых программных комплексов, </a:t>
            </a:r>
            <a:r>
              <a:rPr lang="ru-RU" dirty="0" smtClean="0"/>
              <a:t>обеспечиваает </a:t>
            </a:r>
            <a:r>
              <a:rPr lang="ru-RU" dirty="0"/>
              <a:t>независимость от используемых платформ и инструментов </a:t>
            </a:r>
            <a:r>
              <a:rPr lang="ru-RU" dirty="0" smtClean="0"/>
              <a:t>разработки</a:t>
            </a:r>
          </a:p>
          <a:p>
            <a:r>
              <a:rPr lang="ru-RU" dirty="0" smtClean="0"/>
              <a:t>Способствует </a:t>
            </a:r>
            <a:r>
              <a:rPr lang="ru-RU" dirty="0"/>
              <a:t>масштабируемости и управляемости создаваемых </a:t>
            </a:r>
            <a:r>
              <a:rPr lang="ru-RU" dirty="0" smtClean="0"/>
              <a:t>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9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Основополагающие принципы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Явные границы компонентов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Сервисы являются автономными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Services Share the Schema and Contract, Not the </a:t>
            </a:r>
            <a:r>
              <a:rPr lang="en-US" dirty="0" smtClean="0"/>
              <a:t>Class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Service Compatibility Is Based on Policy</a:t>
            </a:r>
          </a:p>
        </p:txBody>
      </p:sp>
    </p:spTree>
    <p:extLst>
      <p:ext uri="{BB962C8B-B14F-4D97-AF65-F5344CB8AC3E}">
        <p14:creationId xmlns:p14="http://schemas.microsoft.com/office/powerpoint/2010/main" val="36004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для реали</a:t>
            </a:r>
            <a:r>
              <a:rPr lang="ru-RU" dirty="0"/>
              <a:t>з</a:t>
            </a:r>
            <a:r>
              <a:rPr lang="ru-RU" dirty="0" smtClean="0"/>
              <a:t>ации </a:t>
            </a:r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Web services</a:t>
            </a:r>
            <a:endParaRPr lang="ru-RU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UDDI – </a:t>
            </a:r>
            <a:r>
              <a:rPr lang="ru-RU" dirty="0" smtClean="0"/>
              <a:t>поиск сервисов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WSDL, XSD </a:t>
            </a:r>
            <a:r>
              <a:rPr lang="en-US" dirty="0" smtClean="0"/>
              <a:t>– </a:t>
            </a:r>
            <a:r>
              <a:rPr lang="ru-RU" dirty="0" smtClean="0"/>
              <a:t>описание сервиса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SOAP, XML </a:t>
            </a:r>
            <a:r>
              <a:rPr lang="en-US" dirty="0"/>
              <a:t>– </a:t>
            </a:r>
            <a:r>
              <a:rPr lang="ru-RU" dirty="0" smtClean="0"/>
              <a:t>передача данных</a:t>
            </a:r>
            <a:endParaRPr lang="en-US" dirty="0" smtClean="0"/>
          </a:p>
          <a:p>
            <a:r>
              <a:rPr lang="en-US" dirty="0" smtClean="0"/>
              <a:t>RPC (Remote Procedure Call)</a:t>
            </a:r>
            <a:endParaRPr lang="en-US" dirty="0"/>
          </a:p>
          <a:p>
            <a:r>
              <a:rPr lang="en-US" dirty="0"/>
              <a:t>REST (Representational state transfer)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DCOM</a:t>
            </a:r>
            <a:r>
              <a:rPr lang="ru-RU" dirty="0" smtClean="0">
                <a:solidFill>
                  <a:srgbClr val="FFFF00"/>
                </a:solidFill>
              </a:rPr>
              <a:t> (</a:t>
            </a:r>
            <a:r>
              <a:rPr lang="en-US" dirty="0" smtClean="0">
                <a:solidFill>
                  <a:srgbClr val="FFFF00"/>
                </a:solidFill>
              </a:rPr>
              <a:t>Distributed COM)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CORBA (Common Object Request Broker Architecture)</a:t>
            </a:r>
          </a:p>
          <a:p>
            <a:r>
              <a:rPr lang="en-US" dirty="0" smtClean="0"/>
              <a:t>DDS </a:t>
            </a:r>
            <a:r>
              <a:rPr lang="en-US" dirty="0"/>
              <a:t>(Data distribution </a:t>
            </a:r>
            <a:r>
              <a:rPr lang="en-US" dirty="0" smtClean="0"/>
              <a:t>service)</a:t>
            </a:r>
            <a:endParaRPr lang="en-US" dirty="0"/>
          </a:p>
          <a:p>
            <a:r>
              <a:rPr lang="en-US" dirty="0" smtClean="0"/>
              <a:t>Java </a:t>
            </a:r>
            <a:r>
              <a:rPr lang="en-US" dirty="0"/>
              <a:t>RMI (remote method invocation)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WCF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.NET </a:t>
            </a:r>
            <a:r>
              <a:rPr lang="en-US" dirty="0" err="1" smtClean="0">
                <a:solidFill>
                  <a:srgbClr val="FFFF00"/>
                </a:solidFill>
              </a:rPr>
              <a:t>Remoting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7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379562"/>
            <a:ext cx="53530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Взаимосвязь терминов </a:t>
            </a:r>
            <a:r>
              <a:rPr lang="en-US" dirty="0" smtClean="0">
                <a:solidFill>
                  <a:srgbClr val="000000"/>
                </a:solidFill>
              </a:rPr>
              <a:t>SOA </a:t>
            </a:r>
            <a:r>
              <a:rPr lang="ru-RU" dirty="0" smtClean="0">
                <a:solidFill>
                  <a:srgbClr val="000000"/>
                </a:solidFill>
              </a:rPr>
              <a:t>и </a:t>
            </a:r>
            <a:r>
              <a:rPr lang="en-US" dirty="0" smtClean="0">
                <a:solidFill>
                  <a:srgbClr val="000000"/>
                </a:solidFill>
              </a:rPr>
              <a:t>WCF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8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ABC of WCF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– </a:t>
            </a:r>
            <a:r>
              <a:rPr lang="ru-RU" dirty="0" smtClean="0"/>
              <a:t>адрес указывает куда можно отправлять сообщения или где находится сервис-адресат.</a:t>
            </a:r>
            <a:endParaRPr lang="en-US" dirty="0" smtClean="0"/>
          </a:p>
          <a:p>
            <a:r>
              <a:rPr lang="en-US" dirty="0" smtClean="0"/>
              <a:t>Binding</a:t>
            </a:r>
            <a:r>
              <a:rPr lang="ru-RU" dirty="0" smtClean="0"/>
              <a:t> – привязка указывает способ (протокол) отправки сообщения</a:t>
            </a:r>
            <a:endParaRPr lang="en-US" dirty="0" smtClean="0"/>
          </a:p>
          <a:p>
            <a:r>
              <a:rPr lang="en-US" dirty="0" smtClean="0"/>
              <a:t>Contract</a:t>
            </a:r>
            <a:r>
              <a:rPr lang="ru-RU" dirty="0" smtClean="0"/>
              <a:t> – контракт описывает содержимое сообщения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8522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627</Words>
  <Application>Microsoft Office PowerPoint</Application>
  <PresentationFormat>On-screen Show (4:3)</PresentationFormat>
  <Paragraphs>156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bel-hard-training</vt:lpstr>
      <vt:lpstr>PowerPoint Presentation</vt:lpstr>
      <vt:lpstr>Литература</vt:lpstr>
      <vt:lpstr>PowerPoint Presentation</vt:lpstr>
      <vt:lpstr>Сервис-ориентированная архитектура (Service-oriented architecture – SOA)</vt:lpstr>
      <vt:lpstr>Достоинства SOA</vt:lpstr>
      <vt:lpstr>Основополагающие принципы</vt:lpstr>
      <vt:lpstr>Технологии для реализации SOA</vt:lpstr>
      <vt:lpstr>Взаимосвязь терминов SOA и WCF</vt:lpstr>
      <vt:lpstr>ABC of WCF</vt:lpstr>
      <vt:lpstr>Програмная модель WCF</vt:lpstr>
      <vt:lpstr>Адрес</vt:lpstr>
      <vt:lpstr>Примеры адреса</vt:lpstr>
      <vt:lpstr>Привязка (binding)</vt:lpstr>
      <vt:lpstr>PowerPoint Presentation</vt:lpstr>
      <vt:lpstr>PowerPoint Presentation</vt:lpstr>
      <vt:lpstr>Контракт сервиса (service contract)</vt:lpstr>
      <vt:lpstr>PowerPoint Presentation</vt:lpstr>
      <vt:lpstr>Контракт данных (data contract)</vt:lpstr>
      <vt:lpstr>PowerPoint Presentation</vt:lpstr>
      <vt:lpstr>Демонстрация Chapter 03</vt:lpstr>
      <vt:lpstr>Behaviors</vt:lpstr>
      <vt:lpstr>Утилиты</vt:lpstr>
      <vt:lpstr>Хостинг WCF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 Communication Foundation (WCF)</dc:title>
  <dc:creator/>
  <cp:lastModifiedBy/>
  <cp:revision>1</cp:revision>
  <dcterms:created xsi:type="dcterms:W3CDTF">2012-09-07T11:50:10Z</dcterms:created>
  <dcterms:modified xsi:type="dcterms:W3CDTF">2012-11-01T09:24:35Z</dcterms:modified>
</cp:coreProperties>
</file>