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86" r:id="rId5"/>
    <p:sldId id="293" r:id="rId6"/>
    <p:sldId id="308" r:id="rId7"/>
    <p:sldId id="260" r:id="rId8"/>
    <p:sldId id="305" r:id="rId9"/>
    <p:sldId id="306" r:id="rId10"/>
    <p:sldId id="261" r:id="rId11"/>
    <p:sldId id="294" r:id="rId12"/>
    <p:sldId id="262" r:id="rId13"/>
    <p:sldId id="283" r:id="rId14"/>
    <p:sldId id="309" r:id="rId15"/>
    <p:sldId id="310" r:id="rId16"/>
    <p:sldId id="311" r:id="rId17"/>
    <p:sldId id="313" r:id="rId18"/>
    <p:sldId id="323" r:id="rId19"/>
    <p:sldId id="324" r:id="rId20"/>
    <p:sldId id="322" r:id="rId21"/>
    <p:sldId id="263" r:id="rId22"/>
    <p:sldId id="299" r:id="rId23"/>
    <p:sldId id="300" r:id="rId24"/>
    <p:sldId id="301" r:id="rId25"/>
    <p:sldId id="312" r:id="rId26"/>
    <p:sldId id="295" r:id="rId27"/>
    <p:sldId id="296" r:id="rId28"/>
    <p:sldId id="314" r:id="rId29"/>
    <p:sldId id="315" r:id="rId30"/>
    <p:sldId id="275" r:id="rId31"/>
    <p:sldId id="264" r:id="rId32"/>
    <p:sldId id="321" r:id="rId33"/>
    <p:sldId id="316" r:id="rId34"/>
    <p:sldId id="288" r:id="rId35"/>
    <p:sldId id="289" r:id="rId36"/>
    <p:sldId id="265" r:id="rId37"/>
    <p:sldId id="291" r:id="rId38"/>
    <p:sldId id="302" r:id="rId39"/>
    <p:sldId id="266" r:id="rId40"/>
    <p:sldId id="267" r:id="rId41"/>
    <p:sldId id="268" r:id="rId42"/>
    <p:sldId id="287" r:id="rId43"/>
    <p:sldId id="317" r:id="rId44"/>
    <p:sldId id="278" r:id="rId45"/>
    <p:sldId id="320" r:id="rId46"/>
    <p:sldId id="298" r:id="rId47"/>
    <p:sldId id="297" r:id="rId48"/>
    <p:sldId id="303" r:id="rId49"/>
    <p:sldId id="271" r:id="rId50"/>
    <p:sldId id="30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10/4/2015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10/4/2015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10/4/2015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10/4/2015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10/4/2015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10/4/2015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10/4/2015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10/4/2015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10/4/2015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10/4/2015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10/4/2015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10/4/2015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>
                <a:solidFill>
                  <a:schemeClr val="bg1"/>
                </a:solidFill>
              </a:rPr>
              <a:t>именем </a:t>
            </a:r>
            <a:r>
              <a:rPr lang="ru-RU" smtClean="0">
                <a:solidFill>
                  <a:schemeClr val="bg1"/>
                </a:solidFill>
              </a:rPr>
              <a:t>от одного до трех </a:t>
            </a:r>
            <a:r>
              <a:rPr lang="ru-RU" dirty="0" smtClean="0">
                <a:solidFill>
                  <a:schemeClr val="bg1"/>
                </a:solidFill>
              </a:rPr>
              <a:t>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Шаблоны поиска можно передать в </a:t>
            </a:r>
            <a:r>
              <a:rPr lang="ru-RU" dirty="0" smtClean="0">
                <a:solidFill>
                  <a:schemeClr val="bg1"/>
                </a:solidFill>
              </a:rPr>
              <a:t>ряд функций классов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en-US" dirty="0" smtClean="0"/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класс </a:t>
            </a:r>
            <a:r>
              <a:rPr lang="en-US" sz="3200" dirty="0" smtClean="0">
                <a:solidFill>
                  <a:schemeClr val="bg1"/>
                </a:solidFill>
              </a:rPr>
              <a:t>Directory)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GetDirectories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 – поиск каталогов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подкаталоги указанного каталога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Подкаталоги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s*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указанного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каталога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указанного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каталога включая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lnk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GetFileSystemEntries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каталогов и файлов одновременно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каталоги м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и 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файлы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400" dirty="0" smtClean="0">
                <a:solidFill>
                  <a:prstClr val="black"/>
                </a:solidFill>
                <a:latin typeface="Consolas"/>
              </a:rPr>
            </a:b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5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(класс </a:t>
            </a:r>
            <a:r>
              <a:rPr lang="en-US" sz="3200" dirty="0" err="1" smtClean="0">
                <a:solidFill>
                  <a:schemeClr val="bg1"/>
                </a:solidFill>
              </a:rPr>
              <a:t>DirectoryInfo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Примеры аналогичные примерам с предыдущего слайда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Обратие внимание что функции теперь возвращают не строки,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 экземпляры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DirectoryInfo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FileInfo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FileSystemInfo</a:t>
            </a:r>
            <a:endParaRPr lang="ru-RU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folder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(folder);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Каталоги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Файлы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Каталоги и файлы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en-US" dirty="0" err="1" smtClean="0">
                <a:solidFill>
                  <a:schemeClr val="bg1"/>
                </a:solidFill>
              </a:rPr>
              <a:t>EnumerateXYZ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Кроме методам </a:t>
            </a:r>
            <a:r>
              <a:rPr lang="en-US" dirty="0" err="1" smtClean="0">
                <a:solidFill>
                  <a:schemeClr val="bg1"/>
                </a:solidFill>
              </a:rPr>
              <a:t>GetDirectories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GetFiles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классы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ru-RU" dirty="0"/>
              <a:t> </a:t>
            </a:r>
            <a:r>
              <a:rPr lang="ru-RU" dirty="0" smtClean="0"/>
              <a:t>содержат методы вида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возвращающие </a:t>
            </a:r>
            <a:r>
              <a:rPr lang="en-US" dirty="0" err="1" smtClean="0"/>
              <a:t>IEnumerable</a:t>
            </a:r>
            <a:r>
              <a:rPr lang="en-US" dirty="0" smtClean="0"/>
              <a:t>. </a:t>
            </a:r>
            <a:r>
              <a:rPr lang="ru-RU" dirty="0"/>
              <a:t>Достоинство этих методов что они не </a:t>
            </a:r>
            <a:r>
              <a:rPr lang="ru-RU" dirty="0" smtClean="0"/>
              <a:t>требуют </a:t>
            </a:r>
            <a:r>
              <a:rPr lang="ru-RU" dirty="0"/>
              <a:t>выделения памяти под все имена файлов </a:t>
            </a:r>
            <a:r>
              <a:rPr lang="ru-RU" dirty="0" smtClean="0"/>
              <a:t>сразу и </a:t>
            </a:r>
            <a:r>
              <a:rPr lang="ru-RU" dirty="0"/>
              <a:t>поэтому могут оказаться более эффективными для больших </a:t>
            </a:r>
            <a:r>
              <a:rPr lang="ru-RU" dirty="0" smtClean="0"/>
              <a:t>списков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нескольким шаблонам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Методы классов </a:t>
            </a:r>
            <a:r>
              <a:rPr lang="en-US" dirty="0" smtClean="0">
                <a:solidFill>
                  <a:schemeClr val="bg1"/>
                </a:solidFill>
              </a:rPr>
              <a:t>Directory/</a:t>
            </a:r>
            <a:r>
              <a:rPr lang="en-US" dirty="0" err="1" smtClean="0">
                <a:solidFill>
                  <a:schemeClr val="bg1"/>
                </a:solidFill>
              </a:rPr>
              <a:t>DirectoryInfo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принимают только один шаблон поиска. Если необходимо организовать поиск по нескольким шаблонам, то можно: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Написать свою функцию;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Использовать класс </a:t>
            </a:r>
            <a:r>
              <a:rPr lang="en-US" dirty="0" err="1" smtClean="0">
                <a:solidFill>
                  <a:schemeClr val="bg1"/>
                </a:solidFill>
              </a:rPr>
              <a:t>FileSystem</a:t>
            </a:r>
            <a:r>
              <a:rPr lang="ru-RU" dirty="0" smtClean="0">
                <a:solidFill>
                  <a:schemeClr val="bg1"/>
                </a:solidFill>
              </a:rPr>
              <a:t>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Microsoft.VisualBasic.FileIO</a:t>
            </a:r>
            <a:r>
              <a:rPr lang="ru-RU" dirty="0" smtClean="0">
                <a:solidFill>
                  <a:schemeClr val="bg1"/>
                </a:solidFill>
              </a:rPr>
              <a:t> из сборки </a:t>
            </a:r>
            <a:r>
              <a:rPr lang="en-US" dirty="0" err="1" smtClean="0">
                <a:solidFill>
                  <a:schemeClr val="bg1"/>
                </a:solidFill>
              </a:rPr>
              <a:t>Microsoft.VisualBasic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Сортировка файлов/каталогов по имени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Операционная система не гарантирует что файлы будут возвращаться в определенном порядке (например, алфавитном). Поэтому перед отображением в </a:t>
            </a:r>
            <a:r>
              <a:rPr lang="en-US" dirty="0" smtClean="0">
                <a:solidFill>
                  <a:schemeClr val="bg1"/>
                </a:solidFill>
              </a:rPr>
              <a:t>UI </a:t>
            </a:r>
            <a:r>
              <a:rPr lang="ru-RU" dirty="0" smtClean="0">
                <a:solidFill>
                  <a:schemeClr val="bg1"/>
                </a:solidFill>
              </a:rPr>
              <a:t>их нужно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отсортировать. Однако обычная сортировка плохо сортирует имена файов с цифрами или датами. В этом случае можно воспользоваться </a:t>
            </a:r>
            <a:r>
              <a:rPr lang="ru-RU" dirty="0" smtClean="0">
                <a:solidFill>
                  <a:schemeClr val="bg1"/>
                </a:solidFill>
              </a:rPr>
              <a:t>функцией </a:t>
            </a:r>
            <a:r>
              <a:rPr lang="en-US" dirty="0" smtClean="0">
                <a:solidFill>
                  <a:schemeClr val="bg1"/>
                </a:solidFill>
              </a:rPr>
              <a:t>Windows API </a:t>
            </a:r>
            <a:r>
              <a:rPr lang="en-US" dirty="0" err="1"/>
              <a:t>StrCmpLogicalW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Логическая сортировка: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класс </a:t>
            </a:r>
            <a:r>
              <a:rPr lang="en-US" sz="3600" dirty="0" err="1"/>
              <a:t>LogicalStringComparer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44824"/>
            <a:ext cx="807524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LogicalStringComparer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"shlwapi.dll"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CharSet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.Unicode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ExactSpelling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Compare(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{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4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Поиск файлов/каталогов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Ускорить поиск файлов можно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28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800" dirty="0">
                <a:sym typeface="Wingdings"/>
              </a:rPr>
              <a:t> </a:t>
            </a:r>
            <a:r>
              <a:rPr lang="ru-RU" sz="2800" dirty="0"/>
              <a:t>См. </a:t>
            </a:r>
            <a:r>
              <a:rPr lang="ru-RU" sz="2800" dirty="0" smtClean="0"/>
              <a:t>пример </a:t>
            </a:r>
            <a:r>
              <a:rPr lang="en-US" sz="2800" dirty="0"/>
              <a:t>L04-S03-IO</a:t>
            </a:r>
            <a:r>
              <a:rPr lang="ru-RU" sz="2800" dirty="0" smtClean="0"/>
              <a:t>\</a:t>
            </a:r>
            <a:r>
              <a:rPr lang="en-US" sz="2800" dirty="0" err="1" smtClean="0"/>
              <a:t>WindowsSearchDemo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692696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28600" y="1343527"/>
            <a:ext cx="86868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.CommonApplicationData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2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66737"/>
              </p:ext>
            </p:extLst>
          </p:nvPr>
        </p:nvGraphicFramePr>
        <p:xfrm>
          <a:off x="467544" y="894928"/>
          <a:ext cx="8208912" cy="55168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2383"/>
              </p:ext>
            </p:extLst>
          </p:nvPr>
        </p:nvGraphicFramePr>
        <p:xfrm>
          <a:off x="467544" y="881216"/>
          <a:ext cx="8208912" cy="5516880"/>
        </p:xfrm>
        <a:graphic>
          <a:graphicData uri="http://schemas.openxmlformats.org/drawingml/2006/table">
            <a:tbl>
              <a:tblPr/>
              <a:tblGrid>
                <a:gridCol w="1872208"/>
                <a:gridCol w="4248472"/>
                <a:gridCol w="2088232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r>
                        <a:rPr lang="ru-RU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ИЛИ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 (x86)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Зависит</a:t>
                      </a:r>
                      <a:r>
                        <a:rPr lang="ru-RU" sz="1100" b="0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от ОС и платформы компиляции</a:t>
                      </a:r>
                      <a:endParaRPr 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03976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Path </a:t>
            </a:r>
            <a:r>
              <a:rPr lang="en-US" sz="2400" b="1" dirty="0" smtClean="0"/>
              <a:t>. </a:t>
            </a:r>
            <a:r>
              <a:rPr lang="ru-RU" sz="2400" b="1" dirty="0" smtClean="0"/>
              <a:t>Конструирование пути и </a:t>
            </a:r>
            <a:r>
              <a:rPr lang="ru-RU" sz="2400" b="1" dirty="0"/>
              <a:t>его </a:t>
            </a:r>
            <a:r>
              <a:rPr lang="ru-RU" sz="2400" b="1" dirty="0" smtClean="0"/>
              <a:t>разбор на части.</a:t>
            </a:r>
            <a:endParaRPr lang="ru-RU" sz="2400" b="1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1273984"/>
            <a:ext cx="8686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779220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5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</a:t>
            </a:r>
            <a:r>
              <a:rPr lang="en-US" dirty="0" smtClean="0"/>
              <a:t>Windows Forms </a:t>
            </a:r>
            <a:r>
              <a:rPr lang="ru-RU" dirty="0" smtClean="0"/>
              <a:t>можно также использовать свойство </a:t>
            </a:r>
            <a:r>
              <a:rPr lang="en-US" dirty="0" err="1" smtClean="0">
                <a:solidFill>
                  <a:srgbClr val="FFFF00"/>
                </a:solidFill>
              </a:rPr>
              <a:t>Application.StartupPath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каталогов и файлов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74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Для удаления каталогов используется метод </a:t>
            </a:r>
            <a:r>
              <a:rPr lang="en-US" sz="1800" dirty="0" smtClean="0"/>
              <a:t>Delete() </a:t>
            </a:r>
            <a:r>
              <a:rPr lang="ru-RU" sz="1800" dirty="0" smtClean="0"/>
              <a:t>класса </a:t>
            </a:r>
            <a:r>
              <a:rPr lang="en-US" sz="1800" dirty="0" smtClean="0"/>
              <a:t>Directory </a:t>
            </a:r>
            <a:r>
              <a:rPr lang="ru-RU" sz="1800" dirty="0" smtClean="0"/>
              <a:t>или </a:t>
            </a:r>
            <a:r>
              <a:rPr lang="en-US" sz="1800" dirty="0" err="1" smtClean="0"/>
              <a:t>DirectoryInfo</a:t>
            </a:r>
            <a:r>
              <a:rPr lang="en-US" sz="1800" dirty="0" smtClean="0"/>
              <a:t>. </a:t>
            </a:r>
            <a:r>
              <a:rPr lang="ru-RU" sz="1800" dirty="0" smtClean="0"/>
              <a:t>Оба метода могут удалить папку со всем содержимым</a:t>
            </a:r>
            <a:r>
              <a:rPr lang="ru-RU" sz="1800" dirty="0"/>
              <a:t>. </a:t>
            </a:r>
            <a:r>
              <a:rPr lang="ru-RU" sz="1800" dirty="0" smtClean="0">
                <a:solidFill>
                  <a:srgbClr val="FFFF00"/>
                </a:solidFill>
              </a:rPr>
              <a:t>Во </a:t>
            </a:r>
            <a:r>
              <a:rPr lang="ru-RU" sz="1800" dirty="0">
                <a:solidFill>
                  <a:srgbClr val="FFFF00"/>
                </a:solidFill>
              </a:rPr>
              <a:t>всех случаях </a:t>
            </a:r>
            <a:r>
              <a:rPr lang="ru-RU" sz="1800" dirty="0" smtClean="0">
                <a:solidFill>
                  <a:srgbClr val="FFFF00"/>
                </a:solidFill>
              </a:rPr>
              <a:t>удаление происходит навсегда и без подтверждения пользователем!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877"/>
              </p:ext>
            </p:extLst>
          </p:nvPr>
        </p:nvGraphicFramePr>
        <p:xfrm>
          <a:off x="457200" y="2132856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пустого каталога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703"/>
              </p:ext>
            </p:extLst>
          </p:nvPr>
        </p:nvGraphicFramePr>
        <p:xfrm>
          <a:off x="457200" y="355344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каталога со всем содержимым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594"/>
              </p:ext>
            </p:extLst>
          </p:nvPr>
        </p:nvGraphicFramePr>
        <p:xfrm>
          <a:off x="457200" y="499360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файла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FileInfo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fileInfo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FileInfo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fileInfo.Delete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каталогов и </a:t>
            </a:r>
            <a:r>
              <a:rPr lang="ru-RU" dirty="0" smtClean="0"/>
              <a:t>файлов</a:t>
            </a:r>
            <a:br>
              <a:rPr lang="ru-RU" dirty="0" smtClean="0"/>
            </a:br>
            <a:r>
              <a:rPr lang="ru-RU" dirty="0" smtClean="0"/>
              <a:t>в корзину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пространстве имен </a:t>
            </a:r>
            <a:r>
              <a:rPr lang="en-US" sz="1800" dirty="0" smtClean="0"/>
              <a:t>System.IO </a:t>
            </a:r>
            <a:r>
              <a:rPr lang="ru-RU" sz="1800" dirty="0" smtClean="0"/>
              <a:t>нет классов которые бы позволили удалить каталог/файл в корзину. Для этого нам понадобится класс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</a:t>
            </a:r>
            <a:r>
              <a:rPr lang="ru-RU" sz="1800" dirty="0" smtClean="0"/>
              <a:t>из пространства имен </a:t>
            </a:r>
            <a:r>
              <a:rPr lang="en-US" sz="1800" dirty="0" err="1" smtClean="0"/>
              <a:t>Microsoft.VisualBasic.FileIO</a:t>
            </a:r>
            <a:r>
              <a:rPr lang="ru-RU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в проект ссылку на сборку </a:t>
            </a:r>
            <a:r>
              <a:rPr lang="en-US" sz="1800" dirty="0" err="1" smtClean="0">
                <a:solidFill>
                  <a:schemeClr val="bg1"/>
                </a:solidFill>
              </a:rPr>
              <a:t>Microsoft.VisualBasic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 smtClean="0">
                <a:solidFill>
                  <a:schemeClr val="bg1"/>
                </a:solidFill>
              </a:rPr>
              <a:t>Она присутствует на любой машине с установленным </a:t>
            </a:r>
            <a:r>
              <a:rPr lang="en-US" sz="1800" dirty="0" smtClean="0">
                <a:solidFill>
                  <a:schemeClr val="bg1"/>
                </a:solidFill>
              </a:rPr>
              <a:t>.NET Framework.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</a:t>
            </a:r>
            <a:r>
              <a:rPr lang="en-US" sz="1800" dirty="0" smtClean="0">
                <a:solidFill>
                  <a:schemeClr val="bg1"/>
                </a:solidFill>
              </a:rPr>
              <a:t>using </a:t>
            </a:r>
            <a:r>
              <a:rPr lang="en-US" sz="1800" dirty="0" err="1"/>
              <a:t>Microsoft.VisualBasic.FileIO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6444"/>
              </p:ext>
            </p:extLst>
          </p:nvPr>
        </p:nvGraphicFramePr>
        <p:xfrm>
          <a:off x="457200" y="3625448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каталога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.DeleteDirectory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8077"/>
              </p:ext>
            </p:extLst>
          </p:nvPr>
        </p:nvGraphicFramePr>
        <p:xfrm>
          <a:off x="457200" y="4653136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файла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.DeleteFile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>
                <a:solidFill>
                  <a:srgbClr val="FFFF00"/>
                </a:solidFill>
              </a:rPr>
              <a:t>System.IO</a:t>
            </a:r>
          </a:p>
          <a:p>
            <a:r>
              <a:rPr lang="ru-RU" dirty="0" smtClean="0"/>
              <a:t>Работа с файловой системой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System.Diagnostics.FileVersionInfo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err="1" smtClean="0"/>
              <a:t>FileVersionInfo</a:t>
            </a:r>
            <a:r>
              <a:rPr lang="ru-RU" dirty="0" smtClean="0"/>
              <a:t> позволяет прочитать информацию о свойтвах исполняемых файлов </a:t>
            </a:r>
            <a:r>
              <a:rPr lang="en-US" dirty="0" smtClean="0"/>
              <a:t>(.exe, 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6" y="1600200"/>
            <a:ext cx="3990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Чтение/запись файлов (потоков)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Чтение/запись бинарных данных/файлов</a:t>
            </a:r>
          </a:p>
          <a:p>
            <a:r>
              <a:rPr lang="ru-RU" dirty="0" smtClean="0"/>
              <a:t>Чтение/запись текстовых данных/файлов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CSV </a:t>
            </a:r>
            <a:r>
              <a:rPr lang="ru-RU" dirty="0" smtClean="0"/>
              <a:t>файлов с помощью класса</a:t>
            </a:r>
            <a:r>
              <a:rPr lang="en-US" dirty="0" smtClean="0"/>
              <a:t> </a:t>
            </a:r>
            <a:r>
              <a:rPr lang="en-US" dirty="0" err="1" smtClean="0"/>
              <a:t>TextFieldParser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8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597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</a:t>
            </a:r>
            <a:r>
              <a:rPr lang="ru-RU" dirty="0" smtClean="0"/>
              <a:t>ввода/вывода</a:t>
            </a:r>
            <a:r>
              <a:rPr lang="en-US" dirty="0" smtClean="0"/>
              <a:t>: </a:t>
            </a:r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Буфер</a:t>
            </a:r>
            <a:r>
              <a:rPr lang="ru-RU" dirty="0" smtClean="0"/>
              <a:t>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Абсолютный путь</a:t>
            </a:r>
            <a:r>
              <a:rPr lang="ru-RU" dirty="0" smtClean="0"/>
              <a:t>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EOL</a:t>
            </a:r>
            <a:r>
              <a:rPr lang="en-US" dirty="0" smtClean="0"/>
              <a:t> – End Of Line – </a:t>
            </a:r>
            <a:r>
              <a:rPr lang="ru-RU" dirty="0" smtClean="0"/>
              <a:t>символ(ы) конца строки в текстовом файле. В </a:t>
            </a:r>
            <a:r>
              <a:rPr lang="en-US" dirty="0" smtClean="0"/>
              <a:t>Windows </a:t>
            </a:r>
            <a:r>
              <a:rPr lang="ru-RU" dirty="0" smtClean="0"/>
              <a:t>это </a:t>
            </a:r>
            <a:r>
              <a:rPr lang="en-US" dirty="0" smtClean="0"/>
              <a:t>\r\n, </a:t>
            </a:r>
            <a:r>
              <a:rPr lang="ru-RU" dirty="0" smtClean="0"/>
              <a:t>в </a:t>
            </a:r>
            <a:r>
              <a:rPr lang="en-US" dirty="0" smtClean="0"/>
              <a:t>Unix - \n.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EOF</a:t>
            </a:r>
            <a:r>
              <a:rPr lang="en-US" dirty="0" smtClean="0"/>
              <a:t> – End Of File – </a:t>
            </a:r>
            <a:r>
              <a:rPr lang="ru-RU" dirty="0" smtClean="0"/>
              <a:t>конец файла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UNC </a:t>
            </a:r>
            <a:r>
              <a:rPr lang="ru-RU" dirty="0" smtClean="0">
                <a:solidFill>
                  <a:srgbClr val="FFFF00"/>
                </a:solidFill>
              </a:rPr>
              <a:t>путь</a:t>
            </a:r>
            <a:r>
              <a:rPr lang="ru-RU" dirty="0" smtClean="0"/>
              <a:t>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кодировкой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UTF-8 (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семейство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Unicode)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однако, используя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 smtClean="0"/>
              <a:t>К</a:t>
            </a:r>
            <a:r>
              <a:rPr lang="ru-RU" dirty="0" smtClean="0"/>
              <a:t>ласс </a:t>
            </a:r>
            <a:r>
              <a:rPr lang="en-US" dirty="0" err="1"/>
              <a:t>TextFieldParser</a:t>
            </a:r>
            <a:r>
              <a:rPr lang="en-US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обрабатывать текстовые файлы с равномерной </a:t>
            </a:r>
            <a:r>
              <a:rPr lang="ru-RU" dirty="0" smtClean="0"/>
              <a:t>структурой </a:t>
            </a:r>
            <a:r>
              <a:rPr lang="ru-RU" dirty="0"/>
              <a:t>где значения отделены разделителями (запятая, </a:t>
            </a:r>
            <a:r>
              <a:rPr lang="ru-RU" dirty="0" smtClean="0"/>
              <a:t>символ </a:t>
            </a:r>
            <a:r>
              <a:rPr lang="ru-RU" dirty="0"/>
              <a:t>табуляции и т.п.) или где они выровнены по </a:t>
            </a:r>
            <a:r>
              <a:rPr lang="ru-RU" dirty="0" smtClean="0"/>
              <a:t>фиксированным позициям.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dirty="0" smtClean="0"/>
              <a:t>Данный класс объявлен в пространстве имен </a:t>
            </a:r>
            <a:r>
              <a:rPr lang="en-US" dirty="0" err="1" smtClean="0"/>
              <a:t>Microsoft.VisualBasic.FileIO</a:t>
            </a:r>
            <a:r>
              <a:rPr lang="be-BY" dirty="0" smtClean="0"/>
              <a:t> из сборки </a:t>
            </a:r>
            <a:r>
              <a:rPr lang="en-US" dirty="0" err="1"/>
              <a:t>Microsoft.VisualBasic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sz="40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CsvReader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и </a:t>
            </a:r>
            <a:r>
              <a:rPr lang="en-US" dirty="0" err="1" smtClean="0"/>
              <a:t>CryptoStream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Классы находятся в пространстве имен </a:t>
            </a:r>
            <a:r>
              <a:rPr lang="en-US" dirty="0" err="1" smtClean="0"/>
              <a:t>System.Security.Cryptography</a:t>
            </a:r>
            <a:r>
              <a:rPr lang="ru-RU" dirty="0" smtClean="0"/>
              <a:t>. Класс </a:t>
            </a:r>
            <a:r>
              <a:rPr lang="en-US" dirty="0" err="1" smtClean="0"/>
              <a:t>CryptoStream</a:t>
            </a:r>
            <a:r>
              <a:rPr lang="ru-RU" dirty="0" smtClean="0"/>
              <a:t> выступает в роли посредника между потоками для выполнения шифрования и дешифрования.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Поддерживаются следующие алгоритмы:</a:t>
            </a:r>
          </a:p>
          <a:p>
            <a:r>
              <a:rPr lang="ru-RU" dirty="0" smtClean="0"/>
              <a:t>Симметричные: </a:t>
            </a:r>
            <a:r>
              <a:rPr lang="en-US" dirty="0" smtClean="0"/>
              <a:t>AES, DES, RC2, </a:t>
            </a:r>
            <a:r>
              <a:rPr lang="en-US" dirty="0" err="1" smtClean="0"/>
              <a:t>Rijndael</a:t>
            </a:r>
            <a:r>
              <a:rPr lang="en-US" dirty="0" smtClean="0"/>
              <a:t>, </a:t>
            </a:r>
            <a:r>
              <a:rPr lang="en-US" dirty="0" err="1" smtClean="0"/>
              <a:t>TripleDES</a:t>
            </a:r>
            <a:endParaRPr lang="en-US" dirty="0" smtClean="0"/>
          </a:p>
          <a:p>
            <a:r>
              <a:rPr lang="ru-RU" dirty="0" smtClean="0"/>
              <a:t>Асимметричные: </a:t>
            </a:r>
            <a:r>
              <a:rPr lang="en-US" dirty="0" smtClean="0"/>
              <a:t>DSA</a:t>
            </a:r>
            <a:r>
              <a:rPr lang="en-US" dirty="0"/>
              <a:t>, </a:t>
            </a:r>
            <a:r>
              <a:rPr lang="en-US" dirty="0" err="1" smtClean="0"/>
              <a:t>ECDiffieHellman</a:t>
            </a:r>
            <a:r>
              <a:rPr lang="en-US" dirty="0" smtClean="0"/>
              <a:t>, </a:t>
            </a:r>
            <a:r>
              <a:rPr lang="en-US" dirty="0" err="1" smtClean="0"/>
              <a:t>ECDsa</a:t>
            </a:r>
            <a:r>
              <a:rPr lang="en-US" dirty="0" smtClean="0"/>
              <a:t>, RSA</a:t>
            </a:r>
          </a:p>
          <a:p>
            <a:r>
              <a:rPr lang="ru-RU" dirty="0" smtClean="0"/>
              <a:t>Хеширование: </a:t>
            </a:r>
            <a:r>
              <a:rPr lang="en-US" dirty="0" smtClean="0"/>
              <a:t>MD5, SHA1, SHA256, SHA384, SHA512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Cryptography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234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Информационные функции:</a:t>
            </a:r>
          </a:p>
          <a:p>
            <a:pPr lvl="1"/>
            <a:r>
              <a:rPr lang="ru-RU" dirty="0" smtClean="0"/>
              <a:t>Информация о логических или физических дисках</a:t>
            </a:r>
          </a:p>
          <a:p>
            <a:pPr lvl="1"/>
            <a:r>
              <a:rPr lang="ru-RU" dirty="0" smtClean="0"/>
              <a:t>Список каталогов/файлов</a:t>
            </a:r>
            <a:endParaRPr lang="en-US" dirty="0" smtClean="0"/>
          </a:p>
          <a:p>
            <a:pPr lvl="2"/>
            <a:r>
              <a:rPr lang="ru-RU" dirty="0" smtClean="0"/>
              <a:t>«Сразу все» - </a:t>
            </a:r>
            <a:r>
              <a:rPr lang="en-US" dirty="0" err="1" smtClean="0"/>
              <a:t>GetXYZ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2"/>
            <a:r>
              <a:rPr lang="ru-RU" dirty="0" smtClean="0"/>
              <a:t>«По одному» -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Общеизвестные каталоги</a:t>
            </a:r>
            <a:endParaRPr lang="en-US" dirty="0" smtClean="0"/>
          </a:p>
          <a:p>
            <a:pPr lvl="1"/>
            <a:r>
              <a:rPr lang="ru-RU" dirty="0" smtClean="0"/>
              <a:t>Удаление каталогов и файлов</a:t>
            </a:r>
          </a:p>
          <a:p>
            <a:r>
              <a:rPr lang="ru-RU" dirty="0"/>
              <a:t>Конструирование пути и его разбор на </a:t>
            </a:r>
            <a:r>
              <a:rPr lang="ru-RU" dirty="0" smtClean="0"/>
              <a:t>части с помощью класса </a:t>
            </a:r>
            <a:r>
              <a:rPr lang="en-US" dirty="0" smtClean="0"/>
              <a:t>Path.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74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</a:t>
            </a:r>
            <a:r>
              <a:rPr lang="ru-RU" sz="2400" b="1" dirty="0"/>
              <a:t>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</a:t>
            </a:r>
            <a:r>
              <a:rPr lang="en-US" sz="1600" dirty="0"/>
              <a:t> </a:t>
            </a:r>
            <a:r>
              <a:rPr lang="en-US" sz="1600" dirty="0" err="1"/>
              <a:t>System.Diagnostics.FileVersionInfo</a:t>
            </a:r>
            <a:endParaRPr lang="ru-RU" sz="1600" dirty="0" smtClean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099864" y="303039"/>
            <a:ext cx="6944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Класс </a:t>
            </a:r>
            <a:r>
              <a:rPr lang="en-US" sz="2400" b="1" dirty="0" err="1" smtClean="0"/>
              <a:t>DriveInfo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информация о логическом диске</a:t>
            </a: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021378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974477" y="4437112"/>
            <a:ext cx="7195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Список названий дисков: </a:t>
            </a:r>
            <a:r>
              <a:rPr lang="en-US" sz="2400" b="1" dirty="0" err="1"/>
              <a:t>Directory.GetLogicalDrives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32" y="4996333"/>
            <a:ext cx="864940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Функция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Directory.GetLogicalDrives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()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возращает массив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//с элементами вида "C:\", "D:\", "E:\" и т.д.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.GetLogicalDrives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Получение информации о физических дисках</a:t>
            </a:r>
            <a:br>
              <a:rPr lang="ru-RU" sz="2800" b="1" dirty="0" smtClean="0"/>
            </a:br>
            <a:r>
              <a:rPr lang="ru-RU" sz="2800" b="1" dirty="0" smtClean="0"/>
              <a:t>с помощью </a:t>
            </a:r>
            <a:r>
              <a:rPr lang="en-US" sz="2800" b="1" dirty="0" smtClean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 smtClean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 smtClean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 smtClean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 smtClean="0">
                <a:solidFill>
                  <a:schemeClr val="bg1"/>
                </a:solidFill>
              </a:rPr>
              <a:t>System.Management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smtClean="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3642</Words>
  <Application>Microsoft Office PowerPoint</Application>
  <PresentationFormat>On-screen Show (4:3)</PresentationFormat>
  <Paragraphs>663</Paragraphs>
  <Slides>49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Office Theme</vt:lpstr>
      <vt:lpstr>1_Office Theme</vt:lpstr>
      <vt:lpstr>PowerPoint Presentation</vt:lpstr>
      <vt:lpstr>Материалы для обучения</vt:lpstr>
      <vt:lpstr>Средства ввода/вывода</vt:lpstr>
      <vt:lpstr>Средства ввода/вывода: Термины</vt:lpstr>
      <vt:lpstr>Работа с файловой системой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Список каталогов/файлов (класс Directory)</vt:lpstr>
      <vt:lpstr>Список каталогов/файлов (класс DirectoryInfo)</vt:lpstr>
      <vt:lpstr>Список каталогов/файлов. Методы EnumerateXYZ()</vt:lpstr>
      <vt:lpstr>Список каталогов/файлов по нескольким шаблонам</vt:lpstr>
      <vt:lpstr>Сортировка файлов/каталогов по имени</vt:lpstr>
      <vt:lpstr>Логическая сортировка: класс LogicalStringComparer</vt:lpstr>
      <vt:lpstr>Поиск файлов/каталогов с помощью Windows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 каталогов и файлов</vt:lpstr>
      <vt:lpstr>Удаление каталогов и файлов в корзину</vt:lpstr>
      <vt:lpstr>PowerPoint Presentation</vt:lpstr>
      <vt:lpstr>PowerPoint Presentation</vt:lpstr>
      <vt:lpstr> System.Diagnostics.FileVersionInfo</vt:lpstr>
      <vt:lpstr>Чтение/запись файлов (потоков)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Чтение CSV файлов с помощью класса TextFieldParser</vt:lpstr>
      <vt:lpstr>Архивация</vt:lpstr>
      <vt:lpstr>Сериализация (Serialization)</vt:lpstr>
      <vt:lpstr>Криптография и CryptoStream</vt:lpstr>
      <vt:lpstr>Метаданные файлов</vt:lpstr>
      <vt:lpstr>Ограничения на длину пути</vt:lpstr>
      <vt:lpstr>Советы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203</cp:revision>
  <dcterms:created xsi:type="dcterms:W3CDTF">2012-08-15T13:44:54Z</dcterms:created>
  <dcterms:modified xsi:type="dcterms:W3CDTF">2015-10-04T00:26:40Z</dcterms:modified>
</cp:coreProperties>
</file>