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87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58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34" r:id="rId24"/>
    <p:sldId id="347" r:id="rId25"/>
    <p:sldId id="348" r:id="rId26"/>
    <p:sldId id="296" r:id="rId27"/>
    <p:sldId id="329" r:id="rId28"/>
    <p:sldId id="274" r:id="rId29"/>
    <p:sldId id="287" r:id="rId30"/>
    <p:sldId id="332" r:id="rId31"/>
    <p:sldId id="299" r:id="rId32"/>
    <p:sldId id="295" r:id="rId33"/>
    <p:sldId id="311" r:id="rId34"/>
    <p:sldId id="278" r:id="rId35"/>
    <p:sldId id="331" r:id="rId36"/>
    <p:sldId id="351" r:id="rId37"/>
    <p:sldId id="268" r:id="rId38"/>
    <p:sldId id="317" r:id="rId39"/>
    <p:sldId id="330" r:id="rId40"/>
    <p:sldId id="350" r:id="rId41"/>
    <p:sldId id="302" r:id="rId42"/>
    <p:sldId id="343" r:id="rId43"/>
    <p:sldId id="340" r:id="rId44"/>
    <p:sldId id="341" r:id="rId45"/>
    <p:sldId id="342" r:id="rId46"/>
    <p:sldId id="344" r:id="rId47"/>
    <p:sldId id="359" r:id="rId48"/>
    <p:sldId id="349" r:id="rId49"/>
    <p:sldId id="303" r:id="rId50"/>
    <p:sldId id="324" r:id="rId51"/>
    <p:sldId id="313" r:id="rId52"/>
    <p:sldId id="304" r:id="rId53"/>
    <p:sldId id="305" r:id="rId54"/>
    <p:sldId id="352" r:id="rId55"/>
    <p:sldId id="353" r:id="rId56"/>
    <p:sldId id="316" r:id="rId57"/>
    <p:sldId id="312" r:id="rId58"/>
    <p:sldId id="354" r:id="rId59"/>
    <p:sldId id="306" r:id="rId60"/>
    <p:sldId id="346" r:id="rId61"/>
    <p:sldId id="326" r:id="rId62"/>
    <p:sldId id="307" r:id="rId63"/>
    <p:sldId id="333" r:id="rId64"/>
    <p:sldId id="308" r:id="rId65"/>
    <p:sldId id="322" r:id="rId66"/>
    <p:sldId id="345" r:id="rId67"/>
    <p:sldId id="269" r:id="rId68"/>
    <p:sldId id="270" r:id="rId69"/>
    <p:sldId id="320" r:id="rId70"/>
    <p:sldId id="271" r:id="rId71"/>
    <p:sldId id="355" r:id="rId72"/>
    <p:sldId id="272" r:id="rId73"/>
    <p:sldId id="336" r:id="rId74"/>
    <p:sldId id="337" r:id="rId75"/>
    <p:sldId id="338" r:id="rId76"/>
    <p:sldId id="339" r:id="rId77"/>
    <p:sldId id="300" r:id="rId78"/>
    <p:sldId id="273" r:id="rId79"/>
    <p:sldId id="276" r:id="rId80"/>
    <p:sldId id="356" r:id="rId81"/>
    <p:sldId id="325" r:id="rId82"/>
    <p:sldId id="357" r:id="rId83"/>
    <p:sldId id="292" r:id="rId84"/>
    <p:sldId id="281" r:id="rId85"/>
    <p:sldId id="301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58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59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00"/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108" d="100"/>
          <a:sy n="108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06.10.2018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06.10.2018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06.10.2018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планы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4.8 ≈ </a:t>
            </a:r>
            <a:r>
              <a:rPr lang="ru-RU" dirty="0">
                <a:solidFill>
                  <a:schemeClr val="bg1"/>
                </a:solidFill>
              </a:rPr>
              <a:t>апрель</a:t>
            </a:r>
            <a:r>
              <a:rPr lang="en-US" dirty="0">
                <a:solidFill>
                  <a:schemeClr val="bg1"/>
                </a:solidFill>
              </a:rPr>
              <a:t> 2019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.NET Core 3 </a:t>
            </a:r>
            <a:r>
              <a:rPr lang="ru-RU" dirty="0">
                <a:solidFill>
                  <a:schemeClr val="bg1"/>
                </a:solidFill>
              </a:rPr>
              <a:t>с поддержкой настольных приложений  </a:t>
            </a:r>
            <a:r>
              <a:rPr lang="en-US" dirty="0">
                <a:solidFill>
                  <a:schemeClr val="bg1"/>
                </a:solidFill>
              </a:rPr>
              <a:t>≈ </a:t>
            </a:r>
            <a:r>
              <a:rPr lang="ru-RU" dirty="0">
                <a:solidFill>
                  <a:schemeClr val="bg1"/>
                </a:solidFill>
              </a:rPr>
              <a:t>2019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год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4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Типы данных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>
                <a:solidFill>
                  <a:schemeClr val="bg1"/>
                </a:solidFill>
              </a:rPr>
              <a:t>C# (</a:t>
            </a:r>
            <a:r>
              <a:rPr lang="ru-RU" sz="2800" dirty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http://www.apress.com/gp/book/9781484213339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https://oz.by/books/more1068422.html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Строковые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string)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ru-RU" sz="1400" dirty="0">
                <a:solidFill>
                  <a:schemeClr val="bg1"/>
                </a:solidFill>
              </a:rPr>
              <a:t>текст\</a:t>
            </a:r>
            <a:r>
              <a:rPr lang="en-US" sz="1400" dirty="0">
                <a:solidFill>
                  <a:schemeClr val="bg1"/>
                </a:solidFill>
              </a:rPr>
              <a:t>n"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400" dirty="0">
                <a:solidFill>
                  <a:schemeClr val="bg1"/>
                </a:solidFill>
              </a:rPr>
              <a:t>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400" dirty="0">
                <a:solidFill>
                  <a:schemeClr val="bg1"/>
                </a:solidFill>
              </a:rPr>
              <a:t>\XXX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@"</a:t>
            </a:r>
            <a:r>
              <a:rPr lang="ru-RU" sz="1400" dirty="0">
                <a:solidFill>
                  <a:schemeClr val="bg1"/>
                </a:solidFill>
              </a:rPr>
              <a:t>текст</a:t>
            </a:r>
            <a:r>
              <a:rPr lang="en-US" sz="1400" dirty="0">
                <a:solidFill>
                  <a:schemeClr val="bg1"/>
                </a:solidFill>
              </a:rPr>
              <a:t>\n", verbatim </a:t>
            </a:r>
            <a:r>
              <a:rPr lang="ru-RU" sz="14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400" dirty="0">
                <a:solidFill>
                  <a:schemeClr val="bg1"/>
                </a:solidFill>
              </a:rPr>
              <a:t> 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$"x={x}", </a:t>
            </a:r>
            <a:r>
              <a:rPr lang="ru-RU" sz="14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rgbClr val="FFFF00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$@”x={x}”,</a:t>
            </a:r>
            <a:r>
              <a:rPr lang="ru-RU" sz="1400" dirty="0">
                <a:solidFill>
                  <a:schemeClr val="bg1"/>
                </a:solidFill>
              </a:rPr>
              <a:t> интерполируемая буквальная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Символьный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char)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r>
              <a:rPr lang="ru-RU" sz="1400" dirty="0">
                <a:solidFill>
                  <a:schemeClr val="bg1"/>
                </a:solidFill>
              </a:rPr>
              <a:t>символ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ru-RU" sz="1400" dirty="0">
                <a:solidFill>
                  <a:schemeClr val="bg1"/>
                </a:solidFill>
              </a:rPr>
              <a:t> в 10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0xFF, 0x1122 </a:t>
            </a:r>
            <a:r>
              <a:rPr lang="ru-RU" sz="1400" dirty="0">
                <a:solidFill>
                  <a:schemeClr val="bg1"/>
                </a:solidFill>
              </a:rPr>
              <a:t>и т.п., число в 16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0b11110001, </a:t>
            </a:r>
            <a:r>
              <a:rPr lang="ru-RU" sz="14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1L, </a:t>
            </a:r>
            <a:r>
              <a:rPr lang="ru-RU" sz="14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400" dirty="0">
                <a:solidFill>
                  <a:schemeClr val="bg1"/>
                </a:solidFill>
              </a:rPr>
              <a:t>(long)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U, </a:t>
            </a:r>
            <a:r>
              <a:rPr lang="ru-RU" sz="1400" dirty="0">
                <a:solidFill>
                  <a:schemeClr val="bg1"/>
                </a:solidFill>
              </a:rPr>
              <a:t>беззнаковое целое (</a:t>
            </a:r>
            <a:r>
              <a:rPr lang="en-US" sz="1400" dirty="0" err="1">
                <a:solidFill>
                  <a:schemeClr val="bg1"/>
                </a:solidFill>
              </a:rPr>
              <a:t>uint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1UL,</a:t>
            </a:r>
            <a:r>
              <a:rPr lang="ru-RU" sz="14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400" dirty="0" err="1">
                <a:solidFill>
                  <a:schemeClr val="bg1"/>
                </a:solidFill>
              </a:rPr>
              <a:t>ulong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.1 </a:t>
            </a:r>
            <a:r>
              <a:rPr lang="ru-RU" sz="1400" dirty="0">
                <a:solidFill>
                  <a:schemeClr val="bg1"/>
                </a:solidFill>
              </a:rPr>
              <a:t>или 1</a:t>
            </a:r>
            <a:r>
              <a:rPr lang="en-US" sz="1400" dirty="0">
                <a:solidFill>
                  <a:schemeClr val="bg1"/>
                </a:solidFill>
              </a:rPr>
              <a:t>.1d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1e15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1e-15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1.1f</a:t>
            </a:r>
            <a:r>
              <a:rPr lang="ru-RU" sz="1400" dirty="0">
                <a:solidFill>
                  <a:schemeClr val="bg1"/>
                </a:solidFill>
              </a:rPr>
              <a:t>, число типа </a:t>
            </a:r>
            <a:r>
              <a:rPr lang="en-US" sz="14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1.1m,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decimal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Литералы для </a:t>
            </a:r>
            <a:r>
              <a:rPr lang="en-US" sz="1400" dirty="0">
                <a:solidFill>
                  <a:schemeClr val="bg1"/>
                </a:solidFill>
              </a:rPr>
              <a:t>bool </a:t>
            </a:r>
            <a:r>
              <a:rPr lang="ru-RU" sz="1400" dirty="0">
                <a:solidFill>
                  <a:schemeClr val="bg1"/>
                </a:solidFill>
              </a:rPr>
              <a:t>типа: </a:t>
            </a:r>
            <a:r>
              <a:rPr lang="en-US" sz="14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null </a:t>
            </a:r>
            <a:r>
              <a:rPr lang="ru-RU" sz="1400" dirty="0">
                <a:solidFill>
                  <a:schemeClr val="bg1"/>
                </a:solidFill>
              </a:rPr>
              <a:t>литерал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для ссылочных типов)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нулевой длины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</a:t>
            </a:r>
            <a:r>
              <a:rPr lang="ru-RU" dirty="0"/>
              <a:t> допустимо создавать массивы нулевой длины.</a:t>
            </a:r>
            <a:r>
              <a:rPr lang="en-US" dirty="0"/>
              <a:t> </a:t>
            </a:r>
            <a:r>
              <a:rPr lang="ru-RU" dirty="0"/>
              <a:t>Они могут пригодится в ситуации когда нужно вернуть массив </a:t>
            </a:r>
            <a:r>
              <a:rPr lang="ru-RU"/>
              <a:t>без значений.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</a:t>
            </a:r>
            <a:r>
              <a:rPr lang="ru-RU" dirty="0"/>
              <a:t>1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,0];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array3 = new </a:t>
            </a:r>
            <a:r>
              <a:rPr lang="en-US" dirty="0" err="1"/>
              <a:t>int</a:t>
            </a:r>
            <a:r>
              <a:rPr lang="en-US" dirty="0"/>
              <a:t>[0][];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0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006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2511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безопасной навигации </a:t>
            </a:r>
            <a:r>
              <a:rPr lang="en-US" dirty="0"/>
              <a:t>?.</a:t>
            </a:r>
            <a:br>
              <a:rPr lang="ru-RU" dirty="0"/>
            </a:br>
            <a:r>
              <a:rPr lang="ru-RU" dirty="0"/>
              <a:t>(«Элвис-оператор»)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005064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Ключевые слова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continue </a:t>
            </a:r>
            <a:r>
              <a:rPr lang="ru-RU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>
                <a:solidFill>
                  <a:schemeClr val="bg1"/>
                </a:solidFill>
              </a:rPr>
              <a:t>while </a:t>
            </a:r>
            <a:r>
              <a:rPr lang="ru-RU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ru-RU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6796</Words>
  <Application>Microsoft Macintosh PowerPoint</Application>
  <PresentationFormat>On-screen Show (4:3)</PresentationFormat>
  <Paragraphs>1396</Paragraphs>
  <Slides>82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планы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Массив нулевой длины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Оператор безопасной навигации ?. («Элвис-оператор»)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PowerPoint Presentation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2018-10-06T14:32:57Z</dcterms:modified>
</cp:coreProperties>
</file>