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0" r:id="rId2"/>
    <p:sldMasterId id="2147483674" r:id="rId3"/>
    <p:sldMasterId id="2147483686" r:id="rId4"/>
  </p:sldMasterIdLst>
  <p:notesMasterIdLst>
    <p:notesMasterId r:id="rId56"/>
  </p:notesMasterIdLst>
  <p:sldIdLst>
    <p:sldId id="256" r:id="rId5"/>
    <p:sldId id="290" r:id="rId6"/>
    <p:sldId id="293" r:id="rId7"/>
    <p:sldId id="298" r:id="rId8"/>
    <p:sldId id="291" r:id="rId9"/>
    <p:sldId id="318" r:id="rId10"/>
    <p:sldId id="259" r:id="rId11"/>
    <p:sldId id="319" r:id="rId12"/>
    <p:sldId id="262" r:id="rId13"/>
    <p:sldId id="261" r:id="rId14"/>
    <p:sldId id="285" r:id="rId15"/>
    <p:sldId id="286" r:id="rId16"/>
    <p:sldId id="263" r:id="rId17"/>
    <p:sldId id="309" r:id="rId18"/>
    <p:sldId id="314" r:id="rId19"/>
    <p:sldId id="279" r:id="rId20"/>
    <p:sldId id="280" r:id="rId21"/>
    <p:sldId id="310" r:id="rId22"/>
    <p:sldId id="267" r:id="rId23"/>
    <p:sldId id="315" r:id="rId24"/>
    <p:sldId id="296" r:id="rId25"/>
    <p:sldId id="287" r:id="rId26"/>
    <p:sldId id="299" r:id="rId27"/>
    <p:sldId id="295" r:id="rId28"/>
    <p:sldId id="311" r:id="rId29"/>
    <p:sldId id="278" r:id="rId30"/>
    <p:sldId id="268" r:id="rId31"/>
    <p:sldId id="317" r:id="rId32"/>
    <p:sldId id="302" r:id="rId33"/>
    <p:sldId id="303" r:id="rId34"/>
    <p:sldId id="313" r:id="rId35"/>
    <p:sldId id="304" r:id="rId36"/>
    <p:sldId id="305" r:id="rId37"/>
    <p:sldId id="316" r:id="rId38"/>
    <p:sldId id="312" r:id="rId39"/>
    <p:sldId id="306" r:id="rId40"/>
    <p:sldId id="307" r:id="rId41"/>
    <p:sldId id="308" r:id="rId42"/>
    <p:sldId id="269" r:id="rId43"/>
    <p:sldId id="270" r:id="rId44"/>
    <p:sldId id="320" r:id="rId45"/>
    <p:sldId id="271" r:id="rId46"/>
    <p:sldId id="272" r:id="rId47"/>
    <p:sldId id="300" r:id="rId48"/>
    <p:sldId id="273" r:id="rId49"/>
    <p:sldId id="274" r:id="rId50"/>
    <p:sldId id="276" r:id="rId51"/>
    <p:sldId id="277" r:id="rId52"/>
    <p:sldId id="292" r:id="rId53"/>
    <p:sldId id="281" r:id="rId54"/>
    <p:sldId id="301" r:id="rId5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5545" autoAdjust="0"/>
  </p:normalViewPr>
  <p:slideViewPr>
    <p:cSldViewPr>
      <p:cViewPr varScale="1">
        <p:scale>
          <a:sx n="70" d="100"/>
          <a:sy n="70" d="100"/>
        </p:scale>
        <p:origin x="-162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394"/>
    </p:cViewPr>
  </p:sorterViewPr>
  <p:notesViewPr>
    <p:cSldViewPr>
      <p:cViewPr varScale="1">
        <p:scale>
          <a:sx n="65" d="100"/>
          <a:sy n="65" d="100"/>
        </p:scale>
        <p:origin x="-265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10F28-42B4-4C07-8785-4695FEB28C94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08A76-D376-4302-8C6D-DC8334BCB89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729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008A76-D376-4302-8C6D-DC8334BCB89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16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24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46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4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392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162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4688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6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6008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191201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4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140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36748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3842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4193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9885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8950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98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5837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3467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250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46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1578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8694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900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886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05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5535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473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prstClr val="white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prstClr val="white"/>
                </a:solidFill>
              </a:rPr>
              <a:t>C#</a:t>
            </a:r>
            <a:endParaRPr lang="ru-RU" sz="3600" b="1" i="1" dirty="0">
              <a:solidFill>
                <a:prstClr val="white"/>
              </a:solidFill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2774873" y="2528900"/>
            <a:ext cx="4240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white"/>
                </a:solidFill>
              </a:rPr>
              <a:t>Занятие </a:t>
            </a:r>
            <a:r>
              <a:rPr lang="ru-RU" sz="2400" dirty="0" smtClean="0">
                <a:solidFill>
                  <a:prstClr val="white"/>
                </a:solidFill>
              </a:rPr>
              <a:t>№</a:t>
            </a:r>
            <a:r>
              <a:rPr lang="en-US" sz="2400" dirty="0" smtClean="0">
                <a:solidFill>
                  <a:prstClr val="white"/>
                </a:solidFill>
              </a:rPr>
              <a:t>?</a:t>
            </a:r>
            <a:r>
              <a:rPr lang="ru-RU" sz="2400" dirty="0" smtClean="0">
                <a:solidFill>
                  <a:prstClr val="white"/>
                </a:solidFill>
              </a:rPr>
              <a:t>. Название занятия</a:t>
            </a:r>
            <a:endParaRPr 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02453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8302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81952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3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8924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71338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12331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359532" y="3136613"/>
            <a:ext cx="842493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sz="3200" dirty="0" smtClean="0">
                <a:solidFill>
                  <a:srgbClr val="FFFFFF"/>
                </a:solidFill>
              </a:rPr>
              <a:t>Название. Демонстрация.</a:t>
            </a:r>
          </a:p>
        </p:txBody>
      </p:sp>
    </p:spTree>
    <p:extLst>
      <p:ext uri="{BB962C8B-B14F-4D97-AF65-F5344CB8AC3E}">
        <p14:creationId xmlns:p14="http://schemas.microsoft.com/office/powerpoint/2010/main" val="7388882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7483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2996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23756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65309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45503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57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5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2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8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9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/>
              <a:pPr/>
              <a:t>19.09.2014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9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6A2A-E9D3-4A0D-B04A-ABDD367A1E08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19.09.2014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D3D34-2E8A-4A38-B864-C677BA056495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2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D3127-B7C4-45E3-9797-C527EC9FDD78}" type="datetimeFigureOut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19.09.2014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29BC3-9972-4A35-985B-BE0C2CB1D3A5}" type="slidenum">
              <a:rPr lang="ru-RU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23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ress.com/978143024233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crosoft.com/learning/en-us/book.aspx?id=15528&amp;locale=en-us" TargetMode="External"/><Relationship Id="rId4" Type="http://schemas.openxmlformats.org/officeDocument/2006/relationships/hyperlink" Target="http://oz.by/books/more1028671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pluralsight.com/" TargetMode="External"/><Relationship Id="rId13" Type="http://schemas.openxmlformats.org/officeDocument/2006/relationships/hyperlink" Target="http://microsoft.ru/forums" TargetMode="External"/><Relationship Id="rId3" Type="http://schemas.openxmlformats.org/officeDocument/2006/relationships/hyperlink" Target="http://msdn.com/" TargetMode="External"/><Relationship Id="rId7" Type="http://schemas.openxmlformats.org/officeDocument/2006/relationships/hyperlink" Target="http://techdays.ru/" TargetMode="External"/><Relationship Id="rId12" Type="http://schemas.openxmlformats.org/officeDocument/2006/relationships/hyperlink" Target="http://stackoverflow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s-start.ru/" TargetMode="External"/><Relationship Id="rId11" Type="http://schemas.openxmlformats.org/officeDocument/2006/relationships/hyperlink" Target="http://www.sql.ru/forum/" TargetMode="External"/><Relationship Id="rId5" Type="http://schemas.openxmlformats.org/officeDocument/2006/relationships/hyperlink" Target="http://dreamspark.ru/" TargetMode="External"/><Relationship Id="rId10" Type="http://schemas.openxmlformats.org/officeDocument/2006/relationships/hyperlink" Target="http://www.rsdn.ru/" TargetMode="External"/><Relationship Id="rId4" Type="http://schemas.openxmlformats.org/officeDocument/2006/relationships/hyperlink" Target="http://www.asp.net/" TargetMode="External"/><Relationship Id="rId9" Type="http://schemas.openxmlformats.org/officeDocument/2006/relationships/hyperlink" Target="http://channel9.msdn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zile/Traini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elhard.nullptr.ru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msdn.microsoft.com/en-us/library/b2s063f7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oldnewthing/archive/2013/02/22/10396079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visualstudio/eng/downloa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3508" y="1304764"/>
            <a:ext cx="88569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smtClean="0">
                <a:solidFill>
                  <a:schemeClr val="bg1"/>
                </a:solidFill>
              </a:rPr>
              <a:t>Основы программирования на </a:t>
            </a:r>
            <a:r>
              <a:rPr lang="en-US" sz="3600" b="1" i="1" dirty="0" smtClean="0">
                <a:solidFill>
                  <a:schemeClr val="bg1"/>
                </a:solidFill>
              </a:rPr>
              <a:t>C#</a:t>
            </a:r>
            <a:endParaRPr lang="ru-RU" sz="3600" b="1" i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829211"/>
            <a:ext cx="58674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508" y="2528900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Занятие №1. Введение в С# и .NET Framework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9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Framework: </a:t>
            </a:r>
            <a:r>
              <a:rPr lang="ru-RU" sz="3200" dirty="0" smtClean="0">
                <a:solidFill>
                  <a:schemeClr val="bg1"/>
                </a:solidFill>
              </a:rPr>
              <a:t>Составные части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 descr="http://upload.wikimedia.org/wikipedia/commons/thumb/d/d3/DotNet.svg/513px-DotNet.svg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40983"/>
            <a:ext cx="4886325" cy="5715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926750"/>
              </p:ext>
            </p:extLst>
          </p:nvPr>
        </p:nvGraphicFramePr>
        <p:xfrm>
          <a:off x="4860032" y="836713"/>
          <a:ext cx="4032448" cy="496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2664296"/>
              </a:tblGrid>
              <a:tr h="928473">
                <a:tc>
                  <a:txBody>
                    <a:bodyPr/>
                    <a:lstStyle/>
                    <a:p>
                      <a:r>
                        <a:rPr lang="ru-RU" dirty="0" smtClean="0"/>
                        <a:t>Технология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Расшифровка</a:t>
                      </a:r>
                      <a:endParaRPr lang="ru-RU" dirty="0"/>
                    </a:p>
                  </a:txBody>
                  <a:tcPr/>
                </a:tc>
              </a:tr>
              <a:tr h="470596">
                <a:tc>
                  <a:txBody>
                    <a:bodyPr/>
                    <a:lstStyle/>
                    <a:p>
                      <a:r>
                        <a:rPr lang="en-US" dirty="0" smtClean="0"/>
                        <a:t>ADO.NET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 Data Objects</a:t>
                      </a:r>
                      <a:endParaRPr lang="ru-RU" dirty="0"/>
                    </a:p>
                  </a:txBody>
                  <a:tcPr/>
                </a:tc>
              </a:tr>
              <a:tr h="381564">
                <a:tc>
                  <a:txBody>
                    <a:bodyPr/>
                    <a:lstStyle/>
                    <a:p>
                      <a:r>
                        <a:rPr lang="en-US" dirty="0" smtClean="0"/>
                        <a:t>ASP.NET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Active</a:t>
                      </a:r>
                      <a:r>
                        <a:rPr lang="en-US" baseline="0" dirty="0" smtClean="0"/>
                        <a:t> Server Pages</a:t>
                      </a:r>
                      <a:endParaRPr lang="ru-RU" dirty="0"/>
                    </a:p>
                  </a:txBody>
                  <a:tcPr/>
                </a:tc>
              </a:tr>
              <a:tr h="699534">
                <a:tc>
                  <a:txBody>
                    <a:bodyPr/>
                    <a:lstStyle/>
                    <a:p>
                      <a:r>
                        <a:rPr lang="en-US" dirty="0" smtClean="0"/>
                        <a:t>LINQ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 Integrated Query</a:t>
                      </a:r>
                      <a:endParaRPr lang="ru-RU" dirty="0"/>
                    </a:p>
                  </a:txBody>
                  <a:tcPr/>
                </a:tc>
              </a:tr>
              <a:tr h="635940">
                <a:tc>
                  <a:txBody>
                    <a:bodyPr/>
                    <a:lstStyle/>
                    <a:p>
                      <a:r>
                        <a:rPr lang="en-US" dirty="0" smtClean="0"/>
                        <a:t>WPF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Presentation Foundation</a:t>
                      </a:r>
                      <a:endParaRPr lang="ru-RU" dirty="0"/>
                    </a:p>
                  </a:txBody>
                  <a:tcPr/>
                </a:tc>
              </a:tr>
              <a:tr h="912200">
                <a:tc>
                  <a:txBody>
                    <a:bodyPr/>
                    <a:lstStyle/>
                    <a:p>
                      <a:r>
                        <a:rPr lang="en-US" dirty="0" smtClean="0"/>
                        <a:t>WCF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Communication Foundation</a:t>
                      </a:r>
                      <a:endParaRPr lang="ru-RU" dirty="0"/>
                    </a:p>
                  </a:txBody>
                  <a:tcPr/>
                </a:tc>
              </a:tr>
              <a:tr h="928473">
                <a:tc>
                  <a:txBody>
                    <a:bodyPr/>
                    <a:lstStyle/>
                    <a:p>
                      <a:r>
                        <a:rPr lang="en-US" dirty="0" smtClean="0"/>
                        <a:t>WF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Workflow Foundation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3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800" dirty="0" smtClean="0">
                <a:solidFill>
                  <a:schemeClr val="bg1"/>
                </a:solidFill>
              </a:rPr>
              <a:t>.NET Framework </a:t>
            </a:r>
            <a:r>
              <a:rPr lang="ru-RU" sz="2800" dirty="0" smtClean="0">
                <a:solidFill>
                  <a:schemeClr val="bg1"/>
                </a:solidFill>
              </a:rPr>
              <a:t>выпускается вместе с </a:t>
            </a:r>
            <a:r>
              <a:rPr lang="en-US" sz="2800" dirty="0" smtClean="0">
                <a:solidFill>
                  <a:schemeClr val="bg1"/>
                </a:solidFill>
              </a:rPr>
              <a:t>Visual Studio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33746"/>
              </p:ext>
            </p:extLst>
          </p:nvPr>
        </p:nvGraphicFramePr>
        <p:xfrm>
          <a:off x="323528" y="1495322"/>
          <a:ext cx="8496944" cy="4525966"/>
        </p:xfrm>
        <a:graphic>
          <a:graphicData uri="http://schemas.openxmlformats.org/drawingml/2006/table">
            <a:tbl>
              <a:tblPr/>
              <a:tblGrid>
                <a:gridCol w="936104"/>
                <a:gridCol w="1944216"/>
                <a:gridCol w="1440160"/>
                <a:gridCol w="1656184"/>
                <a:gridCol w="2520280"/>
              </a:tblGrid>
              <a:tr h="428132"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Версия</a:t>
                      </a:r>
                      <a:r>
                        <a:rPr lang="ru-RU" sz="1200" b="1" baseline="0" dirty="0" smtClean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US" sz="1200" b="1" baseline="0" dirty="0" smtClean="0">
                          <a:solidFill>
                            <a:schemeClr val="accent1"/>
                          </a:solidFill>
                        </a:rPr>
                        <a:t>.NET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Номер версии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1" dirty="0" smtClean="0">
                          <a:solidFill>
                            <a:schemeClr val="accent1"/>
                          </a:solidFill>
                        </a:rPr>
                        <a:t>Дата выхода</a:t>
                      </a:r>
                      <a:endParaRPr lang="en-US" sz="12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Visual Studio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/>
                          </a:solidFill>
                        </a:rPr>
                        <a:t>Default in Windows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9510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1.0.3705.0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Февраль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XP Tablet and Media Center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Editions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1.1.4322.573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Март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.NET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8132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2.0.50727.42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2005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Visual Studio 2005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Server 2003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3.0.4506.30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2006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Vista, Windows Server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3.5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3.5.21022.8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Ноябрь</a:t>
                      </a:r>
                      <a:r>
                        <a:rPr lang="ru-RU" sz="12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2007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2008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7, Windows Server 2008 R2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Апрель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2010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2010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7 (recommended)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161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4.5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4.0.30319.17929 (4.5.50709)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Август </a:t>
                      </a:r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2012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 года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Visual Studio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Windows 8, Windows Server 2012</a:t>
                      </a:r>
                    </a:p>
                  </a:txBody>
                  <a:tcPr marL="61162" marR="61162" marT="30581" marB="3058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Framework. Side-by-side </a:t>
            </a:r>
            <a:r>
              <a:rPr lang="ru-RU" sz="3200" dirty="0" smtClean="0">
                <a:solidFill>
                  <a:schemeClr val="bg1"/>
                </a:solidFill>
              </a:rPr>
              <a:t>совместимость</a:t>
            </a: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 descr="image0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3" y="1652588"/>
            <a:ext cx="60102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9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2708920"/>
            <a:ext cx="864096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Visual Studio - </a:t>
            </a:r>
            <a:r>
              <a:rPr lang="ru-RU" sz="4400" dirty="0" smtClean="0">
                <a:solidFill>
                  <a:schemeClr val="bg1"/>
                </a:solidFill>
              </a:rPr>
              <a:t>Демонстрация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78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Ключевые слова языка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4525963"/>
          </a:xfrm>
          <a:solidFill>
            <a:schemeClr val="bg1"/>
          </a:solidFill>
        </p:spPr>
        <p:txBody>
          <a:bodyPr numCol="4">
            <a:normAutofit fontScale="40000" lnSpcReduction="20000"/>
          </a:bodyPr>
          <a:lstStyle/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abstract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as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base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bool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break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byte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catch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char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class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const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continue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decimal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default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delegate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double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else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enum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event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extern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false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finally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fixed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float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for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foreach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goto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implicit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interface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internal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lock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long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namespace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new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null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object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operator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out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override</a:t>
            </a:r>
          </a:p>
          <a:p>
            <a:pPr marL="0" indent="0">
              <a:buNone/>
            </a:pPr>
            <a:r>
              <a:rPr lang="en-US" sz="3300" dirty="0" err="1" smtClean="0">
                <a:solidFill>
                  <a:srgbClr val="0000FF"/>
                </a:solidFill>
                <a:latin typeface="Consolas"/>
              </a:rPr>
              <a:t>params</a:t>
            </a:r>
            <a:endParaRPr lang="en-US" sz="3300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private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protected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public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readonly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ref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return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sbyte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sealed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short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sizeof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stackalloc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static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string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struct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switch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this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throw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true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try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typeof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uint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ulong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unchecked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unsafe</a:t>
            </a:r>
          </a:p>
          <a:p>
            <a:pPr marL="0" indent="0">
              <a:buNone/>
            </a:pPr>
            <a:r>
              <a:rPr lang="en-US" sz="3300" dirty="0" err="1">
                <a:solidFill>
                  <a:srgbClr val="0000FF"/>
                </a:solidFill>
                <a:latin typeface="Consolas"/>
              </a:rPr>
              <a:t>ushort</a:t>
            </a:r>
            <a:endParaRPr lang="en-US" sz="3300" dirty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using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virtual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void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FF"/>
                </a:solidFill>
                <a:latin typeface="Consolas"/>
              </a:rPr>
              <a:t>volatile</a:t>
            </a:r>
          </a:p>
          <a:p>
            <a:pPr marL="0" indent="0">
              <a:buNone/>
            </a:pPr>
            <a:r>
              <a:rPr lang="en-US" sz="3300" dirty="0" smtClean="0">
                <a:solidFill>
                  <a:srgbClr val="0000FF"/>
                </a:solidFill>
                <a:latin typeface="Consolas"/>
              </a:rPr>
              <a:t>while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412777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Ключевые слова зарезервированы для </a:t>
            </a:r>
            <a:r>
              <a:rPr lang="ru-RU" dirty="0">
                <a:solidFill>
                  <a:schemeClr val="bg1"/>
                </a:solidFill>
              </a:rPr>
              <a:t>использования языком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> и их нельзя использовать в качестве идентификаторов.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Директива </a:t>
            </a:r>
            <a:r>
              <a:rPr lang="en-US" dirty="0" smtClean="0">
                <a:solidFill>
                  <a:schemeClr val="bg1"/>
                </a:solidFill>
              </a:rPr>
              <a:t>using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Указывается в самом начале *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cs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файла. Действует в пределах одного файла.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</a:rPr>
              <a:t>В контексном меню редактора </a:t>
            </a:r>
            <a:r>
              <a:rPr lang="en-US" dirty="0" smtClean="0">
                <a:solidFill>
                  <a:schemeClr val="bg1"/>
                </a:solidFill>
              </a:rPr>
              <a:t>Visual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Studio </a:t>
            </a:r>
            <a:r>
              <a:rPr lang="ru-RU" dirty="0" smtClean="0">
                <a:solidFill>
                  <a:schemeClr val="bg1"/>
                </a:solidFill>
              </a:rPr>
              <a:t>есть подменю </a:t>
            </a:r>
            <a:r>
              <a:rPr lang="en-US" dirty="0" smtClean="0">
                <a:solidFill>
                  <a:schemeClr val="bg1"/>
                </a:solidFill>
              </a:rPr>
              <a:t>“Organize Usings” </a:t>
            </a:r>
            <a:r>
              <a:rPr lang="ru-RU" dirty="0" smtClean="0">
                <a:solidFill>
                  <a:schemeClr val="bg1"/>
                </a:solidFill>
              </a:rPr>
              <a:t>со следующим командами: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Remove Unused Usings</a:t>
            </a:r>
            <a:r>
              <a:rPr lang="ru-RU" dirty="0" smtClean="0">
                <a:solidFill>
                  <a:schemeClr val="bg1"/>
                </a:solidFill>
              </a:rPr>
              <a:t>: удаляет неиспользуемые в этом файле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Sort Usings</a:t>
            </a:r>
            <a:r>
              <a:rPr lang="ru-RU" dirty="0" smtClean="0">
                <a:solidFill>
                  <a:schemeClr val="bg1"/>
                </a:solidFill>
              </a:rPr>
              <a:t>: сортирует директивы </a:t>
            </a:r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ru-RU" dirty="0" smtClean="0">
                <a:solidFill>
                  <a:schemeClr val="bg1"/>
                </a:solidFill>
              </a:rPr>
              <a:t>в алфавитном порядке для улучшения читабельности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Remove and Sort</a:t>
            </a:r>
            <a:r>
              <a:rPr lang="ru-RU" dirty="0" smtClean="0">
                <a:solidFill>
                  <a:schemeClr val="bg1"/>
                </a:solidFill>
              </a:rPr>
              <a:t>: выполняет две предыдущие команды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7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Типы.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0483" name="Прямоугольник 7"/>
          <p:cNvSpPr>
            <a:spLocks noChangeArrowheads="1"/>
          </p:cNvSpPr>
          <p:nvPr/>
        </p:nvSpPr>
        <p:spPr bwMode="auto">
          <a:xfrm>
            <a:off x="685800" y="1295400"/>
            <a:ext cx="792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Ссылочные (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reference types)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                               Значимые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						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(</a:t>
            </a:r>
            <a:r>
              <a:rPr lang="en-US" dirty="0" smtClean="0">
                <a:solidFill>
                  <a:schemeClr val="bg1"/>
                </a:solidFill>
                <a:cs typeface="Times New Roman" pitchFamily="18" charset="0"/>
              </a:rPr>
              <a:t>value types</a:t>
            </a:r>
            <a:r>
              <a:rPr lang="ru-RU" dirty="0" smtClean="0">
                <a:solidFill>
                  <a:schemeClr val="bg1"/>
                </a:solidFill>
                <a:cs typeface="Times New Roman" pitchFamily="18" charset="0"/>
              </a:rPr>
              <a:t>)</a:t>
            </a:r>
            <a:endParaRPr lang="ru-RU" dirty="0">
              <a:solidFill>
                <a:schemeClr val="bg1"/>
              </a:solidFill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rot="10800000" flipV="1">
            <a:off x="2133600" y="762000"/>
            <a:ext cx="1981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5029200" y="762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TextBox 14"/>
          <p:cNvSpPr txBox="1">
            <a:spLocks noChangeArrowheads="1"/>
          </p:cNvSpPr>
          <p:nvPr/>
        </p:nvSpPr>
        <p:spPr bwMode="auto">
          <a:xfrm>
            <a:off x="304800" y="1981200"/>
            <a:ext cx="36576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pPr algn="ctr">
              <a:defRPr/>
            </a:pP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(Классы, массивы, делегаты и пр.)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Point a = new Point();</a:t>
            </a:r>
          </a:p>
        </p:txBody>
      </p:sp>
      <p:sp>
        <p:nvSpPr>
          <p:cNvPr id="6151" name="TextBox 15"/>
          <p:cNvSpPr txBox="1">
            <a:spLocks noChangeArrowheads="1"/>
          </p:cNvSpPr>
          <p:nvPr/>
        </p:nvSpPr>
        <p:spPr bwMode="auto">
          <a:xfrm>
            <a:off x="5791200" y="2133600"/>
            <a:ext cx="32766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и пр.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ru-RU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Переменные, а также перечисления и структуры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defRPr/>
            </a:pP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ctr">
              <a:defRPr/>
            </a:pP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Структурные и ссылочные типы. Пример.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52577" name="Rectangle 1"/>
          <p:cNvSpPr>
            <a:spLocks noChangeArrowheads="1"/>
          </p:cNvSpPr>
          <p:nvPr/>
        </p:nvSpPr>
        <p:spPr bwMode="auto">
          <a:xfrm>
            <a:off x="2286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Структура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4724400" y="533400"/>
            <a:ext cx="4267200" cy="620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class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Point	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//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Класс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Point(100,200);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pt2 = pt1;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pt2.AddValue(300);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Console.WriteLine("\nAfter increment:");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1: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Console.Write("Point 2: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pt2.Write();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4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Объявление локальных переменных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Локальной переменной называют переменную объявленную внутри метода (функции). Локальной её называют так как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ru-RU" sz="2400" dirty="0" smtClean="0">
                <a:solidFill>
                  <a:schemeClr val="bg1"/>
                </a:solidFill>
              </a:rPr>
              <a:t>на доступна только внутри охватывающей функции и существует только в течение времени выполнения этой функции.</a:t>
            </a:r>
          </a:p>
          <a:p>
            <a:pPr marL="0" indent="0">
              <a:buNone/>
            </a:pPr>
            <a:endParaRPr lang="ru-RU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Для объявления локальной переменной в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используется следующий синтаксис</a:t>
            </a:r>
            <a:r>
              <a:rPr lang="ru-RU" sz="2400" dirty="0">
                <a:solidFill>
                  <a:schemeClr val="bg1"/>
                </a:solidFill>
              </a:rPr>
              <a:t>: ИмяТипа имяПеременной;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err="1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(4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-х байтовое знаковое целое)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name;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переменная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имеющая тип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(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строка)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7544" y="4975867"/>
            <a:ext cx="8229600" cy="97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400" dirty="0" smtClean="0">
                <a:solidFill>
                  <a:schemeClr val="bg1"/>
                </a:solidFill>
              </a:rPr>
              <a:t>Чтобы объявить несколько переменных одного типа перечислите их имена через запятую: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940892"/>
            <a:ext cx="82912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sz="16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x, y, z;</a:t>
            </a:r>
            <a:endParaRPr lang="ru-RU" sz="1600" dirty="0" smtClean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yesterday, today, tomorrow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27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24511"/>
              </p:ext>
            </p:extLst>
          </p:nvPr>
        </p:nvGraphicFramePr>
        <p:xfrm>
          <a:off x="251520" y="620688"/>
          <a:ext cx="8640961" cy="5999222"/>
        </p:xfrm>
        <a:graphic>
          <a:graphicData uri="http://schemas.openxmlformats.org/drawingml/2006/table">
            <a:tbl>
              <a:tblPr/>
              <a:tblGrid>
                <a:gridCol w="1663362"/>
                <a:gridCol w="1965792"/>
                <a:gridCol w="5011807"/>
              </a:tblGrid>
              <a:tr h="360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Тип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.NET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Псевдоним в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C#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Диапазон допустимых значений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0..255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sbyte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–128..127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–32 768..32 767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–2 147 483 648..2 147 483 647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01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-9 223 372 036 854 775 808..</a:t>
                      </a:r>
                      <a:r>
                        <a:rPr lang="be-BY" sz="1400" kern="1200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9 223 372 036 854 775 807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System.UInt16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ushort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0..65535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System.UInt32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uint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0..4 294 967 295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System.UInt64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ulong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0..18 446 744 073 709 551 615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System.Single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float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1.5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−45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3.4 × 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7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double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5.0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−324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1.7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308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14-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15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decimal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Точность: от 1.0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−28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до 7.9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×</a:t>
                      </a: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 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10</a:t>
                      </a:r>
                      <a:r>
                        <a:rPr lang="ru-RU" sz="1400" kern="1200" baseline="300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28</a:t>
                      </a: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, 28 цифр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string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Последовательность символов типа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char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char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u-RU" sz="140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Символ в кодировке </a:t>
                      </a:r>
                      <a:r>
                        <a:rPr lang="ru-RU" sz="1400" kern="12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Unicode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System.Boolean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bool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true / false</a:t>
                      </a: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System.Object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object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e-BY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07704" y="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</a:rPr>
              <a:t>Типы данных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8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200" dirty="0" smtClean="0">
                <a:solidFill>
                  <a:schemeClr val="bg1"/>
                </a:solidFill>
              </a:rPr>
              <a:t>Литература</a:t>
            </a:r>
          </a:p>
          <a:p>
            <a:pPr lvl="0"/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Язык программирования C# 5.0 и платформа .NET 4.5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Эндрю Троелсен </a:t>
            </a:r>
            <a:r>
              <a:rPr lang="ru-RU" dirty="0">
                <a:solidFill>
                  <a:schemeClr val="bg1"/>
                </a:solidFill>
              </a:rPr>
              <a:t>(Andrew Troelsen)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http://oz.by/books/more10158206.html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www.apress.com/9781430242338</a:t>
            </a:r>
            <a:endParaRPr lang="en-US" u="sng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CLR via C#. Программирование на платформе Microsoft .NET Framework 4.5 на языке C</a:t>
            </a:r>
            <a:r>
              <a:rPr lang="ru-RU" dirty="0" smtClean="0">
                <a:solidFill>
                  <a:schemeClr val="bg1"/>
                </a:solidFill>
              </a:rPr>
              <a:t>#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Джеффри Рихтер (Jeffrey Richter)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oz.by/books/more1028671.html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www.microsoft.com/learning/en-us/book.aspx?id=15528&amp;locale=en-us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lvl="0"/>
            <a:r>
              <a:rPr lang="ru-RU" dirty="0" smtClean="0">
                <a:solidFill>
                  <a:schemeClr val="bg1"/>
                </a:solidFill>
              </a:rPr>
              <a:t>Смотрите также презентацию </a:t>
            </a:r>
            <a:r>
              <a:rPr lang="en-US" dirty="0" smtClean="0">
                <a:solidFill>
                  <a:schemeClr val="bg1"/>
                </a:solidFill>
              </a:rPr>
              <a:t>books-to-read.pptx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70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Обязательная инициализация перед использованием (</a:t>
            </a:r>
            <a:r>
              <a:rPr lang="en-US" sz="3200" dirty="0">
                <a:solidFill>
                  <a:schemeClr val="bg1"/>
                </a:solidFill>
              </a:rPr>
              <a:t>d</a:t>
            </a:r>
            <a:r>
              <a:rPr lang="en-US" sz="3200" dirty="0" smtClean="0">
                <a:solidFill>
                  <a:schemeClr val="bg1"/>
                </a:solidFill>
              </a:rPr>
              <a:t>efinite assignment)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требует чтобы перед первым использованием переменной она была уже инициализирована. Это означает что на всех возможных путях исполнения программы она должна быть инициализирована перед тем её попытаются прочитать. В случае нарушения этого правила компилятор сгенерирует ошибку «</a:t>
            </a:r>
            <a:r>
              <a:rPr lang="en-US" sz="2400" dirty="0" smtClean="0">
                <a:solidFill>
                  <a:schemeClr val="bg1"/>
                </a:solidFill>
              </a:rPr>
              <a:t>Use </a:t>
            </a:r>
            <a:r>
              <a:rPr lang="en-US" sz="2400" dirty="0">
                <a:solidFill>
                  <a:schemeClr val="bg1"/>
                </a:solidFill>
              </a:rPr>
              <a:t>of unassigned local </a:t>
            </a:r>
            <a:r>
              <a:rPr lang="en-US" sz="2400" dirty="0" smtClean="0">
                <a:solidFill>
                  <a:schemeClr val="bg1"/>
                </a:solidFill>
              </a:rPr>
              <a:t>variable</a:t>
            </a:r>
            <a:r>
              <a:rPr lang="ru-RU" sz="2400" dirty="0" smtClean="0">
                <a:solidFill>
                  <a:schemeClr val="bg1"/>
                </a:solidFill>
              </a:rPr>
              <a:t>»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4005064"/>
            <a:ext cx="8291264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 M()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x;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(Q())</a:t>
            </a: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x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= 123;</a:t>
            </a:r>
          </a:p>
          <a:p>
            <a:r>
              <a:rPr lang="ru-RU" sz="16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(R())</a:t>
            </a:r>
          </a:p>
          <a:p>
            <a:r>
              <a:rPr lang="ru-RU" sz="1600" dirty="0" smtClean="0">
                <a:solidFill>
                  <a:srgbClr val="2B91AF"/>
                </a:solidFill>
                <a:latin typeface="Consolas"/>
              </a:rPr>
              <a:t>        </a:t>
            </a:r>
            <a:r>
              <a:rPr lang="en-US" sz="1600" dirty="0" err="1" smtClean="0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600" dirty="0" err="1" smtClean="0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600" dirty="0" smtClean="0">
                <a:solidFill>
                  <a:prstClr val="black"/>
                </a:solidFill>
                <a:latin typeface="Consolas"/>
              </a:rPr>
              <a:t>(x</a:t>
            </a:r>
            <a:r>
              <a:rPr lang="en-US" sz="1600" dirty="0">
                <a:solidFill>
                  <a:prstClr val="black"/>
                </a:solidFill>
                <a:latin typeface="Consolas"/>
              </a:rPr>
              <a:t>); </a:t>
            </a:r>
            <a:r>
              <a:rPr lang="en-US" sz="1600" dirty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/>
              </a:rPr>
              <a:t>Ошибка компиляции!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6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2792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Литералы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Строковые</a:t>
            </a:r>
            <a:r>
              <a:rPr lang="en-US" dirty="0" smtClean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string)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ru-RU" dirty="0" smtClean="0">
                <a:solidFill>
                  <a:schemeClr val="bg1"/>
                </a:solidFill>
              </a:rPr>
              <a:t>текст\</a:t>
            </a:r>
            <a:r>
              <a:rPr lang="en-US" dirty="0" smtClean="0">
                <a:solidFill>
                  <a:schemeClr val="bg1"/>
                </a:solidFill>
              </a:rPr>
              <a:t>n"</a:t>
            </a:r>
            <a:r>
              <a:rPr lang="ru-RU" dirty="0" smtClean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строка которая может включать  </a:t>
            </a: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(</a:t>
            </a:r>
            <a:r>
              <a:rPr lang="en-US" dirty="0" smtClean="0">
                <a:solidFill>
                  <a:schemeClr val="bg1"/>
                </a:solidFill>
              </a:rPr>
              <a:t>\XXX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@"</a:t>
            </a:r>
            <a:r>
              <a:rPr lang="ru-RU" dirty="0" smtClean="0">
                <a:solidFill>
                  <a:schemeClr val="bg1"/>
                </a:solidFill>
              </a:rPr>
              <a:t>текст</a:t>
            </a:r>
            <a:r>
              <a:rPr lang="en-US" dirty="0" smtClean="0">
                <a:solidFill>
                  <a:schemeClr val="bg1"/>
                </a:solidFill>
              </a:rPr>
              <a:t>\n", verbatim </a:t>
            </a:r>
            <a:r>
              <a:rPr lang="ru-RU" dirty="0" smtClean="0">
                <a:solidFill>
                  <a:schemeClr val="bg1"/>
                </a:solidFill>
              </a:rPr>
              <a:t>(буквальная) строка,</a:t>
            </a:r>
            <a:r>
              <a:rPr lang="en-US" dirty="0">
                <a:solidFill>
                  <a:schemeClr val="bg1"/>
                </a:solidFill>
              </a:rPr>
              <a:t> 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 трактуются как обычные символы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Символьный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char)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‘</a:t>
            </a:r>
            <a:r>
              <a:rPr lang="ru-RU" dirty="0" smtClean="0">
                <a:solidFill>
                  <a:schemeClr val="bg1"/>
                </a:solidFill>
              </a:rPr>
              <a:t>символ</a:t>
            </a:r>
            <a:r>
              <a:rPr lang="en-US" dirty="0" smtClean="0">
                <a:solidFill>
                  <a:schemeClr val="bg1"/>
                </a:solidFill>
              </a:rPr>
              <a:t>’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Целочисленные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err="1" smtClean="0">
                <a:solidFill>
                  <a:schemeClr val="bg1"/>
                </a:solidFill>
              </a:rPr>
              <a:t>int</a:t>
            </a:r>
            <a:r>
              <a:rPr lang="ru-RU" dirty="0" smtClean="0">
                <a:solidFill>
                  <a:schemeClr val="bg1"/>
                </a:solidFill>
              </a:rPr>
              <a:t> в 10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0xFF, 0x1122 </a:t>
            </a:r>
            <a:r>
              <a:rPr lang="ru-RU" dirty="0">
                <a:solidFill>
                  <a:schemeClr val="bg1"/>
                </a:solidFill>
              </a:rPr>
              <a:t>и т.п</a:t>
            </a:r>
            <a:r>
              <a:rPr lang="ru-RU" dirty="0" smtClean="0">
                <a:solidFill>
                  <a:schemeClr val="bg1"/>
                </a:solidFill>
              </a:rPr>
              <a:t>., число в 16 системе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1L, </a:t>
            </a:r>
            <a:r>
              <a:rPr lang="ru-RU" dirty="0" smtClean="0">
                <a:solidFill>
                  <a:schemeClr val="bg1"/>
                </a:solidFill>
              </a:rPr>
              <a:t>знаковое длинное целое </a:t>
            </a:r>
            <a:r>
              <a:rPr lang="en-US" dirty="0" smtClean="0">
                <a:solidFill>
                  <a:schemeClr val="bg1"/>
                </a:solidFill>
              </a:rPr>
              <a:t>(long)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U, </a:t>
            </a:r>
            <a:r>
              <a:rPr lang="ru-RU" dirty="0" smtClean="0">
                <a:solidFill>
                  <a:schemeClr val="bg1"/>
                </a:solidFill>
              </a:rPr>
              <a:t>беззнаковое целое (</a:t>
            </a:r>
            <a:r>
              <a:rPr lang="en-US" dirty="0" err="1" smtClean="0">
                <a:solidFill>
                  <a:schemeClr val="bg1"/>
                </a:solidFill>
              </a:rPr>
              <a:t>uint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1UL,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беззнаковое </a:t>
            </a:r>
            <a:r>
              <a:rPr lang="ru-RU" dirty="0" smtClean="0">
                <a:solidFill>
                  <a:schemeClr val="bg1"/>
                </a:solidFill>
              </a:rPr>
              <a:t>длинное целое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ulong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С плавающей точкой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.1,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double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1.1f</a:t>
            </a:r>
            <a:r>
              <a:rPr lang="ru-RU" dirty="0" smtClean="0">
                <a:solidFill>
                  <a:schemeClr val="bg1"/>
                </a:solidFill>
              </a:rPr>
              <a:t>, число типа </a:t>
            </a:r>
            <a:r>
              <a:rPr lang="en-US" dirty="0" smtClean="0">
                <a:solidFill>
                  <a:schemeClr val="bg1"/>
                </a:solidFill>
              </a:rPr>
              <a:t>float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1.1m, </a:t>
            </a:r>
            <a:r>
              <a:rPr lang="ru-RU" dirty="0" smtClean="0">
                <a:solidFill>
                  <a:schemeClr val="bg1"/>
                </a:solidFill>
              </a:rPr>
              <a:t>число типа </a:t>
            </a:r>
            <a:r>
              <a:rPr lang="en-US" dirty="0" smtClean="0">
                <a:solidFill>
                  <a:schemeClr val="bg1"/>
                </a:solidFill>
              </a:rPr>
              <a:t>decimal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1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Прямоугольник 6"/>
          <p:cNvSpPr>
            <a:spLocks noChangeArrowheads="1"/>
          </p:cNvSpPr>
          <p:nvPr/>
        </p:nvSpPr>
        <p:spPr bwMode="auto">
          <a:xfrm>
            <a:off x="179512" y="71438"/>
            <a:ext cx="8784976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Nullable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типы данных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512" y="620688"/>
            <a:ext cx="8784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Применяются только для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value </a:t>
            </a:r>
            <a:r>
              <a:rPr lang="ru-RU" dirty="0" smtClean="0">
                <a:solidFill>
                  <a:schemeClr val="bg1"/>
                </a:solidFill>
              </a:rPr>
              <a:t>типов с целью добавить им </a:t>
            </a:r>
            <a:r>
              <a:rPr lang="en-US" dirty="0" smtClean="0">
                <a:solidFill>
                  <a:schemeClr val="bg1"/>
                </a:solidFill>
              </a:rPr>
              <a:t>null </a:t>
            </a:r>
            <a:r>
              <a:rPr lang="ru-RU" dirty="0" smtClean="0">
                <a:solidFill>
                  <a:schemeClr val="bg1"/>
                </a:solidFill>
              </a:rPr>
              <a:t>значение.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x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Ошибка компиляции! 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null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можно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присвоить только ссылочному типу</a:t>
            </a:r>
          </a:p>
          <a:p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System.Nullable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y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Теперь можно!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(!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y = 100;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? z = null; // </a:t>
            </a:r>
            <a:r>
              <a:rPr lang="ru-RU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Сокращеная форма записи</a:t>
            </a:r>
            <a:endParaRPr lang="en-US" sz="1400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 (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z.HasValue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4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z.Value</a:t>
            </a:r>
            <a:r>
              <a:rPr lang="en-US" sz="14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+= 20;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Другие полезные типы данных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System.DateTime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дата и время</a:t>
            </a:r>
          </a:p>
          <a:p>
            <a:pPr lvl="1"/>
            <a:r>
              <a:rPr lang="ru-RU" dirty="0" smtClean="0"/>
              <a:t>От 1 января 1 года, 00</a:t>
            </a:r>
            <a:r>
              <a:rPr lang="en-US" dirty="0" smtClean="0"/>
              <a:t>:00:00</a:t>
            </a:r>
            <a:r>
              <a:rPr lang="ru-RU" dirty="0" smtClean="0"/>
              <a:t> до 31 декабря 9999 года, 23</a:t>
            </a:r>
            <a:r>
              <a:rPr lang="en-US" dirty="0" smtClean="0"/>
              <a:t>:59:59</a:t>
            </a:r>
            <a:r>
              <a:rPr lang="ru-RU" dirty="0" smtClean="0"/>
              <a:t>. Хранится в виде кол-ва 100нс интервалов.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используйте дату/время в формате </a:t>
            </a:r>
            <a:r>
              <a:rPr lang="en-US" dirty="0" smtClean="0">
                <a:solidFill>
                  <a:schemeClr val="bg1"/>
                </a:solidFill>
              </a:rPr>
              <a:t>UTC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Всегда знайте в каком часовом поясе представлена дата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Не забывайте про летнее/зимнее время (</a:t>
            </a:r>
            <a:r>
              <a:rPr lang="en-US" dirty="0" smtClean="0">
                <a:solidFill>
                  <a:schemeClr val="bg1"/>
                </a:solidFill>
              </a:rPr>
              <a:t>daylight saving)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См. </a:t>
            </a:r>
            <a:r>
              <a:rPr lang="ru-RU" dirty="0">
                <a:solidFill>
                  <a:schemeClr val="bg1"/>
                </a:solidFill>
              </a:rPr>
              <a:t>т</a:t>
            </a:r>
            <a:r>
              <a:rPr lang="ru-RU" dirty="0" smtClean="0">
                <a:solidFill>
                  <a:schemeClr val="bg1"/>
                </a:solidFill>
              </a:rPr>
              <a:t>акже </a:t>
            </a:r>
            <a:r>
              <a:rPr lang="en-US" dirty="0" err="1" smtClean="0"/>
              <a:t>System.DateTimeOffset</a:t>
            </a:r>
            <a:r>
              <a:rPr lang="en-US" dirty="0" smtClean="0"/>
              <a:t>, </a:t>
            </a:r>
            <a:r>
              <a:rPr lang="en-US" dirty="0" err="1" smtClean="0"/>
              <a:t>System.TimeZone</a:t>
            </a:r>
            <a:r>
              <a:rPr lang="en-US" dirty="0" smtClean="0"/>
              <a:t>, </a:t>
            </a:r>
            <a:r>
              <a:rPr lang="en-US" dirty="0" err="1" smtClean="0"/>
              <a:t>System.TimeZoneInfo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System.TimeSpan</a:t>
            </a:r>
            <a:r>
              <a:rPr lang="en-US" dirty="0" smtClean="0">
                <a:solidFill>
                  <a:schemeClr val="bg1"/>
                </a:solidFill>
              </a:rPr>
              <a:t> – </a:t>
            </a:r>
            <a:r>
              <a:rPr lang="ru-RU" dirty="0" smtClean="0">
                <a:solidFill>
                  <a:schemeClr val="bg1"/>
                </a:solidFill>
              </a:rPr>
              <a:t>интервал времени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/>
              <a:t>System.TimeZoneInfo</a:t>
            </a:r>
            <a:r>
              <a:rPr lang="en-US" dirty="0" smtClean="0"/>
              <a:t> – </a:t>
            </a:r>
            <a:r>
              <a:rPr lang="ru-RU" dirty="0" smtClean="0"/>
              <a:t>информация о часовом поясе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System.Guid</a:t>
            </a:r>
            <a:r>
              <a:rPr lang="en-US" dirty="0" smtClean="0">
                <a:solidFill>
                  <a:schemeClr val="bg1"/>
                </a:solidFill>
              </a:rPr>
              <a:t> - </a:t>
            </a:r>
            <a:r>
              <a:rPr lang="ru-RU" dirty="0">
                <a:solidFill>
                  <a:schemeClr val="bg1"/>
                </a:solidFill>
              </a:rPr>
              <a:t>статистически уникальный 128-битный идентификатор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{7F7F88B2-C4B9-4E84-A0CC-FDF77BB46D41}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System.Drawing.Color</a:t>
            </a:r>
            <a:r>
              <a:rPr lang="ru-RU" dirty="0">
                <a:solidFill>
                  <a:schemeClr val="bg1"/>
                </a:solidFill>
              </a:rPr>
              <a:t> (</a:t>
            </a:r>
            <a:r>
              <a:rPr lang="ru-RU" dirty="0" smtClean="0">
                <a:solidFill>
                  <a:schemeClr val="bg1"/>
                </a:solidFill>
              </a:rPr>
              <a:t>сборка </a:t>
            </a:r>
            <a:r>
              <a:rPr lang="en-US" dirty="0" err="1" smtClean="0"/>
              <a:t>System.Drawing</a:t>
            </a:r>
            <a:r>
              <a:rPr lang="ru-RU" dirty="0" smtClean="0">
                <a:solidFill>
                  <a:schemeClr val="bg1"/>
                </a:solidFill>
              </a:rPr>
              <a:t>) – цвет в формате (</a:t>
            </a:r>
            <a:r>
              <a:rPr lang="en-US" dirty="0" smtClean="0"/>
              <a:t>ARGB</a:t>
            </a:r>
            <a:r>
              <a:rPr lang="ru-RU" dirty="0" smtClean="0"/>
              <a:t>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Класс </a:t>
            </a:r>
            <a:r>
              <a:rPr lang="en-US" sz="2800" dirty="0" smtClean="0">
                <a:solidFill>
                  <a:schemeClr val="bg1"/>
                </a:solidFill>
              </a:rPr>
              <a:t>String </a:t>
            </a:r>
            <a:r>
              <a:rPr lang="ru-RU" sz="2800" dirty="0" smtClean="0">
                <a:solidFill>
                  <a:schemeClr val="bg1"/>
                </a:solidFill>
              </a:rPr>
              <a:t>(строка)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Ссылочный тип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Хранится в памяти как последовательность символов в кодировке </a:t>
            </a:r>
            <a:r>
              <a:rPr lang="en-US" dirty="0" smtClean="0">
                <a:solidFill>
                  <a:schemeClr val="bg1"/>
                </a:solidFill>
              </a:rPr>
              <a:t>UTF-16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Escape </a:t>
            </a:r>
            <a:r>
              <a:rPr lang="ru-RU" dirty="0" smtClean="0">
                <a:solidFill>
                  <a:schemeClr val="bg1"/>
                </a:solidFill>
              </a:rPr>
              <a:t>последовательности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\’ – </a:t>
            </a:r>
            <a:r>
              <a:rPr lang="ru-RU" sz="1200" dirty="0" smtClean="0">
                <a:solidFill>
                  <a:schemeClr val="bg1"/>
                </a:solidFill>
              </a:rPr>
              <a:t>одинарная кавычка; </a:t>
            </a: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ru-RU" sz="1200" dirty="0" smtClean="0">
                <a:solidFill>
                  <a:schemeClr val="bg1"/>
                </a:solidFill>
              </a:rPr>
              <a:t>" – двойная кавычка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\\</a:t>
            </a:r>
            <a:r>
              <a:rPr lang="ru-RU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–</a:t>
            </a:r>
            <a:r>
              <a:rPr lang="ru-RU" sz="1200" dirty="0" smtClean="0">
                <a:solidFill>
                  <a:schemeClr val="bg1"/>
                </a:solidFill>
              </a:rPr>
              <a:t> обратный слеш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\0 – Юникод символ с кодом 0</a:t>
            </a:r>
            <a:r>
              <a:rPr lang="en-US" sz="1200" dirty="0" smtClean="0">
                <a:solidFill>
                  <a:schemeClr val="bg1"/>
                </a:solidFill>
              </a:rPr>
              <a:t>. </a:t>
            </a:r>
            <a:r>
              <a:rPr lang="ru-RU" sz="1200" dirty="0">
                <a:solidFill>
                  <a:schemeClr val="bg1"/>
                </a:solidFill>
              </a:rPr>
              <a:t>Будьте осторожны </a:t>
            </a:r>
            <a:r>
              <a:rPr lang="ru-RU" sz="1200" dirty="0" smtClean="0">
                <a:solidFill>
                  <a:schemeClr val="bg1"/>
                </a:solidFill>
              </a:rPr>
              <a:t>с ним!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\r, \n – </a:t>
            </a:r>
            <a:r>
              <a:rPr lang="ru-RU" sz="1200" dirty="0" smtClean="0">
                <a:solidFill>
                  <a:schemeClr val="bg1"/>
                </a:solidFill>
              </a:rPr>
              <a:t>Возврат каретки (код 13) и перевод строки (код 10).</a:t>
            </a:r>
            <a:br>
              <a:rPr lang="ru-RU" sz="1200" dirty="0" smtClean="0">
                <a:solidFill>
                  <a:schemeClr val="bg1"/>
                </a:solidFill>
              </a:rPr>
            </a:br>
            <a:r>
              <a:rPr lang="ru-RU" sz="1200" dirty="0" smtClean="0">
                <a:solidFill>
                  <a:schemeClr val="bg1"/>
                </a:solidFill>
              </a:rPr>
              <a:t>Совет: Используйте </a:t>
            </a:r>
            <a:r>
              <a:rPr lang="en-US" sz="1200" dirty="0" err="1" smtClean="0">
                <a:solidFill>
                  <a:schemeClr val="bg1"/>
                </a:solidFill>
              </a:rPr>
              <a:t>System.Enviroment.NewLine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ru-RU" sz="1200" dirty="0" smtClean="0">
                <a:solidFill>
                  <a:schemeClr val="bg1"/>
                </a:solidFill>
              </a:rPr>
              <a:t>вместо </a:t>
            </a:r>
            <a:r>
              <a:rPr lang="en-US" sz="1200" dirty="0" smtClean="0">
                <a:solidFill>
                  <a:schemeClr val="bg1"/>
                </a:solidFill>
              </a:rPr>
              <a:t>\r</a:t>
            </a: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n</a:t>
            </a:r>
            <a:endParaRPr lang="ru-RU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smtClean="0">
                <a:solidFill>
                  <a:schemeClr val="bg1"/>
                </a:solidFill>
              </a:rPr>
              <a:t>t – </a:t>
            </a:r>
            <a:r>
              <a:rPr lang="ru-RU" sz="1200" dirty="0" smtClean="0">
                <a:solidFill>
                  <a:schemeClr val="bg1"/>
                </a:solidFill>
              </a:rPr>
              <a:t>Табуляция (код 9)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\</a:t>
            </a:r>
            <a:r>
              <a:rPr lang="en-US" sz="1200" dirty="0" err="1">
                <a:solidFill>
                  <a:schemeClr val="bg1"/>
                </a:solidFill>
              </a:rPr>
              <a:t>uXXXX</a:t>
            </a:r>
            <a:r>
              <a:rPr lang="en-US" sz="1200" dirty="0">
                <a:solidFill>
                  <a:schemeClr val="bg1"/>
                </a:solidFill>
              </a:rPr>
              <a:t>,\</a:t>
            </a:r>
            <a:r>
              <a:rPr lang="en-US" sz="1200" dirty="0" err="1">
                <a:solidFill>
                  <a:schemeClr val="bg1"/>
                </a:solidFill>
              </a:rPr>
              <a:t>xn</a:t>
            </a:r>
            <a:r>
              <a:rPr lang="en-US" sz="1200" dirty="0">
                <a:solidFill>
                  <a:schemeClr val="bg1"/>
                </a:solidFill>
              </a:rPr>
              <a:t>[n][n][n],\</a:t>
            </a:r>
            <a:r>
              <a:rPr lang="en-US" sz="1200" dirty="0" err="1" smtClean="0">
                <a:solidFill>
                  <a:schemeClr val="bg1"/>
                </a:solidFill>
              </a:rPr>
              <a:t>Uxxxxxxxx</a:t>
            </a:r>
            <a:r>
              <a:rPr lang="en-US" sz="1200" dirty="0" smtClean="0">
                <a:solidFill>
                  <a:schemeClr val="bg1"/>
                </a:solidFill>
              </a:rPr>
              <a:t> – </a:t>
            </a:r>
            <a:r>
              <a:rPr lang="ru-RU" sz="1200" dirty="0" smtClean="0">
                <a:solidFill>
                  <a:schemeClr val="bg1"/>
                </a:solidFill>
              </a:rPr>
              <a:t>Юникод </a:t>
            </a:r>
            <a:r>
              <a:rPr lang="en-US" sz="1200" dirty="0" smtClean="0">
                <a:solidFill>
                  <a:schemeClr val="bg1"/>
                </a:solidFill>
              </a:rPr>
              <a:t>escape </a:t>
            </a:r>
            <a:r>
              <a:rPr lang="ru-RU" sz="1200" dirty="0" smtClean="0">
                <a:solidFill>
                  <a:schemeClr val="bg1"/>
                </a:solidFill>
              </a:rPr>
              <a:t>последовательности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\</a:t>
            </a:r>
            <a:r>
              <a:rPr lang="en-US" sz="1200" dirty="0">
                <a:solidFill>
                  <a:schemeClr val="bg1"/>
                </a:solidFill>
              </a:rPr>
              <a:t>a – </a:t>
            </a:r>
            <a:r>
              <a:rPr lang="ru-RU" sz="1200" dirty="0">
                <a:solidFill>
                  <a:schemeClr val="bg1"/>
                </a:solidFill>
              </a:rPr>
              <a:t>Звуковой сигнал (код символа 7)</a:t>
            </a:r>
            <a:r>
              <a:rPr lang="en-US" sz="1200" dirty="0">
                <a:solidFill>
                  <a:schemeClr val="bg1"/>
                </a:solidFill>
              </a:rPr>
              <a:t>; \b –</a:t>
            </a:r>
            <a:r>
              <a:rPr lang="ru-RU" sz="1200" dirty="0">
                <a:solidFill>
                  <a:schemeClr val="bg1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</a:rPr>
              <a:t>Backspace</a:t>
            </a:r>
            <a:r>
              <a:rPr lang="ru-RU" sz="1200" dirty="0">
                <a:solidFill>
                  <a:schemeClr val="bg1"/>
                </a:solidFill>
              </a:rPr>
              <a:t> (код символа </a:t>
            </a:r>
            <a:r>
              <a:rPr lang="en-US" sz="1200" dirty="0">
                <a:solidFill>
                  <a:schemeClr val="bg1"/>
                </a:solidFill>
              </a:rPr>
              <a:t>8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  <a:r>
              <a:rPr lang="en-US" sz="1200" dirty="0">
                <a:solidFill>
                  <a:schemeClr val="bg1"/>
                </a:solidFill>
              </a:rPr>
              <a:t>; \f –</a:t>
            </a:r>
            <a:r>
              <a:rPr lang="ru-RU" sz="1200" dirty="0">
                <a:solidFill>
                  <a:schemeClr val="bg1"/>
                </a:solidFill>
              </a:rPr>
              <a:t> Переход новую страницу </a:t>
            </a:r>
            <a:r>
              <a:rPr lang="en-US" sz="1200" dirty="0">
                <a:solidFill>
                  <a:schemeClr val="bg1"/>
                </a:solidFill>
              </a:rPr>
              <a:t>(form feed); \v – Vertical quote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@-</a:t>
            </a:r>
            <a:r>
              <a:rPr lang="ru-RU" dirty="0" smtClean="0">
                <a:solidFill>
                  <a:schemeClr val="bg1"/>
                </a:solidFill>
              </a:rPr>
              <a:t>синтаксис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@"C:\</a:t>
            </a:r>
            <a:r>
              <a:rPr lang="en-US" dirty="0" err="1" smtClean="0">
                <a:solidFill>
                  <a:schemeClr val="bg1"/>
                </a:solidFill>
              </a:rPr>
              <a:t>inetpub</a:t>
            </a:r>
            <a:r>
              <a:rPr lang="en-US" dirty="0" smtClean="0">
                <a:solidFill>
                  <a:schemeClr val="bg1"/>
                </a:solidFill>
              </a:rPr>
              <a:t>\temp"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Полезные методы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String.IsNullOrEmpty</a:t>
            </a:r>
            <a:r>
              <a:rPr lang="en-US" dirty="0">
                <a:solidFill>
                  <a:schemeClr val="bg1"/>
                </a:solidFill>
              </a:rPr>
              <a:t>(string)</a:t>
            </a:r>
            <a:r>
              <a:rPr lang="en-US" dirty="0" smtClean="0">
                <a:solidFill>
                  <a:schemeClr val="bg1"/>
                </a:solidFill>
              </a:rPr>
              <a:t> .NET 2.0+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String.IsNullOrWhiteSpace</a:t>
            </a:r>
            <a:r>
              <a:rPr lang="en-US" dirty="0" smtClean="0">
                <a:solidFill>
                  <a:schemeClr val="bg1"/>
                </a:solidFill>
              </a:rPr>
              <a:t>(string) .</a:t>
            </a:r>
            <a:r>
              <a:rPr lang="en-US" dirty="0">
                <a:solidFill>
                  <a:schemeClr val="bg1"/>
                </a:solidFill>
              </a:rPr>
              <a:t>NET </a:t>
            </a:r>
            <a:r>
              <a:rPr lang="en-US" dirty="0" smtClean="0">
                <a:solidFill>
                  <a:schemeClr val="bg1"/>
                </a:solidFill>
              </a:rPr>
              <a:t>4.0+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При сборке строки используйте </a:t>
            </a:r>
            <a:r>
              <a:rPr lang="en-US" dirty="0" err="1">
                <a:solidFill>
                  <a:schemeClr val="bg1"/>
                </a:solidFill>
              </a:rPr>
              <a:t>System.Text.StringBuilder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Используйте </a:t>
            </a:r>
            <a:r>
              <a:rPr lang="en-US" dirty="0" err="1">
                <a:solidFill>
                  <a:schemeClr val="bg1"/>
                </a:solidFill>
              </a:rPr>
              <a:t>System.Security.SecureString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хранения «секретной» информации (пароли).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820891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</a:rPr>
              <a:t>Неизменяемость </a:t>
            </a:r>
            <a:r>
              <a:rPr lang="en-US" sz="2800" dirty="0" smtClean="0">
                <a:solidFill>
                  <a:schemeClr val="bg1"/>
                </a:solidFill>
              </a:rPr>
              <a:t>(immutability) </a:t>
            </a:r>
            <a:r>
              <a:rPr lang="ru-RU" sz="2800" dirty="0" smtClean="0">
                <a:solidFill>
                  <a:schemeClr val="bg1"/>
                </a:solidFill>
              </a:rPr>
              <a:t>строк в </a:t>
            </a:r>
            <a:r>
              <a:rPr lang="en-US" sz="2800" dirty="0" smtClean="0">
                <a:solidFill>
                  <a:schemeClr val="bg1"/>
                </a:solidFill>
              </a:rPr>
              <a:t>.NET</a:t>
            </a:r>
            <a:endParaRPr lang="ru-RU" sz="28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Строки в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являются неизменяемыми. При попытке изменить значение строки сначала создается копия и уже в ней производятся изменения.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Неизменямость нужна по следующим причинам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работы механизма интернирования строк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Для упрощения многопоточного кода (пропадает необходимость в синхронизации)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string </a:t>
            </a:r>
            <a:r>
              <a:rPr lang="en-US" dirty="0">
                <a:solidFill>
                  <a:schemeClr val="bg1"/>
                </a:solidFill>
              </a:rPr>
              <a:t>s = "</a:t>
            </a:r>
            <a:r>
              <a:rPr lang="en-US" dirty="0" err="1">
                <a:solidFill>
                  <a:schemeClr val="bg1"/>
                </a:solidFill>
              </a:rPr>
              <a:t>abcd</a:t>
            </a:r>
            <a:r>
              <a:rPr lang="en-US" dirty="0">
                <a:solidFill>
                  <a:schemeClr val="bg1"/>
                </a:solidFill>
              </a:rPr>
              <a:t>";</a:t>
            </a:r>
          </a:p>
          <a:p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en-US" dirty="0" err="1">
                <a:solidFill>
                  <a:schemeClr val="bg1"/>
                </a:solidFill>
              </a:rPr>
              <a:t>string.Concat</a:t>
            </a:r>
            <a:r>
              <a:rPr lang="en-US" dirty="0">
                <a:solidFill>
                  <a:schemeClr val="bg1"/>
                </a:solidFill>
              </a:rPr>
              <a:t>(s, "</a:t>
            </a:r>
            <a:r>
              <a:rPr lang="en-US" dirty="0" err="1">
                <a:solidFill>
                  <a:schemeClr val="bg1"/>
                </a:solidFill>
              </a:rPr>
              <a:t>ef</a:t>
            </a:r>
            <a:r>
              <a:rPr lang="en-US" dirty="0" smtClean="0">
                <a:solidFill>
                  <a:schemeClr val="bg1"/>
                </a:solidFill>
              </a:rPr>
              <a:t>");</a:t>
            </a:r>
          </a:p>
        </p:txBody>
      </p:sp>
      <p:pic>
        <p:nvPicPr>
          <p:cNvPr id="1026" name="Picture 2" descr="string-immuta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3789040"/>
            <a:ext cx="6191250" cy="265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</a:rPr>
              <a:t>Строки.</a:t>
            </a:r>
          </a:p>
        </p:txBody>
      </p:sp>
      <p:graphicFrame>
        <p:nvGraphicFramePr>
          <p:cNvPr id="1334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53012"/>
              </p:ext>
            </p:extLst>
          </p:nvPr>
        </p:nvGraphicFramePr>
        <p:xfrm>
          <a:off x="457200" y="3805238"/>
          <a:ext cx="8305800" cy="2595564"/>
        </p:xfrm>
        <a:graphic>
          <a:graphicData uri="http://schemas.openxmlformats.org/drawingml/2006/table">
            <a:tbl>
              <a:tblPr/>
              <a:tblGrid>
                <a:gridCol w="2718262"/>
                <a:gridCol w="55875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Имя члена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</a:rPr>
                        <a:t>Назначение</a:t>
                      </a:r>
                      <a:endParaRPr kumimoji="0" lang="be-BY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Length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Длина строки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Concat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; 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оператор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 +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Склеивает 2 строки в одну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CompareTo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Сравнивает строки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Insert</a:t>
                      </a: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Вставляет строку в текущую</a:t>
                      </a:r>
                      <a:endParaRPr kumimoji="0" lang="be-BY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Remove() Replace()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Удаляет или заменяет данные в строке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ToUpper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ToLower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()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Переводит строку в верхний или нижний регистр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sp>
        <p:nvSpPr>
          <p:cNvPr id="13346" name="Rectangle 34"/>
          <p:cNvSpPr>
            <a:spLocks noChangeArrowheads="1"/>
          </p:cNvSpPr>
          <p:nvPr/>
        </p:nvSpPr>
        <p:spPr bwMode="auto">
          <a:xfrm>
            <a:off x="457200" y="881063"/>
            <a:ext cx="8305800" cy="23542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str1 = "Hello";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str2 = "world!";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str1, str2);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Console.WriteLine(str1 + ", " + str2);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str3 = str1 + ", my dear " + str2;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Console.WriteLine(str3);</a:t>
            </a: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double pi = 3.1415926535897932384626433832795;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str4 = "Pi value is: " + pi.ToString();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Console.WriteLine(str4);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Форматированный вывод переменной.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9219" name="Прямоугольник 3"/>
          <p:cNvSpPr>
            <a:spLocks noChangeArrowheads="1"/>
          </p:cNvSpPr>
          <p:nvPr/>
        </p:nvSpPr>
        <p:spPr bwMode="auto">
          <a:xfrm>
            <a:off x="800100" y="838200"/>
            <a:ext cx="75438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 double v = 1234569.8434;</a:t>
            </a:r>
            <a:endParaRPr lang="ru-RU" dirty="0">
              <a:solidFill>
                <a:schemeClr val="bg1"/>
              </a:solidFill>
              <a:latin typeface="Calibri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("C:   {0:C}", v);		//</a:t>
            </a:r>
            <a:r>
              <a:rPr lang="ru-RU" dirty="0">
                <a:solidFill>
                  <a:schemeClr val="bg1"/>
                </a:solidFill>
              </a:rPr>
              <a:t>денежный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("D10: {0:D10}",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десятичный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("E:   {0:E}",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экспоненциальный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("F5:  {0:F5}", 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дробный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("N:   {0:N}",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>
                <a:solidFill>
                  <a:schemeClr val="bg1"/>
                </a:solidFill>
              </a:rPr>
              <a:t>номер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Console.WriteLine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("X:   {0:X}", (</a:t>
            </a:r>
            <a:r>
              <a:rPr lang="en-US" dirty="0" err="1">
                <a:solidFill>
                  <a:schemeClr val="bg1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)v);</a:t>
            </a:r>
            <a:r>
              <a:rPr lang="ru-RU" dirty="0">
                <a:solidFill>
                  <a:schemeClr val="bg1"/>
                </a:solidFill>
              </a:rPr>
              <a:t>		</a:t>
            </a:r>
            <a:r>
              <a:rPr lang="en-US" dirty="0">
                <a:solidFill>
                  <a:schemeClr val="bg1"/>
                </a:solidFill>
              </a:rPr>
              <a:t>//</a:t>
            </a:r>
            <a:r>
              <a:rPr lang="ru-RU" dirty="0" smtClean="0">
                <a:solidFill>
                  <a:schemeClr val="bg1"/>
                </a:solidFill>
              </a:rPr>
              <a:t>шестнадцатеричный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Может использоваться 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Console.Write</a:t>
            </a: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err="1" smtClean="0">
                <a:solidFill>
                  <a:schemeClr val="bg1"/>
                </a:solidFill>
              </a:rPr>
              <a:t>Console.WriteLine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string.Format</a:t>
            </a:r>
            <a:r>
              <a:rPr lang="en-US" dirty="0" smtClean="0">
                <a:solidFill>
                  <a:schemeClr val="bg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bg1"/>
                </a:solidFill>
              </a:rPr>
              <a:t>StringBuilder.AppendFormat</a:t>
            </a:r>
            <a:endParaRPr lang="be-BY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43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55206"/>
              </p:ext>
            </p:extLst>
          </p:nvPr>
        </p:nvGraphicFramePr>
        <p:xfrm>
          <a:off x="574576" y="980729"/>
          <a:ext cx="7994848" cy="4324101"/>
        </p:xfrm>
        <a:graphic>
          <a:graphicData uri="http://schemas.openxmlformats.org/drawingml/2006/table">
            <a:tbl>
              <a:tblPr/>
              <a:tblGrid>
                <a:gridCol w="936104"/>
                <a:gridCol w="2016224"/>
                <a:gridCol w="3312368"/>
                <a:gridCol w="1730152"/>
              </a:tblGrid>
              <a:tr h="303963"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Формат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Пример(ы)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c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Денежная величина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2.5);</a:t>
                      </a:r>
                    </a:p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Console.Write("{0:C}", -2.5);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2,50р.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-2,50р.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Десятичное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Console.Write("{0:D5}", 25);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Научный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Console.Write("{0:E}", 250000);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2.500000E+005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476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Fixed-point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Console.Write("{0:F2}", 25);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Console.Write("{0:F0}", 25);</a:t>
                      </a:r>
                      <a:endParaRPr lang="en-US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25.00 </a:t>
                      </a:r>
                    </a:p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g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Общий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Console.Write("{0:G}", 2.5);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2.5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96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ru-RU" sz="16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n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Число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Console.Write("{0:N}", 2500000);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500</a:t>
                      </a:r>
                      <a:r>
                        <a:rPr lang="en-US" sz="1300" baseline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</a:t>
                      </a: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ru-RU" sz="13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 </a:t>
                      </a:r>
                      <a:endParaRPr lang="ru-RU" sz="1300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938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или</a:t>
                      </a:r>
                      <a:r>
                        <a:rPr lang="en-US" sz="16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x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solidFill>
                            <a:schemeClr val="bg1"/>
                          </a:solidFill>
                        </a:rPr>
                        <a:t>Шестнадцатиричное значение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250);</a:t>
                      </a:r>
                      <a:b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</a:br>
                      <a:r>
                        <a:rPr lang="en-US" sz="1300" dirty="0" smtClean="0">
                          <a:solidFill>
                            <a:schemeClr val="bg1"/>
                          </a:solidFill>
                          <a:latin typeface="Consolas"/>
                        </a:rPr>
                        <a:t>Console.Write("{0:X}", 0xffff);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 </a:t>
                      </a:r>
                    </a:p>
                    <a:p>
                      <a:r>
                        <a:rPr lang="en-US" sz="13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FFFF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218" name="Прямоугольник 6"/>
          <p:cNvSpPr>
            <a:spLocks noChangeArrowheads="1"/>
          </p:cNvSpPr>
          <p:nvPr/>
        </p:nvSpPr>
        <p:spPr bwMode="auto">
          <a:xfrm>
            <a:off x="609600" y="2286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Форматирование числовых значений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7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609600"/>
            <a:ext cx="76962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</a:rPr>
              <a:t>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&gt;[] &lt;</a:t>
            </a:r>
            <a:r>
              <a:rPr lang="ru-RU" b="1" dirty="0">
                <a:solidFill>
                  <a:prstClr val="white"/>
                </a:solidFill>
              </a:rPr>
              <a:t>имя</a:t>
            </a:r>
            <a:r>
              <a:rPr lang="en-US" b="1" dirty="0">
                <a:solidFill>
                  <a:prstClr val="white"/>
                </a:solidFill>
              </a:rPr>
              <a:t>&gt;</a:t>
            </a:r>
            <a:r>
              <a:rPr lang="ru-RU" b="1" dirty="0">
                <a:solidFill>
                  <a:prstClr val="white"/>
                </a:solidFill>
              </a:rPr>
              <a:t> = </a:t>
            </a:r>
            <a:r>
              <a:rPr lang="en-US" b="1" dirty="0">
                <a:solidFill>
                  <a:prstClr val="white"/>
                </a:solidFill>
              </a:rPr>
              <a:t>new &lt;</a:t>
            </a:r>
            <a:r>
              <a:rPr lang="ru-RU" b="1" dirty="0">
                <a:solidFill>
                  <a:prstClr val="white"/>
                </a:solidFill>
              </a:rPr>
              <a:t>тип</a:t>
            </a:r>
            <a:r>
              <a:rPr lang="en-US" b="1" dirty="0">
                <a:solidFill>
                  <a:prstClr val="white"/>
                </a:solidFill>
              </a:rPr>
              <a:t>&gt;[</a:t>
            </a:r>
            <a:r>
              <a:rPr lang="ru-RU" b="1" dirty="0">
                <a:solidFill>
                  <a:prstClr val="white"/>
                </a:solidFill>
              </a:rPr>
              <a:t>количество</a:t>
            </a:r>
            <a:r>
              <a:rPr lang="en-US" b="1" dirty="0">
                <a:solidFill>
                  <a:prstClr val="white"/>
                </a:solidFill>
              </a:rPr>
              <a:t>]</a:t>
            </a: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685800" y="981075"/>
            <a:ext cx="7696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Одномерный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[40];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 { 3,4,5,6,3};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685800" y="1944688"/>
            <a:ext cx="769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ru-RU" b="1" dirty="0">
                <a:solidFill>
                  <a:prstClr val="white"/>
                </a:solidFill>
                <a:latin typeface="Calibri" pitchFamily="34" charset="0"/>
              </a:rPr>
              <a:t>Двумерный прямоугольный массив</a:t>
            </a:r>
            <a:r>
              <a:rPr lang="en-US" b="1" dirty="0">
                <a:solidFill>
                  <a:prstClr val="white"/>
                </a:solidFill>
                <a:latin typeface="Calibri" pitchFamily="34" charset="0"/>
              </a:rPr>
              <a:t>:</a:t>
            </a:r>
          </a:p>
          <a:p>
            <a:pPr eaLnBrk="1" hangingPunct="1"/>
            <a:r>
              <a:rPr lang="ru-RU" dirty="0">
                <a:solidFill>
                  <a:prstClr val="white"/>
                </a:solidFill>
                <a:latin typeface="Calibri" pitchFamily="34" charset="0"/>
              </a:rPr>
              <a:t>			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[,]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arr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 = new </a:t>
            </a:r>
            <a:r>
              <a:rPr lang="en-US" dirty="0" err="1">
                <a:solidFill>
                  <a:prstClr val="white"/>
                </a:solidFill>
                <a:latin typeface="Calibri" pitchFamily="34" charset="0"/>
              </a:rPr>
              <a:t>int</a:t>
            </a:r>
            <a:r>
              <a:rPr lang="en-US" dirty="0">
                <a:solidFill>
                  <a:prstClr val="white"/>
                </a:solidFill>
                <a:latin typeface="Calibri" pitchFamily="34" charset="0"/>
              </a:rPr>
              <a:t>[20,30];</a:t>
            </a:r>
          </a:p>
        </p:txBody>
      </p:sp>
      <p:sp>
        <p:nvSpPr>
          <p:cNvPr id="12" name="TextBox 7"/>
          <p:cNvSpPr txBox="1">
            <a:spLocks noChangeArrowheads="1"/>
          </p:cNvSpPr>
          <p:nvPr/>
        </p:nvSpPr>
        <p:spPr bwMode="auto">
          <a:xfrm>
            <a:off x="762000" y="2616200"/>
            <a:ext cx="7696200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Двумерный ломаный массив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][</a:t>
            </a:r>
            <a:r>
              <a:rPr lang="ru-RU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] </a:t>
            </a: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[5][];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[0]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[8];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[1]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[2]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[7];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[3]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[12];</a:t>
            </a:r>
          </a:p>
          <a:p>
            <a:pPr lvl="6">
              <a:defRPr/>
            </a:pPr>
            <a:r>
              <a:rPr lang="en-US" dirty="0" err="1">
                <a:solidFill>
                  <a:prstClr val="white"/>
                </a:solidFill>
              </a:rPr>
              <a:t>arr</a:t>
            </a:r>
            <a:r>
              <a:rPr lang="en-US" dirty="0">
                <a:solidFill>
                  <a:prstClr val="white"/>
                </a:solidFill>
              </a:rPr>
              <a:t>[4] = new </a:t>
            </a:r>
            <a:r>
              <a:rPr lang="en-US" dirty="0" err="1">
                <a:solidFill>
                  <a:prstClr val="white"/>
                </a:solidFill>
              </a:rPr>
              <a:t>int</a:t>
            </a:r>
            <a:r>
              <a:rPr lang="en-US" dirty="0">
                <a:solidFill>
                  <a:prstClr val="white"/>
                </a:solidFill>
              </a:rPr>
              <a:t>[5];</a:t>
            </a:r>
          </a:p>
        </p:txBody>
      </p:sp>
      <p:sp>
        <p:nvSpPr>
          <p:cNvPr id="13" name="TextBox 9"/>
          <p:cNvSpPr txBox="1">
            <a:spLocks noChangeArrowheads="1"/>
          </p:cNvSpPr>
          <p:nvPr/>
        </p:nvSpPr>
        <p:spPr bwMode="auto">
          <a:xfrm>
            <a:off x="762000" y="4648200"/>
            <a:ext cx="76962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ru-RU" b="1" dirty="0">
                <a:solidFill>
                  <a:prstClr val="white"/>
                </a:solidFill>
              </a:rPr>
              <a:t>Метода класса </a:t>
            </a:r>
            <a:r>
              <a:rPr lang="en-US" b="1" dirty="0" err="1">
                <a:solidFill>
                  <a:prstClr val="white"/>
                </a:solidFill>
              </a:rPr>
              <a:t>System.Array</a:t>
            </a:r>
            <a:r>
              <a:rPr lang="en-US" b="1" dirty="0">
                <a:solidFill>
                  <a:prstClr val="white"/>
                </a:solidFill>
              </a:rPr>
              <a:t>:</a:t>
            </a:r>
          </a:p>
          <a:p>
            <a:pPr lvl="6">
              <a:defRPr/>
            </a:pPr>
            <a:r>
              <a:rPr lang="en-US" dirty="0">
                <a:solidFill>
                  <a:prstClr val="white"/>
                </a:solidFill>
              </a:rPr>
              <a:t>Clear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CopyTo</a:t>
            </a:r>
            <a:r>
              <a:rPr lang="en-US" dirty="0" smtClean="0">
                <a:solidFill>
                  <a:prstClr val="white"/>
                </a:solidFill>
              </a:rPr>
              <a:t>(), </a:t>
            </a:r>
            <a:r>
              <a:rPr lang="en-US" dirty="0" err="1" smtClean="0">
                <a:solidFill>
                  <a:prstClr val="white"/>
                </a:solidFill>
              </a:rPr>
              <a:t>GetLength</a:t>
            </a:r>
            <a:r>
              <a:rPr lang="en-US" dirty="0" smtClean="0">
                <a:solidFill>
                  <a:prstClr val="white"/>
                </a:solidFill>
              </a:rPr>
              <a:t>(), Length, </a:t>
            </a:r>
            <a:r>
              <a:rPr lang="en-US" dirty="0" err="1" smtClean="0">
                <a:solidFill>
                  <a:prstClr val="white"/>
                </a:solidFill>
              </a:rPr>
              <a:t>GetValue</a:t>
            </a:r>
            <a:r>
              <a:rPr lang="en-US" dirty="0">
                <a:solidFill>
                  <a:prstClr val="white"/>
                </a:solidFill>
              </a:rPr>
              <a:t>() </a:t>
            </a:r>
            <a:r>
              <a:rPr lang="en-US" dirty="0" err="1">
                <a:solidFill>
                  <a:prstClr val="white"/>
                </a:solidFill>
              </a:rPr>
              <a:t>SetValue</a:t>
            </a:r>
            <a:r>
              <a:rPr lang="en-US" dirty="0" smtClean="0">
                <a:solidFill>
                  <a:prstClr val="white"/>
                </a:solidFill>
              </a:rPr>
              <a:t>(),Reverse(), Sort()</a:t>
            </a:r>
          </a:p>
          <a:p>
            <a:pPr lvl="6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6">
              <a:defRPr/>
            </a:pPr>
            <a:r>
              <a:rPr lang="ru-RU" dirty="0" smtClean="0">
                <a:solidFill>
                  <a:prstClr val="white"/>
                </a:solidFill>
              </a:rPr>
              <a:t>См. также класс </a:t>
            </a:r>
            <a:r>
              <a:rPr lang="en-US" dirty="0" err="1" smtClean="0">
                <a:solidFill>
                  <a:prstClr val="white"/>
                </a:solidFill>
              </a:rPr>
              <a:t>ArraySegment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1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64807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Ссылки. Часть 1.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Microsoft: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Microsoft Developer Network, 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http://msdn.com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Веб-технологии, </a:t>
            </a:r>
            <a:r>
              <a:rPr lang="en-US" u="sng" dirty="0">
                <a:solidFill>
                  <a:schemeClr val="bg1"/>
                </a:solidFill>
                <a:hlinkClick r:id="rId4"/>
              </a:rPr>
              <a:t>http://www.asp.net/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Бесплатное ПО для студентов, </a:t>
            </a:r>
            <a:r>
              <a:rPr lang="en-US" dirty="0" smtClean="0">
                <a:solidFill>
                  <a:schemeClr val="bg1"/>
                </a:solidFill>
                <a:hlinkClick r:id="rId5"/>
              </a:rPr>
              <a:t>http://dreamspark.ru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Портал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ru-RU" dirty="0" smtClean="0">
                <a:solidFill>
                  <a:schemeClr val="bg1"/>
                </a:solidFill>
              </a:rPr>
              <a:t>для стартапов, </a:t>
            </a:r>
            <a:r>
              <a:rPr lang="en-US" dirty="0" smtClean="0">
                <a:solidFill>
                  <a:schemeClr val="bg1"/>
                </a:solidFill>
                <a:hlinkClick r:id="rId6"/>
              </a:rPr>
              <a:t>http://ms-start.ru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Видео</a:t>
            </a:r>
          </a:p>
          <a:p>
            <a:pPr lvl="1"/>
            <a:r>
              <a:rPr lang="ru-RU" dirty="0" smtClean="0">
                <a:solidFill>
                  <a:schemeClr val="bg1"/>
                </a:solidFill>
              </a:rPr>
              <a:t>Видео-уроки (русский), </a:t>
            </a:r>
            <a:r>
              <a:rPr lang="en-US" dirty="0" smtClean="0">
                <a:solidFill>
                  <a:schemeClr val="bg1"/>
                </a:solidFill>
                <a:hlinkClick r:id="rId7"/>
              </a:rPr>
              <a:t>http://techdays.ru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Видео-уроки </a:t>
            </a:r>
            <a:r>
              <a:rPr lang="ru-RU" dirty="0" smtClean="0">
                <a:solidFill>
                  <a:schemeClr val="bg1"/>
                </a:solidFill>
              </a:rPr>
              <a:t>(английский</a:t>
            </a:r>
            <a:r>
              <a:rPr lang="en-US" dirty="0" smtClean="0">
                <a:solidFill>
                  <a:schemeClr val="bg1"/>
                </a:solidFill>
              </a:rPr>
              <a:t>, $$$</a:t>
            </a:r>
            <a:r>
              <a:rPr lang="ru-RU" dirty="0" smtClean="0">
                <a:solidFill>
                  <a:schemeClr val="bg1"/>
                </a:solidFill>
              </a:rPr>
              <a:t>), 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http</a:t>
            </a:r>
            <a:r>
              <a:rPr lang="en-US" dirty="0">
                <a:solidFill>
                  <a:schemeClr val="bg1"/>
                </a:solidFill>
                <a:hlinkClick r:id="rId8"/>
              </a:rPr>
              <a:t>://pluralsight.com</a:t>
            </a:r>
            <a:r>
              <a:rPr lang="en-US" dirty="0" smtClean="0">
                <a:solidFill>
                  <a:schemeClr val="bg1"/>
                </a:solidFill>
                <a:hlinkClick r:id="rId8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  <a:hlinkClick r:id="rId9"/>
              </a:rPr>
              <a:t>http://channel9.msdn.com</a:t>
            </a:r>
            <a:r>
              <a:rPr lang="en-US" dirty="0" smtClean="0">
                <a:solidFill>
                  <a:schemeClr val="bg1"/>
                </a:solidFill>
                <a:hlinkClick r:id="rId9"/>
              </a:rPr>
              <a:t>/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Форумы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[RUS]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http://www.rsdn.ru</a:t>
            </a:r>
            <a:r>
              <a:rPr lang="en-US" dirty="0" smtClean="0">
                <a:solidFill>
                  <a:schemeClr val="bg1"/>
                </a:solidFill>
                <a:hlinkClick r:id="rId10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[RUS]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hlinkClick r:id="rId11"/>
              </a:rPr>
              <a:t>www.sql.ru/forum</a:t>
            </a:r>
            <a:r>
              <a:rPr lang="en-US" dirty="0" smtClean="0">
                <a:solidFill>
                  <a:schemeClr val="bg1"/>
                </a:solidFill>
                <a:hlinkClick r:id="rId11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[ENG] </a:t>
            </a:r>
            <a:r>
              <a:rPr lang="en-US" dirty="0">
                <a:solidFill>
                  <a:schemeClr val="bg1"/>
                </a:solidFill>
                <a:hlinkClick r:id="rId12"/>
              </a:rPr>
              <a:t>http://stackoverflow.com</a:t>
            </a:r>
            <a:r>
              <a:rPr lang="en-US" dirty="0" smtClean="0">
                <a:solidFill>
                  <a:schemeClr val="bg1"/>
                </a:solidFill>
                <a:hlinkClick r:id="rId12"/>
              </a:rPr>
              <a:t>/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[RUS]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hlinkClick r:id="rId13"/>
              </a:rPr>
              <a:t>http://microsoft.ru/forums</a:t>
            </a:r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38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prstClr val="white"/>
                </a:solidFill>
                <a:cs typeface="Times New Roman" pitchFamily="18" charset="0"/>
              </a:rPr>
              <a:t>Массивы. 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Массивы имеют фиксированную длину заданную при инициализации.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Для обращения к элементу массива используются квадратные скобки с числовым индексом внутри.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ru-RU" dirty="0" smtClean="0">
                <a:solidFill>
                  <a:prstClr val="white"/>
                </a:solidFill>
              </a:rPr>
              <a:t>Нумерация элементов идет с 0. Таким образом для массива из 5 элементов можно использовать идексы 0, 1, 2, 3 и 4.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 err="1" smtClean="0">
                <a:solidFill>
                  <a:prstClr val="white"/>
                </a:solidFill>
              </a:rPr>
              <a:t>nt</a:t>
            </a:r>
            <a:r>
              <a:rPr lang="en-US" dirty="0" smtClean="0">
                <a:solidFill>
                  <a:prstClr val="white"/>
                </a:solidFill>
              </a:rPr>
              <a:t>[] numbers = new </a:t>
            </a:r>
            <a:r>
              <a:rPr lang="en-US" dirty="0" err="1" smtClean="0">
                <a:solidFill>
                  <a:prstClr val="white"/>
                </a:solidFill>
              </a:rPr>
              <a:t>int</a:t>
            </a:r>
            <a:r>
              <a:rPr lang="en-US" dirty="0" smtClean="0">
                <a:solidFill>
                  <a:prstClr val="white"/>
                </a:solidFill>
              </a:rPr>
              <a:t>[5];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numbers[0] = 1; … numbers[4] = 5;</a:t>
            </a: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Среда выполнения </a:t>
            </a:r>
            <a:r>
              <a:rPr lang="en-US" dirty="0" smtClean="0">
                <a:solidFill>
                  <a:prstClr val="white"/>
                </a:solidFill>
              </a:rPr>
              <a:t>(CLR) </a:t>
            </a:r>
            <a:r>
              <a:rPr lang="ru-RU" dirty="0" smtClean="0">
                <a:solidFill>
                  <a:prstClr val="white"/>
                </a:solidFill>
              </a:rPr>
              <a:t>контролирует чтобы индекс элемента не выходил за границ массива. Если такое все-таки происходит, то приводит к исключению </a:t>
            </a:r>
            <a:r>
              <a:rPr lang="en-US" dirty="0" err="1" smtClean="0">
                <a:solidFill>
                  <a:prstClr val="white"/>
                </a:solidFill>
              </a:rPr>
              <a:t>IndexOutOfRangeException</a:t>
            </a:r>
            <a:r>
              <a:rPr lang="en-US" dirty="0" smtClean="0">
                <a:solidFill>
                  <a:prstClr val="white"/>
                </a:solidFill>
              </a:rPr>
              <a:t>.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Если вам нужен «массив» с переменной длиной, то используйте класс </a:t>
            </a:r>
            <a:r>
              <a:rPr lang="en-US" dirty="0" err="1" smtClean="0">
                <a:solidFill>
                  <a:prstClr val="white"/>
                </a:solidFill>
              </a:rPr>
              <a:t>System.Collections.Generic.List</a:t>
            </a:r>
            <a:r>
              <a:rPr lang="en-US" dirty="0" smtClean="0">
                <a:solidFill>
                  <a:prstClr val="white"/>
                </a:solidFill>
              </a:rPr>
              <a:t>&lt;T&gt;.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62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prstClr val="white"/>
                </a:solidFill>
                <a:cs typeface="Times New Roman" pitchFamily="18" charset="0"/>
              </a:rPr>
              <a:t>Строки это «массив»</a:t>
            </a:r>
            <a:endParaRPr lang="ru-RU" sz="2400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7524" y="609600"/>
            <a:ext cx="8568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Со строкой можно обращаться как с массивом, то есть можно получить </a:t>
            </a:r>
            <a:r>
              <a:rPr lang="en-US" dirty="0" smtClean="0">
                <a:solidFill>
                  <a:prstClr val="white"/>
                </a:solidFill>
              </a:rPr>
              <a:t>N-</a:t>
            </a:r>
            <a:r>
              <a:rPr lang="ru-RU" dirty="0" smtClean="0">
                <a:solidFill>
                  <a:prstClr val="white"/>
                </a:solidFill>
              </a:rPr>
              <a:t>й символ строки.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</a:t>
            </a:r>
            <a:r>
              <a:rPr lang="ru-RU" dirty="0" smtClean="0">
                <a:solidFill>
                  <a:prstClr val="white"/>
                </a:solidFill>
              </a:rPr>
              <a:t>Аникей</a:t>
            </a:r>
            <a:r>
              <a:rPr lang="en-US" dirty="0" smtClean="0">
                <a:solidFill>
                  <a:prstClr val="white"/>
                </a:solidFill>
              </a:rPr>
              <a:t>“;</a:t>
            </a: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firstLetter</a:t>
            </a:r>
            <a:r>
              <a:rPr lang="en-US" dirty="0" smtClean="0">
                <a:solidFill>
                  <a:prstClr val="white"/>
                </a:solidFill>
              </a:rPr>
              <a:t> = name[0];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char </a:t>
            </a:r>
            <a:r>
              <a:rPr lang="en-US" dirty="0" err="1" smtClean="0">
                <a:solidFill>
                  <a:prstClr val="white"/>
                </a:solidFill>
              </a:rPr>
              <a:t>lasterLetter</a:t>
            </a:r>
            <a:r>
              <a:rPr lang="en-US" dirty="0" smtClean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</a:rPr>
              <a:t>= </a:t>
            </a:r>
            <a:r>
              <a:rPr lang="en-US" dirty="0" smtClean="0">
                <a:solidFill>
                  <a:prstClr val="white"/>
                </a:solidFill>
              </a:rPr>
              <a:t>name[name.Length-1];</a:t>
            </a:r>
          </a:p>
          <a:p>
            <a:pPr>
              <a:defRPr/>
            </a:pPr>
            <a:endParaRPr lang="en-US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В тоже время менять отдельные символы нельзя: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name[0] = 'a'; // </a:t>
            </a:r>
            <a:r>
              <a:rPr lang="ru-RU" dirty="0" smtClean="0">
                <a:solidFill>
                  <a:prstClr val="white"/>
                </a:solidFill>
              </a:rPr>
              <a:t>Ошибка компиляции</a:t>
            </a:r>
          </a:p>
          <a:p>
            <a:pPr>
              <a:defRPr/>
            </a:pPr>
            <a:endParaRPr lang="ru-RU" dirty="0">
              <a:solidFill>
                <a:prstClr val="white"/>
              </a:solidFill>
            </a:endParaRPr>
          </a:p>
          <a:p>
            <a:pPr>
              <a:defRPr/>
            </a:pPr>
            <a:r>
              <a:rPr lang="ru-RU" dirty="0" smtClean="0">
                <a:solidFill>
                  <a:prstClr val="white"/>
                </a:solidFill>
              </a:rPr>
              <a:t>Правильно будет так:</a:t>
            </a:r>
          </a:p>
          <a:p>
            <a:pPr>
              <a:defRPr/>
            </a:pPr>
            <a:endParaRPr lang="ru-RU" dirty="0" smtClean="0">
              <a:solidFill>
                <a:prstClr val="white"/>
              </a:solidFill>
            </a:endParaRPr>
          </a:p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string name = "a" + </a:t>
            </a:r>
            <a:r>
              <a:rPr lang="en-US" dirty="0" err="1" smtClean="0">
                <a:solidFill>
                  <a:prstClr val="white"/>
                </a:solidFill>
              </a:rPr>
              <a:t>name.Substring</a:t>
            </a:r>
            <a:r>
              <a:rPr lang="en-US" dirty="0" smtClean="0">
                <a:solidFill>
                  <a:prstClr val="white"/>
                </a:solidFill>
              </a:rPr>
              <a:t>(1); // name = </a:t>
            </a:r>
            <a:r>
              <a:rPr lang="ru-RU" dirty="0" smtClean="0">
                <a:solidFill>
                  <a:prstClr val="white"/>
                </a:solidFill>
              </a:rPr>
              <a:t>"аникей"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Унарные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89213"/>
              </p:ext>
            </p:extLst>
          </p:nvPr>
        </p:nvGraphicFramePr>
        <p:xfrm>
          <a:off x="642392" y="1412776"/>
          <a:ext cx="7859217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Смена знака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+10; // 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 = -x; </a:t>
                      </a:r>
                      <a:r>
                        <a:rPr lang="ru-RU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-10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++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Увеличение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y++; // -9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--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Уменьшение на 1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x++; // 9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bool</a:t>
                      </a:r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result = true;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result = !result; // false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~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Побитовое  отрицание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 b = 0xC9; // 1100 1001</a:t>
                      </a:r>
                    </a:p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(byte)~b;</a:t>
                      </a:r>
                      <a:r>
                        <a:rPr lang="ru-RU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0011 0110 </a:t>
                      </a:r>
                      <a:r>
                        <a:rPr lang="ru-RU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или </a:t>
                      </a:r>
                      <a:r>
                        <a:rPr lang="en-US" sz="14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0x36</a:t>
                      </a:r>
                      <a:endParaRPr lang="en-US" sz="14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8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Арифметические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54851"/>
              </p:ext>
            </p:extLst>
          </p:nvPr>
        </p:nvGraphicFramePr>
        <p:xfrm>
          <a:off x="642392" y="1412776"/>
          <a:ext cx="7859217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+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Сложение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+ y; // 33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-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Вычитание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</a:t>
                      </a:r>
                      <a:r>
                        <a:rPr lang="ru-RU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y; // -13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*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Умножение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x * y; // 230</a:t>
                      </a:r>
                      <a:endParaRPr lang="en-US" sz="12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/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Деление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z1 = y / x; // 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z2 = x / y; </a:t>
                      </a:r>
                      <a:r>
                        <a:rPr lang="en-US" sz="1200" kern="1200" baseline="0" dirty="0" smtClean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// 0!</a:t>
                      </a:r>
                      <a:endParaRPr lang="en-US" sz="1200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2060"/>
                          </a:solidFill>
                        </a:rPr>
                        <a:t>%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rgbClr val="002060"/>
                          </a:solidFill>
                        </a:rPr>
                        <a:t>Остаток от деления</a:t>
                      </a:r>
                      <a:endParaRPr 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  <a:endParaRPr lang="ru-RU" sz="1200" kern="1200" baseline="0" dirty="0" smtClean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kern="1200" baseline="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z = y % x; // 3</a:t>
                      </a:r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1560" y="4221088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Для выполнения других арифметических операций можно использовать методы класса </a:t>
            </a:r>
            <a:r>
              <a:rPr lang="en-US" sz="2000" dirty="0" err="1" smtClean="0"/>
              <a:t>System.Math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735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Арифметические операторы</a:t>
            </a:r>
            <a:r>
              <a:rPr lang="en-US" sz="3600" dirty="0" smtClean="0"/>
              <a:t>. </a:t>
            </a:r>
            <a:r>
              <a:rPr lang="ru-RU" sz="3600" dirty="0" smtClean="0"/>
              <a:t>Примеры.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59463"/>
            <a:ext cx="784887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Оператор + можно применять для конкатенации строк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name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Аникей"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greeting =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Привет, "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 + 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name + 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"!"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(greeting);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Даты можно вычитать друг из друга получая интервал времени между ними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Дата запуска аппарата "Вояджер-1" 5 сентября 1977 12:56:00 UTC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(1977, 9, 5, 12, 56, 0,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DateTimeKind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missionDuration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.UtcNow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-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voy</a:t>
            </a:r>
            <a:r>
              <a:rPr lang="ru-RU" sz="1200" dirty="0">
                <a:solidFill>
                  <a:prstClr val="black"/>
                </a:solidFill>
                <a:latin typeface="Consolas"/>
              </a:rPr>
              <a:t>а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gerLaunch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Продо</a:t>
            </a:r>
            <a:r>
              <a:rPr lang="ru-RU" sz="1200">
                <a:solidFill>
                  <a:srgbClr val="A31515"/>
                </a:solidFill>
                <a:latin typeface="Consolas"/>
              </a:rPr>
              <a:t>л</a:t>
            </a:r>
            <a:r>
              <a:rPr lang="ru-RU" sz="1200" smtClean="0">
                <a:solidFill>
                  <a:srgbClr val="A31515"/>
                </a:solidFill>
                <a:latin typeface="Consolas"/>
              </a:rPr>
              <a:t>жительность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миссии Вояджер-1: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N1}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 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дней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,</a:t>
            </a:r>
            <a:br>
              <a:rPr lang="ru-RU" sz="1200" dirty="0" smtClean="0">
                <a:solidFill>
                  <a:prstClr val="black"/>
                </a:solidFill>
                <a:latin typeface="Consolas"/>
              </a:rPr>
            </a:br>
            <a:r>
              <a:rPr lang="ru-RU" sz="1200" dirty="0" smtClean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1200" dirty="0" err="1" smtClean="0">
                <a:solidFill>
                  <a:prstClr val="black"/>
                </a:solidFill>
                <a:latin typeface="Consolas"/>
              </a:rPr>
              <a:t>missionDuration.TotalDays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ru-RU" sz="1200" dirty="0">
                <a:solidFill>
                  <a:srgbClr val="008000"/>
                </a:solidFill>
                <a:latin typeface="Consolas"/>
              </a:rPr>
              <a:t>// К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да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т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е </a:t>
            </a:r>
            <a:r>
              <a:rPr lang="ru-RU" sz="1200" dirty="0">
                <a:solidFill>
                  <a:srgbClr val="008000"/>
                </a:solidFill>
                <a:latin typeface="Consolas"/>
              </a:rPr>
              <a:t>можно прибавлять интервалы времени и вычитать их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 =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.Today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todayPlus30days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(30);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DateTime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 = today + </a:t>
            </a:r>
            <a:r>
              <a:rPr lang="en-US" sz="1200" dirty="0" err="1">
                <a:solidFill>
                  <a:srgbClr val="2B91AF"/>
                </a:solidFill>
                <a:latin typeface="Consolas"/>
              </a:rPr>
              <a:t>TimeSpan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.FromDays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(7);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через 30 дней: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todayPlus30days);</a:t>
            </a:r>
          </a:p>
          <a:p>
            <a:r>
              <a:rPr lang="en-US" sz="1200" dirty="0" err="1">
                <a:solidFill>
                  <a:srgbClr val="2B91AF"/>
                </a:solidFill>
                <a:latin typeface="Consolas"/>
              </a:rPr>
              <a:t>Console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.WriteLine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>
                <a:solidFill>
                  <a:srgbClr val="A31515"/>
                </a:solidFill>
                <a:latin typeface="Consolas"/>
              </a:rPr>
              <a:t>Дата неделю назад : </a:t>
            </a:r>
            <a:r>
              <a:rPr lang="ru-RU" sz="1200" dirty="0">
                <a:solidFill>
                  <a:srgbClr val="3CB371"/>
                </a:solidFill>
                <a:latin typeface="Consolas"/>
              </a:rPr>
              <a:t>{0:</a:t>
            </a:r>
            <a:r>
              <a:rPr lang="en-US" sz="1200" dirty="0">
                <a:solidFill>
                  <a:srgbClr val="3CB371"/>
                </a:solidFill>
                <a:latin typeface="Consolas"/>
              </a:rPr>
              <a:t>d}</a:t>
            </a:r>
            <a:r>
              <a:rPr lang="en-US" sz="12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prstClr val="black"/>
                </a:solidFill>
                <a:latin typeface="Consolas"/>
              </a:rPr>
              <a:t>todayMinusOneWeek</a:t>
            </a:r>
            <a:r>
              <a:rPr lang="en-US" sz="1200" dirty="0" smtClean="0">
                <a:solidFill>
                  <a:prstClr val="black"/>
                </a:solidFill>
                <a:latin typeface="Consolas"/>
              </a:rPr>
              <a:t>);</a:t>
            </a:r>
            <a:endParaRPr lang="ru-RU" sz="12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958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ru-RU" sz="2800" dirty="0" smtClean="0"/>
              <a:t>Математические операции</a:t>
            </a:r>
            <a:r>
              <a:rPr lang="en-US" sz="2800" dirty="0" smtClean="0"/>
              <a:t> (</a:t>
            </a:r>
            <a:r>
              <a:rPr lang="ru-RU" sz="2800" dirty="0" smtClean="0"/>
              <a:t>класс </a:t>
            </a:r>
            <a:r>
              <a:rPr lang="en-US" sz="2800" dirty="0" err="1" smtClean="0"/>
              <a:t>System.Math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32208"/>
              </p:ext>
            </p:extLst>
          </p:nvPr>
        </p:nvGraphicFramePr>
        <p:xfrm>
          <a:off x="642392" y="620688"/>
          <a:ext cx="7859217" cy="598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344"/>
                <a:gridCol w="2232248"/>
                <a:gridCol w="4073625"/>
              </a:tblGrid>
              <a:tr h="288032"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Метод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1528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DivRem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Деление и остаток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duration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872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years, days;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years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Math.DivRem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(duration,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out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days);</a:t>
                      </a:r>
                      <a:b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years = 2, days = 142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02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Pow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в степень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0784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Sqrt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Квадратный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корень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Exp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Возведение «</a:t>
                      </a:r>
                      <a:r>
                        <a:rPr lang="en-US" sz="1200" i="1" dirty="0" smtClean="0">
                          <a:solidFill>
                            <a:srgbClr val="002060"/>
                          </a:solidFill>
                        </a:rPr>
                        <a:t>e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» в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указанную степень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Log,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Log10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Логарифмы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Floor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меньшему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Math.Floor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-2</a:t>
                      </a:r>
                      <a:endParaRPr lang="en-US" sz="1100" kern="12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Ceiling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 к большему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smtClean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 = 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 = -</a:t>
                      </a:r>
                      <a:r>
                        <a:rPr lang="fr-FR" sz="1100" dirty="0" smtClean="0">
                          <a:solidFill>
                            <a:srgbClr val="C81EFA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1.6180339887</a:t>
                      </a:r>
                      <a:r>
                        <a:rPr lang="fr-FR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(p);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2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Math.Ceiling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(n);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-1</a:t>
                      </a:r>
                      <a:endParaRPr lang="en-US" sz="11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Round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Округление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к ближайшему значению с заданной точностью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n =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2.645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rounded1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2.64!!</a:t>
                      </a:r>
                      <a:endParaRPr lang="en-US" sz="11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1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double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rounded2 =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Math.Round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(n, </a:t>
                      </a:r>
                      <a:r>
                        <a:rPr lang="en-US" sz="11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2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,</a:t>
                      </a: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b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</a:br>
                      <a:r>
                        <a:rPr lang="en-US" sz="1100" baseline="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   </a:t>
                      </a:r>
                      <a:r>
                        <a:rPr lang="en-US" sz="1100" dirty="0" err="1" smtClean="0">
                          <a:solidFill>
                            <a:srgbClr val="000000"/>
                          </a:solidFill>
                          <a:latin typeface="Consolas"/>
                        </a:rPr>
                        <a:t>MidpointRounding.AwayFromZero</a:t>
                      </a:r>
                      <a:r>
                        <a:rPr lang="en-US" sz="11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); </a:t>
                      </a:r>
                      <a:r>
                        <a:rPr lang="en-US" sz="11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2.65</a:t>
                      </a:r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0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Abs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Абсолютное значение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9216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Sign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Знак числа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Max,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Min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Максимальное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или м</a:t>
                      </a:r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инимальное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значение из двух. См. также 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LINQ 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методы.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206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Sin,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Sinh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Cos, </a:t>
                      </a:r>
                      <a:r>
                        <a:rPr lang="en-US" sz="1200" dirty="0" err="1" smtClean="0">
                          <a:solidFill>
                            <a:srgbClr val="002060"/>
                          </a:solidFill>
                        </a:rPr>
                        <a:t>Cosh</a:t>
                      </a:r>
                      <a:r>
                        <a:rPr lang="en-US" sz="1200" dirty="0" smtClean="0">
                          <a:solidFill>
                            <a:srgbClr val="002060"/>
                          </a:solidFill>
                        </a:rPr>
                        <a:t>,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Acos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Asin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Atan</a:t>
                      </a:r>
                      <a:r>
                        <a:rPr lang="en-US" sz="1200" baseline="0" dirty="0" smtClean="0">
                          <a:solidFill>
                            <a:srgbClr val="002060"/>
                          </a:solidFill>
                        </a:rPr>
                        <a:t>, Atan2, Tan, </a:t>
                      </a:r>
                      <a:r>
                        <a:rPr lang="en-US" sz="1200" baseline="0" dirty="0" err="1" smtClean="0">
                          <a:solidFill>
                            <a:srgbClr val="002060"/>
                          </a:solidFill>
                        </a:rPr>
                        <a:t>Tanh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 smtClean="0">
                          <a:solidFill>
                            <a:srgbClr val="002060"/>
                          </a:solidFill>
                        </a:rPr>
                        <a:t>Тригонометрические</a:t>
                      </a:r>
                      <a:r>
                        <a:rPr lang="ru-RU" sz="1200" baseline="0" dirty="0" smtClean="0">
                          <a:solidFill>
                            <a:srgbClr val="002060"/>
                          </a:solidFill>
                        </a:rPr>
                        <a:t> функции</a:t>
                      </a:r>
                      <a:endParaRPr lang="en-US" sz="1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175390"/>
              </p:ext>
            </p:extLst>
          </p:nvPr>
        </p:nvGraphicFramePr>
        <p:xfrm>
          <a:off x="642392" y="1412776"/>
          <a:ext cx="781804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134"/>
                <a:gridCol w="5204906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Результат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==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!=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не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&lt;=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меньше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x &gt;= y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true 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если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x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u="sng" dirty="0" smtClean="0">
                          <a:solidFill>
                            <a:srgbClr val="002060"/>
                          </a:solidFill>
                        </a:rPr>
                        <a:t>больше чем или равен</a:t>
                      </a:r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y,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иначе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 false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Битовые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4123"/>
              </p:ext>
            </p:extLst>
          </p:nvPr>
        </p:nvGraphicFramePr>
        <p:xfrm>
          <a:off x="642392" y="1412776"/>
          <a:ext cx="785921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 (</a:t>
                      </a:r>
                      <a:r>
                        <a:rPr lang="en-US" baseline="0" dirty="0" smtClean="0">
                          <a:solidFill>
                            <a:srgbClr val="002060"/>
                          </a:solidFill>
                        </a:rPr>
                        <a:t>AND)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&amp;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1000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pl-PL" sz="1400" dirty="0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pl-PL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| y; </a:t>
                      </a:r>
                      <a:r>
                        <a:rPr lang="pl-PL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^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Битовое исключающее «ИЛИ»</a:t>
                      </a:r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 (XOR)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x = </a:t>
                      </a:r>
                      <a:r>
                        <a:rPr lang="fr-FR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0xF8</a:t>
                      </a:r>
                      <a:r>
                        <a:rPr lang="fr-FR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fr-FR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1111 1000</a:t>
                      </a:r>
                      <a:endParaRPr lang="fr-FR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s-E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y = </a:t>
                      </a:r>
                      <a:r>
                        <a:rPr lang="es-ES" sz="1400" dirty="0" smtClean="0">
                          <a:solidFill>
                            <a:srgbClr val="C81EFA"/>
                          </a:solidFill>
                          <a:latin typeface="Consolas"/>
                        </a:rPr>
                        <a:t>0x1F</a:t>
                      </a:r>
                      <a:r>
                        <a:rPr lang="es-E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;  </a:t>
                      </a:r>
                      <a:r>
                        <a:rPr lang="es-E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0001 1111</a:t>
                      </a:r>
                      <a:endParaRPr lang="es-ES" sz="1400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  <a:p>
                      <a:r>
                        <a:rPr lang="en-US" sz="1400" dirty="0" err="1" smtClean="0">
                          <a:solidFill>
                            <a:srgbClr val="0000FF"/>
                          </a:solidFill>
                          <a:latin typeface="Consolas"/>
                        </a:rPr>
                        <a:t>int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latin typeface="Consolas"/>
                        </a:rPr>
                        <a:t> z = x ^ y; </a:t>
                      </a:r>
                      <a:r>
                        <a:rPr lang="en-US" sz="1400" dirty="0" smtClean="0">
                          <a:solidFill>
                            <a:srgbClr val="008000"/>
                          </a:solidFill>
                          <a:latin typeface="Consolas"/>
                        </a:rPr>
                        <a:t>// 1110 0111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63579"/>
              </p:ext>
            </p:extLst>
          </p:nvPr>
        </p:nvGraphicFramePr>
        <p:xfrm>
          <a:off x="642392" y="4249896"/>
          <a:ext cx="1913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24"/>
                <a:gridCol w="576064"/>
                <a:gridCol w="864096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3245"/>
              </p:ext>
            </p:extLst>
          </p:nvPr>
        </p:nvGraphicFramePr>
        <p:xfrm>
          <a:off x="3548472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141769"/>
              </p:ext>
            </p:extLst>
          </p:nvPr>
        </p:nvGraphicFramePr>
        <p:xfrm>
          <a:off x="6444208" y="4249896"/>
          <a:ext cx="20470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52"/>
                <a:gridCol w="682352"/>
                <a:gridCol w="682352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XOR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06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dirty="0" smtClean="0"/>
              <a:t>Условные логические операторы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79137"/>
              </p:ext>
            </p:extLst>
          </p:nvPr>
        </p:nvGraphicFramePr>
        <p:xfrm>
          <a:off x="642392" y="1412776"/>
          <a:ext cx="7859217" cy="140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12"/>
                <a:gridCol w="2520280"/>
                <a:gridCol w="4073625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Оператор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Описание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bg1"/>
                          </a:solidFill>
                        </a:rPr>
                        <a:t>Пример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&amp;&amp;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</a:t>
                      </a:r>
                      <a:r>
                        <a:rPr lang="ru-RU" baseline="0" dirty="0" smtClean="0">
                          <a:solidFill>
                            <a:srgbClr val="002060"/>
                          </a:solidFill>
                        </a:rPr>
                        <a:t> «И»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&amp;&amp;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||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Логическое «ИЛИ»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kern="1200" dirty="0" err="1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kern="1200" baseline="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 = 10, y = 23;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400" kern="1200" dirty="0" smtClean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if (x &gt; 9 || y &gt; 19) { … }</a:t>
                      </a:r>
                      <a:endParaRPr lang="en-US" sz="1400" kern="1200" dirty="0">
                        <a:solidFill>
                          <a:srgbClr val="00206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89255"/>
              </p:ext>
            </p:extLst>
          </p:nvPr>
        </p:nvGraphicFramePr>
        <p:xfrm>
          <a:off x="642392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84557"/>
              </p:ext>
            </p:extLst>
          </p:nvPr>
        </p:nvGraphicFramePr>
        <p:xfrm>
          <a:off x="5045225" y="3601824"/>
          <a:ext cx="3456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</a:tblGrid>
              <a:tr h="370840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Логическое</a:t>
                      </a:r>
                      <a:r>
                        <a:rPr lang="ru-RU" sz="1800" b="1" kern="1200" baseline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«ИЛИ»</a:t>
                      </a:r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en-US" sz="18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false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206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rgbClr val="00B050"/>
                          </a:solidFill>
                        </a:rPr>
                        <a:t>true</a:t>
                      </a:r>
                      <a:endParaRPr lang="en-US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25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Прямоугольник 6"/>
          <p:cNvSpPr>
            <a:spLocks noChangeArrowheads="1"/>
          </p:cNvSpPr>
          <p:nvPr/>
        </p:nvSpPr>
        <p:spPr bwMode="auto">
          <a:xfrm>
            <a:off x="179512" y="152400"/>
            <a:ext cx="8856984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Операторы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в порядке убывания приоритета</a:t>
            </a:r>
            <a:endParaRPr lang="ru-RU" sz="2400" dirty="0">
              <a:solidFill>
                <a:schemeClr val="bg1"/>
              </a:solidFill>
            </a:endParaRPr>
          </a:p>
        </p:txBody>
      </p:sp>
      <p:graphicFrame>
        <p:nvGraphicFramePr>
          <p:cNvPr id="10276" name="Group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610328"/>
              </p:ext>
            </p:extLst>
          </p:nvPr>
        </p:nvGraphicFramePr>
        <p:xfrm>
          <a:off x="1828800" y="771525"/>
          <a:ext cx="6096000" cy="4829175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+     -     !     ~     ++     --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*    /    %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+    -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&lt;&lt;    &gt;&gt;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&lt;    &gt;    &lt;=    &gt;=    is    as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==    !=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</a:t>
                      </a:r>
                      <a:endParaRPr kumimoji="0" lang="be-BY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&amp;&amp;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||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=    *=    /=    %=    +=    -=    &lt;&lt;=    &gt;&gt;=    &amp;=    ^=    |=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?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0273" name="Прямоугольник 5"/>
          <p:cNvSpPr>
            <a:spLocks noChangeArrowheads="1"/>
          </p:cNvSpPr>
          <p:nvPr/>
        </p:nvSpPr>
        <p:spPr bwMode="auto">
          <a:xfrm>
            <a:off x="612775" y="762000"/>
            <a:ext cx="1216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Унарные </a:t>
            </a:r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:</a:t>
            </a:r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10274" name="Прямоугольник 6"/>
          <p:cNvSpPr>
            <a:spLocks noChangeArrowheads="1"/>
          </p:cNvSpPr>
          <p:nvPr/>
        </p:nvSpPr>
        <p:spPr bwMode="auto">
          <a:xfrm>
            <a:off x="365125" y="3124200"/>
            <a:ext cx="1235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alibri" pitchFamily="34" charset="0"/>
              </a:rPr>
              <a:t>Бинарные </a:t>
            </a:r>
            <a:endParaRPr lang="be-BY" dirty="0">
              <a:solidFill>
                <a:schemeClr val="bg1"/>
              </a:solidFill>
            </a:endParaRPr>
          </a:p>
        </p:txBody>
      </p:sp>
      <p:sp>
        <p:nvSpPr>
          <p:cNvPr id="8" name="Левая фигурная скобка 7"/>
          <p:cNvSpPr/>
          <p:nvPr/>
        </p:nvSpPr>
        <p:spPr>
          <a:xfrm>
            <a:off x="1600200" y="1143000"/>
            <a:ext cx="228600" cy="4086200"/>
          </a:xfrm>
          <a:prstGeom prst="leftBrace">
            <a:avLst>
              <a:gd name="adj1" fmla="val 8333"/>
              <a:gd name="adj2" fmla="val 5292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be-BY"/>
          </a:p>
        </p:txBody>
      </p:sp>
      <p:sp>
        <p:nvSpPr>
          <p:cNvPr id="2" name="Rectangle 1"/>
          <p:cNvSpPr/>
          <p:nvPr/>
        </p:nvSpPr>
        <p:spPr>
          <a:xfrm>
            <a:off x="179512" y="5157192"/>
            <a:ext cx="14206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Calibri" pitchFamily="34" charset="0"/>
              </a:rPr>
              <a:t>Тернарный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49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Материалы для обучения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github.com/bazile/Training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Презентации и примеры кода используемые во время занятия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http://belhard.nullptr.ru</a:t>
            </a:r>
            <a:r>
              <a:rPr lang="en-US" dirty="0" smtClean="0">
                <a:solidFill>
                  <a:schemeClr val="bg1"/>
                </a:solidFill>
                <a:hlinkClick r:id="rId4"/>
              </a:rPr>
              <a:t>/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Книги, примеры к ним и другие полезные файлы.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Прямоугольник 8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If..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else</a:t>
            </a: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143000" y="3962400"/>
            <a:ext cx="7010400" cy="22161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char c = (char)Console.Read();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if (c &gt;= 'a' &amp;&amp; c &lt;= 'z' || c &gt;= 'A' &amp;&amp; c &lt;= 'Z')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Console.WriteLine("Letter");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Console.WriteLine("Symbol");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</a:p>
          <a:p>
            <a:pPr lvl="2"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lvl="2"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1268" name="Подзаголовок 2"/>
          <p:cNvSpPr txBox="1">
            <a:spLocks/>
          </p:cNvSpPr>
          <p:nvPr/>
        </p:nvSpPr>
        <p:spPr bwMode="auto">
          <a:xfrm>
            <a:off x="2133600" y="685800"/>
            <a:ext cx="5143500" cy="2362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if( 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истинно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else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 – если условие ложно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12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Сокращенное выполнение логических выражений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809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C# </a:t>
            </a:r>
            <a:r>
              <a:rPr lang="ru-RU" sz="2000" dirty="0" smtClean="0"/>
              <a:t>применяет сокращеннное выполнение </a:t>
            </a:r>
            <a:r>
              <a:rPr lang="ru-RU" sz="2000" dirty="0"/>
              <a:t>(</a:t>
            </a:r>
            <a:r>
              <a:rPr lang="en-US" sz="2000" dirty="0"/>
              <a:t>short-circuiting) </a:t>
            </a:r>
            <a:r>
              <a:rPr lang="ru-RU" sz="2000" dirty="0" smtClean="0"/>
              <a:t>логических выражений</a:t>
            </a:r>
            <a:r>
              <a:rPr lang="en-US" sz="2000" dirty="0" smtClean="0"/>
              <a:t>. </a:t>
            </a:r>
            <a:r>
              <a:rPr lang="ru-RU" sz="2000" dirty="0" smtClean="0"/>
              <a:t>Это означает что, для если при вычислении выражения логического «И» первый операнд дает «ложь», то остальные операндя пропускаются т.к. уже понятно, что результат может быть только «ложь».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 smtClean="0"/>
              <a:t>Для логического «ИЛИ» действует аналогичное правило. Если </a:t>
            </a:r>
            <a:r>
              <a:rPr lang="ru-RU" sz="2000" dirty="0"/>
              <a:t>при </a:t>
            </a:r>
            <a:r>
              <a:rPr lang="ru-RU" sz="2000" dirty="0" smtClean="0"/>
              <a:t>его вычислении первый </a:t>
            </a:r>
            <a:r>
              <a:rPr lang="ru-RU" sz="2000" dirty="0"/>
              <a:t>операнд дает </a:t>
            </a:r>
            <a:r>
              <a:rPr lang="ru-RU" sz="2000" dirty="0" smtClean="0"/>
              <a:t>«истину», </a:t>
            </a:r>
            <a:r>
              <a:rPr lang="ru-RU" sz="2000" dirty="0"/>
              <a:t>то остальные </a:t>
            </a:r>
            <a:r>
              <a:rPr lang="ru-RU" sz="2000" dirty="0" smtClean="0"/>
              <a:t>операнды </a:t>
            </a:r>
            <a:r>
              <a:rPr lang="ru-RU" sz="2000" dirty="0"/>
              <a:t>пропускаются т.к. уже понятно, что результат может быть только </a:t>
            </a:r>
            <a:r>
              <a:rPr lang="ru-RU" sz="2000" dirty="0" smtClean="0"/>
              <a:t>«истина».</a:t>
            </a:r>
            <a:endParaRPr lang="ru-RU" sz="2000" dirty="0"/>
          </a:p>
        </p:txBody>
      </p:sp>
      <p:sp>
        <p:nvSpPr>
          <p:cNvPr id="5" name="Rectangle 4"/>
          <p:cNvSpPr/>
          <p:nvPr/>
        </p:nvSpPr>
        <p:spPr>
          <a:xfrm>
            <a:off x="457200" y="4637454"/>
            <a:ext cx="8291264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x=10, y=20;</a:t>
            </a: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false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&lt; 0 &amp;&amp; y &gt; 0) { }</a:t>
            </a:r>
          </a:p>
          <a:p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Условие y&gt;0 проверяться не будет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/>
              </a:rPr>
              <a:t>//    т.к. первое условие дает true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sz="1400" dirty="0">
                <a:solidFill>
                  <a:prstClr val="black"/>
                </a:solidFill>
                <a:latin typeface="Consolas"/>
              </a:rPr>
              <a:t> (x &gt; 0 || y &lt; 0) { </a:t>
            </a:r>
            <a:r>
              <a:rPr lang="en-US" sz="1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sz="1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7129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Прямоугольник 10"/>
          <p:cNvSpPr>
            <a:spLocks noChangeArrowheads="1"/>
          </p:cNvSpPr>
          <p:nvPr/>
        </p:nvSpPr>
        <p:spPr bwMode="auto">
          <a:xfrm>
            <a:off x="6096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en-US" sz="2400" dirty="0" err="1">
                <a:solidFill>
                  <a:schemeClr val="bg1"/>
                </a:solidFill>
                <a:cs typeface="Times New Roman" pitchFamily="18" charset="0"/>
              </a:rPr>
              <a:t>Switch..case..default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1143000" y="3505200"/>
            <a:ext cx="7010400" cy="31702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Console.Write("Your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nswer(yes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\\no\\maybe): 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string str = Console.ReadLine();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switch (str)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"yes"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Console.WriteLine("Agreed!");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"no"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Can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eled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case "maybe" 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Console.WriteLine("Wrong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nswer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!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Tr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y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again!");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default: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(“</a:t>
            </a:r>
            <a:r>
              <a:rPr lang="en-US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Invalid choice</a:t>
            </a:r>
            <a:r>
              <a:rPr lang="be-BY" sz="100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r>
              <a:rPr lang="be-BY" sz="900" dirty="0">
                <a:solidFill>
                  <a:schemeClr val="bg1"/>
                </a:solidFill>
                <a:latin typeface="Arial" pitchFamily="34" charset="0"/>
              </a:rPr>
              <a:t> 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2292" name="Подзаголовок 2"/>
          <p:cNvSpPr txBox="1">
            <a:spLocks/>
          </p:cNvSpPr>
          <p:nvPr/>
        </p:nvSpPr>
        <p:spPr bwMode="auto">
          <a:xfrm>
            <a:off x="3090863" y="533400"/>
            <a:ext cx="2928937" cy="2895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switch(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переменная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значение1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&gt;:		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case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значение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2&gt;: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default: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break;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24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315" name="Подзаголовок 2"/>
          <p:cNvSpPr txBox="1">
            <a:spLocks/>
          </p:cNvSpPr>
          <p:nvPr/>
        </p:nvSpPr>
        <p:spPr bwMode="auto">
          <a:xfrm>
            <a:off x="152400" y="609600"/>
            <a:ext cx="2571750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6" name="Подзаголовок 2"/>
          <p:cNvSpPr txBox="1">
            <a:spLocks/>
          </p:cNvSpPr>
          <p:nvPr/>
        </p:nvSpPr>
        <p:spPr bwMode="auto">
          <a:xfrm>
            <a:off x="2895600" y="609600"/>
            <a:ext cx="6143625" cy="2667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 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инициализация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выражения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приращения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7" name="Подзаголовок 2"/>
          <p:cNvSpPr txBox="1">
            <a:spLocks/>
          </p:cNvSpPr>
          <p:nvPr/>
        </p:nvSpPr>
        <p:spPr bwMode="auto">
          <a:xfrm>
            <a:off x="152400" y="3429000"/>
            <a:ext cx="2571750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while(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условие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8" name="Подзаголовок 2"/>
          <p:cNvSpPr txBox="1">
            <a:spLocks/>
          </p:cNvSpPr>
          <p:nvPr/>
        </p:nvSpPr>
        <p:spPr bwMode="auto">
          <a:xfrm>
            <a:off x="2895600" y="3429000"/>
            <a:ext cx="6143625" cy="3200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Или</a:t>
            </a:r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foreach(&lt;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тип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объекта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контейнер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1&gt;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оператор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n&gt;</a:t>
            </a: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7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Ключевые слова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break </a:t>
            </a: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и </a:t>
            </a:r>
            <a:r>
              <a:rPr lang="en-US" sz="2400" dirty="0" smtClean="0">
                <a:solidFill>
                  <a:schemeClr val="bg1"/>
                </a:solidFill>
                <a:cs typeface="Times New Roman" pitchFamily="18" charset="0"/>
              </a:rPr>
              <a:t>continue.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1520" y="764704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прерывает выполнение текущего цикла и передает управление на первый оператор после него. В случае вложенных циклов команда </a:t>
            </a:r>
            <a:r>
              <a:rPr lang="en-US" dirty="0" smtClean="0">
                <a:solidFill>
                  <a:schemeClr val="bg1"/>
                </a:solidFill>
              </a:rPr>
              <a:t>break </a:t>
            </a:r>
            <a:r>
              <a:rPr lang="ru-RU" dirty="0" smtClean="0">
                <a:solidFill>
                  <a:schemeClr val="bg1"/>
                </a:solidFill>
              </a:rPr>
              <a:t>прервет выполнение только того цикла внутри которого она указана.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Ключевое слово </a:t>
            </a:r>
            <a:r>
              <a:rPr lang="en-US" dirty="0" smtClean="0">
                <a:solidFill>
                  <a:schemeClr val="bg1"/>
                </a:solidFill>
              </a:rPr>
              <a:t>continue </a:t>
            </a:r>
            <a:r>
              <a:rPr lang="ru-RU" dirty="0" smtClean="0">
                <a:solidFill>
                  <a:schemeClr val="bg1"/>
                </a:solidFill>
              </a:rPr>
              <a:t>передает управление  в начало цикла начиная новую итерацию. При это в цикле </a:t>
            </a:r>
            <a:r>
              <a:rPr lang="en-US" dirty="0" smtClean="0">
                <a:solidFill>
                  <a:schemeClr val="bg1"/>
                </a:solidFill>
              </a:rPr>
              <a:t>while </a:t>
            </a:r>
            <a:r>
              <a:rPr lang="ru-RU" dirty="0" smtClean="0">
                <a:solidFill>
                  <a:schemeClr val="bg1"/>
                </a:solidFill>
              </a:rPr>
              <a:t>заного проверяется условие, а в цикле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ru-RU" dirty="0" smtClean="0">
                <a:solidFill>
                  <a:schemeClr val="bg1"/>
                </a:solidFill>
              </a:rPr>
              <a:t>выполняется итератор цикла и проверяется условие.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4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Циклы. 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533400" y="685800"/>
            <a:ext cx="8229600" cy="60023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int[] arr = new int[10];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int i;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Console.WriteLine("Enter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for (i = 0; i &lt; 10; i++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arr[i] = int.Parse( Console.ReadLine() 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Console.Write("Done! Enter element: ");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string 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= 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Console.ReadLine()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int elem = C</a:t>
            </a: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onvert.toInt32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str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i = 0;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while (i &lt; 10)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if (arr[i] == elem)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Console.WriteLine("Element found at {0} position!", i);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    break;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i++;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Console.WriteLine("\nOutput array:");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2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en-US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		</a:t>
            </a: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foreach (int val in arr)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{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Console.Write(" {0},", val);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defTabSz="360000" eaLnBrk="0" hangingPunct="0">
              <a:defRPr/>
            </a:pPr>
            <a:r>
              <a:rPr lang="be-BY" sz="12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12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Константы.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 err="1" smtClean="0">
                <a:solidFill>
                  <a:schemeClr val="bg1"/>
                </a:solidFill>
                <a:cs typeface="Times New Roman" pitchFamily="18" charset="0"/>
              </a:rPr>
              <a:t>const</a:t>
            </a:r>
            <a:endParaRPr lang="en-US" sz="2400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5363" name="Прямоугольник 9"/>
          <p:cNvSpPr>
            <a:spLocks noChangeArrowheads="1"/>
          </p:cNvSpPr>
          <p:nvPr/>
        </p:nvSpPr>
        <p:spPr bwMode="auto">
          <a:xfrm>
            <a:off x="762000" y="1981200"/>
            <a:ext cx="7924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Статические данные.</a:t>
            </a:r>
          </a:p>
          <a:p>
            <a:pPr algn="ctr" eaLnBrk="0" hangingPunct="0">
              <a:tabLst>
                <a:tab pos="457200" algn="l"/>
              </a:tabLst>
            </a:pPr>
            <a:endParaRPr lang="ru-RU" sz="2400" dirty="0">
              <a:solidFill>
                <a:schemeClr val="bg1"/>
              </a:solidFill>
              <a:cs typeface="Times New Roman" pitchFamily="18" charset="0"/>
            </a:endParaRPr>
          </a:p>
          <a:p>
            <a:pPr algn="ctr" eaLnBrk="0" hangingPunct="0">
              <a:tabLst>
                <a:tab pos="457200" algn="l"/>
              </a:tabLst>
            </a:pPr>
            <a:r>
              <a:rPr lang="en-US" sz="2400" dirty="0">
                <a:solidFill>
                  <a:schemeClr val="bg1"/>
                </a:solidFill>
                <a:cs typeface="Times New Roman" pitchFamily="18" charset="0"/>
              </a:rPr>
              <a:t>static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Перечисления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enum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85800" y="2492896"/>
            <a:ext cx="7696200" cy="372409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enum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Audi,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BMW,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Opel,</a:t>
            </a:r>
          </a:p>
          <a:p>
            <a:pPr eaLnBrk="0" hangingPunct="0">
              <a:defRPr/>
            </a:pPr>
            <a:r>
              <a:rPr lang="en-US" sz="900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9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endParaRPr lang="be-BY" sz="900" dirty="0" smtClean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 smtClean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car1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.Mer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c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edes, car2 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Vendor.</a:t>
            </a:r>
            <a:r>
              <a:rPr lang="en-US" sz="1000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Zaporozhets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Console.WriteLine("{0}, {1}", car1, car2);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r>
              <a:rPr lang="en-US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	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if (car2 ==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.BMW</a:t>
            </a: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BMW");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 if (car2 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==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Vendor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.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</a:t>
            </a:r>
            <a:r>
              <a:rPr lang="en-US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Opel</a:t>
            </a:r>
            <a:r>
              <a:rPr lang="be-BY" sz="1000" dirty="0" smtClean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else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    Console.WriteLine("Now Car2 is unknown");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7412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160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перечисления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1-го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&gt;,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. . .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-го элемента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Числовое значение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/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6381328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http://nuget.org/packages/UnconstrainedMelody</a:t>
            </a:r>
          </a:p>
        </p:txBody>
      </p:sp>
    </p:spTree>
    <p:extLst>
      <p:ext uri="{BB962C8B-B14F-4D97-AF65-F5344CB8AC3E}">
        <p14:creationId xmlns:p14="http://schemas.microsoft.com/office/powerpoint/2010/main" val="37372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>
                <a:solidFill>
                  <a:schemeClr val="bg1"/>
                </a:solidFill>
                <a:cs typeface="Times New Roman" pitchFamily="18" charset="0"/>
              </a:rPr>
              <a:t>Структуры </a:t>
            </a:r>
            <a:r>
              <a:rPr lang="en-US" sz="2400" b="1" dirty="0" err="1">
                <a:solidFill>
                  <a:schemeClr val="bg1"/>
                </a:solidFill>
                <a:cs typeface="Times New Roman" pitchFamily="18" charset="0"/>
              </a:rPr>
              <a:t>struct</a:t>
            </a:r>
            <a:r>
              <a:rPr lang="en-US" sz="2400" b="1" dirty="0">
                <a:solidFill>
                  <a:schemeClr val="bg1"/>
                </a:solidFill>
                <a:cs typeface="Times New Roman" pitchFamily="18" charset="0"/>
              </a:rPr>
              <a:t>.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18435" name="Подзаголовок 2"/>
          <p:cNvSpPr txBox="1">
            <a:spLocks/>
          </p:cNvSpPr>
          <p:nvPr/>
        </p:nvSpPr>
        <p:spPr bwMode="auto">
          <a:xfrm>
            <a:off x="685800" y="762000"/>
            <a:ext cx="7696200" cy="990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struct 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Имя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/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элементы структуры</a:t>
            </a:r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140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ru-RU" sz="140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553" name="Rectangle 1"/>
          <p:cNvSpPr>
            <a:spLocks noChangeArrowheads="1"/>
          </p:cNvSpPr>
          <p:nvPr/>
        </p:nvSpPr>
        <p:spPr bwMode="auto">
          <a:xfrm>
            <a:off x="685800" y="2057400"/>
            <a:ext cx="7696200" cy="45545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struct Point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int x,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Point(int X, int Y)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= X;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= Y;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AddValue(int val)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x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y += val;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public void Write()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Console.WriteLine("x={0}, y={1}", x, y);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en-US" sz="1000" dirty="0">
              <a:solidFill>
                <a:schemeClr val="bg1"/>
              </a:solidFill>
              <a:latin typeface="Courier New" pitchFamily="49" charset="0"/>
              <a:ea typeface="Calibri" pitchFamily="34" charset="0"/>
              <a:cs typeface="Courier New" pitchFamily="49" charset="0"/>
            </a:endParaRPr>
          </a:p>
          <a:p>
            <a:pPr eaLnBrk="0" hangingPunct="0">
              <a:defRPr/>
            </a:pP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class Program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static void Main(string[] args)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{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Point pt1 = new Point(4,3);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pt1.x = 1;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pt1.y = 5;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    pt1.Write();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    }</a:t>
            </a:r>
            <a:endParaRPr lang="be-BY" sz="900" dirty="0">
              <a:solidFill>
                <a:schemeClr val="bg1"/>
              </a:solidFill>
              <a:latin typeface="Arial" pitchFamily="34" charset="0"/>
            </a:endParaRPr>
          </a:p>
          <a:p>
            <a:pPr eaLnBrk="0" hangingPunct="0">
              <a:defRPr/>
            </a:pPr>
            <a:r>
              <a:rPr lang="be-BY" sz="1000" dirty="0">
                <a:solidFill>
                  <a:schemeClr val="bg1"/>
                </a:solidFill>
                <a:latin typeface="Courier New" pitchFamily="49" charset="0"/>
                <a:ea typeface="Calibri" pitchFamily="34" charset="0"/>
                <a:cs typeface="Courier New" pitchFamily="49" charset="0"/>
              </a:rPr>
              <a:t>    }</a:t>
            </a:r>
            <a:endParaRPr lang="be-BY" dirty="0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Прямоугольник 6"/>
          <p:cNvSpPr>
            <a:spLocks noChangeArrowheads="1"/>
          </p:cNvSpPr>
          <p:nvPr/>
        </p:nvSpPr>
        <p:spPr bwMode="auto">
          <a:xfrm>
            <a:off x="609600" y="152400"/>
            <a:ext cx="7924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Комментарии</a:t>
            </a:r>
            <a:endParaRPr lang="ru-RU" sz="2400" b="1" dirty="0">
              <a:solidFill>
                <a:schemeClr val="bg1"/>
              </a:solidFill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1114336"/>
            <a:ext cx="87849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bg1"/>
                </a:solidFill>
              </a:rPr>
              <a:t>Комментарий это поясняющий текст внутри программы. Данный текст полностью игнорируется компилятором. Язык </a:t>
            </a:r>
            <a:r>
              <a:rPr lang="en-US" sz="2400" dirty="0" smtClean="0">
                <a:solidFill>
                  <a:schemeClr val="bg1"/>
                </a:solidFill>
              </a:rPr>
              <a:t>C# </a:t>
            </a:r>
            <a:r>
              <a:rPr lang="ru-RU" sz="2400" dirty="0" smtClean="0">
                <a:solidFill>
                  <a:schemeClr val="bg1"/>
                </a:solidFill>
              </a:rPr>
              <a:t>поддерживает три типа комментариев: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Строчный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ru-RU" sz="2400" dirty="0" smtClean="0">
                <a:solidFill>
                  <a:schemeClr val="bg1"/>
                </a:solidFill>
              </a:rPr>
              <a:t>Действует до конца строки</a:t>
            </a:r>
            <a:r>
              <a:rPr lang="en-US" sz="2400" dirty="0" smtClean="0">
                <a:solidFill>
                  <a:schemeClr val="bg1"/>
                </a:solidFill>
              </a:rPr>
              <a:t>. </a:t>
            </a:r>
            <a:r>
              <a:rPr lang="en-US" sz="2400" dirty="0" smtClean="0">
                <a:solidFill>
                  <a:srgbClr val="FFFF00"/>
                </a:solidFill>
              </a:rPr>
              <a:t>//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 smtClean="0">
                <a:solidFill>
                  <a:schemeClr val="bg1"/>
                </a:solidFill>
              </a:rPr>
              <a:t>Блочный </a:t>
            </a:r>
            <a:r>
              <a:rPr lang="en-US" sz="2400" dirty="0" smtClean="0">
                <a:solidFill>
                  <a:srgbClr val="FFFF00"/>
                </a:solidFill>
              </a:rPr>
              <a:t>/*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ru-RU" sz="2400" dirty="0" smtClean="0">
                <a:solidFill>
                  <a:srgbClr val="FFC000"/>
                </a:solidFill>
              </a:rPr>
              <a:t>текст комментария</a:t>
            </a: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rgbClr val="FFFF00"/>
                </a:solidFill>
              </a:rPr>
              <a:t>*/</a:t>
            </a:r>
            <a:endParaRPr lang="ru-RU" sz="2400" dirty="0" smtClean="0">
              <a:solidFill>
                <a:srgbClr val="FFFF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solidFill>
                  <a:schemeClr val="bg1"/>
                </a:solidFill>
              </a:rPr>
              <a:t>XML </a:t>
            </a:r>
            <a:r>
              <a:rPr lang="ru-RU" sz="2400" dirty="0" smtClean="0">
                <a:solidFill>
                  <a:schemeClr val="bg1"/>
                </a:solidFill>
              </a:rPr>
              <a:t>комментарии </a:t>
            </a:r>
            <a:r>
              <a:rPr lang="en-US" sz="2400" dirty="0" smtClean="0">
                <a:solidFill>
                  <a:srgbClr val="FFFF00"/>
                </a:solidFill>
              </a:rPr>
              <a:t>///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msdn.microsoft.com/en-us/library/b2s063f7.aspx</a:t>
            </a:r>
            <a:endParaRPr lang="ru-RU" sz="2400" dirty="0" smtClean="0">
              <a:solidFill>
                <a:schemeClr val="bg1"/>
              </a:solidFill>
            </a:endParaRPr>
          </a:p>
          <a:p>
            <a:endParaRPr lang="ru-RU" sz="2400" dirty="0" smtClean="0">
              <a:solidFill>
                <a:schemeClr val="bg1"/>
              </a:solidFill>
            </a:endParaRPr>
          </a:p>
          <a:p>
            <a:r>
              <a:rPr lang="ru-RU" sz="2400" dirty="0" smtClean="0">
                <a:solidFill>
                  <a:schemeClr val="bg1"/>
                </a:solidFill>
              </a:rPr>
              <a:t>Если в строчном или блочном комментарии написать слово </a:t>
            </a:r>
            <a:r>
              <a:rPr lang="en-US" sz="2400" dirty="0" smtClean="0">
                <a:solidFill>
                  <a:schemeClr val="bg1"/>
                </a:solidFill>
              </a:rPr>
              <a:t>TODO</a:t>
            </a:r>
            <a:r>
              <a:rPr lang="ru-RU" sz="2400" dirty="0" smtClean="0">
                <a:solidFill>
                  <a:schemeClr val="bg1"/>
                </a:solidFill>
              </a:rPr>
              <a:t>, то текст идущий после него автоматически отобразится в окне </a:t>
            </a:r>
            <a:r>
              <a:rPr lang="en-US" sz="2400" dirty="0" smtClean="0">
                <a:solidFill>
                  <a:schemeClr val="bg1"/>
                </a:solidFill>
              </a:rPr>
              <a:t>Task List.</a:t>
            </a:r>
            <a:endParaRPr lang="ru-RU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55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188640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4400" dirty="0" smtClean="0">
                <a:solidFill>
                  <a:schemeClr val="bg1"/>
                </a:solidFill>
              </a:rPr>
              <a:t>.NET Framework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.NET  </a:t>
            </a:r>
            <a:r>
              <a:rPr lang="ru-RU" dirty="0" smtClean="0">
                <a:solidFill>
                  <a:schemeClr val="bg1"/>
                </a:solidFill>
              </a:rPr>
              <a:t>может использоваться для разработки широкого круга приложений:</a:t>
            </a:r>
          </a:p>
          <a:p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Desktop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–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smtClean="0">
                <a:solidFill>
                  <a:schemeClr val="bg1"/>
                </a:solidFill>
              </a:rPr>
              <a:t>разработки настольных и серверных приложений</a:t>
            </a:r>
            <a:r>
              <a:rPr lang="ru-RU" dirty="0">
                <a:solidFill>
                  <a:schemeClr val="bg1"/>
                </a:solidFill>
              </a:rPr>
              <a:t>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в</a:t>
            </a:r>
            <a:r>
              <a:rPr lang="ru-RU" dirty="0" smtClean="0">
                <a:solidFill>
                  <a:schemeClr val="bg1"/>
                </a:solidFill>
              </a:rPr>
              <a:t>ключая службы </a:t>
            </a:r>
            <a:r>
              <a:rPr lang="en-US" dirty="0" smtClean="0">
                <a:solidFill>
                  <a:schemeClr val="bg1"/>
                </a:solidFill>
              </a:rPr>
              <a:t>Windows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ru-RU" dirty="0" smtClean="0">
                <a:solidFill>
                  <a:schemeClr val="bg1"/>
                </a:solidFill>
              </a:rPr>
              <a:t>программы установки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XNA – </a:t>
            </a:r>
            <a:r>
              <a:rPr lang="ru-RU" dirty="0" smtClean="0">
                <a:solidFill>
                  <a:schemeClr val="bg1"/>
                </a:solidFill>
              </a:rPr>
              <a:t>для разработки игр под </a:t>
            </a:r>
            <a:r>
              <a:rPr lang="en-US" dirty="0" smtClean="0">
                <a:solidFill>
                  <a:schemeClr val="bg1"/>
                </a:solidFill>
              </a:rPr>
              <a:t>Windows, Windows Phone, Xbox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.NET Micro Framework – </a:t>
            </a:r>
            <a:r>
              <a:rPr lang="ru-RU" dirty="0" smtClean="0">
                <a:solidFill>
                  <a:schemeClr val="bg1"/>
                </a:solidFill>
              </a:rPr>
              <a:t>для встроенных </a:t>
            </a:r>
            <a:r>
              <a:rPr lang="en-US" dirty="0" smtClean="0">
                <a:solidFill>
                  <a:schemeClr val="bg1"/>
                </a:solidFill>
              </a:rPr>
              <a:t>(embedded) </a:t>
            </a:r>
            <a:r>
              <a:rPr lang="ru-RU" dirty="0" smtClean="0">
                <a:solidFill>
                  <a:schemeClr val="bg1"/>
                </a:solidFill>
              </a:rPr>
              <a:t>устройств.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От 256 Кб ОЗУ и от 64 Кб ПЗУ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Команд для </a:t>
            </a:r>
            <a:r>
              <a:rPr lang="en-US" dirty="0" smtClean="0">
                <a:solidFill>
                  <a:schemeClr val="bg1"/>
                </a:solidFill>
              </a:rPr>
              <a:t>PowerShell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Как и любая другая технология </a:t>
            </a:r>
            <a:r>
              <a:rPr lang="en-US" dirty="0" smtClean="0">
                <a:solidFill>
                  <a:schemeClr val="bg1"/>
                </a:solidFill>
              </a:rPr>
              <a:t>.NET </a:t>
            </a:r>
            <a:r>
              <a:rPr lang="ru-RU" dirty="0" smtClean="0">
                <a:solidFill>
                  <a:schemeClr val="bg1"/>
                </a:solidFill>
              </a:rPr>
              <a:t>имеет свои ограничения: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может использоваться для разработки драйверов устройств. Эту задачу следует решать на таких языках как </a:t>
            </a:r>
            <a:r>
              <a:rPr lang="en-US" dirty="0" smtClean="0">
                <a:solidFill>
                  <a:schemeClr val="bg1"/>
                </a:solidFill>
              </a:rPr>
              <a:t>C/C++/Assembler.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рекомендуется для написания </a:t>
            </a:r>
            <a:r>
              <a:rPr lang="en-US" dirty="0" smtClean="0">
                <a:solidFill>
                  <a:schemeClr val="bg1"/>
                </a:solidFill>
              </a:rPr>
              <a:t>in-process shell </a:t>
            </a:r>
            <a:r>
              <a:rPr lang="ru-RU" dirty="0" smtClean="0">
                <a:solidFill>
                  <a:schemeClr val="bg1"/>
                </a:solidFill>
              </a:rPr>
              <a:t>расширений</a:t>
            </a:r>
            <a:r>
              <a:rPr lang="en-US" dirty="0" smtClean="0">
                <a:solidFill>
                  <a:schemeClr val="bg1"/>
                </a:solidFill>
              </a:rPr>
              <a:t> (via </a:t>
            </a:r>
            <a:r>
              <a:rPr lang="en-US" dirty="0" err="1" smtClean="0">
                <a:solidFill>
                  <a:schemeClr val="bg1"/>
                </a:solidFill>
                <a:hlinkClick r:id="rId3"/>
              </a:rPr>
              <a:t>oldnewthing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Не подходит для систем жесткого реального времени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03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Задания в классе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cs typeface="Arial" charset="0"/>
              </a:rPr>
              <a:t>Смотрите файл </a:t>
            </a:r>
            <a:r>
              <a:rPr lang="en-US" smtClean="0">
                <a:solidFill>
                  <a:schemeClr val="bg1"/>
                </a:solidFill>
                <a:cs typeface="Arial" charset="0"/>
              </a:rPr>
              <a:t>Homework\lesson-01.docx</a:t>
            </a:r>
            <a:endParaRPr lang="ru-RU" dirty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  <a:cs typeface="Arial" charset="0"/>
            </a:endParaRP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bg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Прямоугольник 6"/>
          <p:cNvSpPr>
            <a:spLocks noChangeArrowheads="1"/>
          </p:cNvSpPr>
          <p:nvPr/>
        </p:nvSpPr>
        <p:spPr bwMode="auto">
          <a:xfrm>
            <a:off x="685800" y="71438"/>
            <a:ext cx="7924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tabLst>
                <a:tab pos="457200" algn="l"/>
              </a:tabLst>
            </a:pPr>
            <a:r>
              <a:rPr lang="ru-RU" sz="2400" dirty="0" smtClean="0">
                <a:solidFill>
                  <a:schemeClr val="bg1"/>
                </a:solidFill>
                <a:cs typeface="Times New Roman" pitchFamily="18" charset="0"/>
              </a:rPr>
              <a:t>Домашнее задание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22531" name="Прямоугольник 4"/>
          <p:cNvSpPr>
            <a:spLocks noChangeArrowheads="1"/>
          </p:cNvSpPr>
          <p:nvPr/>
        </p:nvSpPr>
        <p:spPr bwMode="auto">
          <a:xfrm>
            <a:off x="0" y="733425"/>
            <a:ext cx="9144000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Написать калькулятор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,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производящий 4 или 5 математических операций с тремя(или больше) дробными числами.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Калькулятор принимает строку в виде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 # b # c”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где символ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 это </a:t>
            </a:r>
            <a:r>
              <a:rPr lang="ru-RU" i="1" dirty="0" smtClean="0">
                <a:solidFill>
                  <a:schemeClr val="bg1"/>
                </a:solidFill>
                <a:cs typeface="Arial" charset="0"/>
              </a:rPr>
              <a:t>математический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оператор (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+,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-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*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,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/ , ^ )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.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Программа должна считывать выражение в строку, производить её разбор , записывая числа в соответствующие переменные и выполнять с ними нужные действия. Также программа должна правильно расставлять приоритеты, т.е. возведение в степень должно выполняться раньше умножения и деления, а умножение и деление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–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раньше сложения или вычитания, не зависимо от места их расположения.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</a:p>
          <a:p>
            <a:pPr marL="342900" indent="-342900"/>
            <a:r>
              <a:rPr lang="ru-RU" i="1" dirty="0">
                <a:solidFill>
                  <a:schemeClr val="bg1"/>
                </a:solidFill>
                <a:cs typeface="Arial" charset="0"/>
              </a:rPr>
              <a:t>		</a:t>
            </a:r>
            <a:r>
              <a:rPr lang="ru-RU" i="1" u="sng" dirty="0">
                <a:solidFill>
                  <a:schemeClr val="bg1"/>
                </a:solidFill>
                <a:cs typeface="Arial" charset="0"/>
              </a:rPr>
              <a:t>Доп. Задание</a:t>
            </a:r>
            <a:r>
              <a:rPr lang="en-US" i="1" u="sng" dirty="0">
                <a:solidFill>
                  <a:schemeClr val="bg1"/>
                </a:solidFill>
                <a:cs typeface="Arial" charset="0"/>
              </a:rPr>
              <a:t>: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 Защитить программу от некорректного ввода данных. Программа должна считать выражения при введенном неполном выражении вида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“a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#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 </a:t>
            </a:r>
            <a:r>
              <a:rPr lang="en-US" i="1" dirty="0">
                <a:solidFill>
                  <a:schemeClr val="bg1"/>
                </a:solidFill>
                <a:cs typeface="Arial" charset="0"/>
              </a:rPr>
              <a:t>b”. </a:t>
            </a:r>
            <a:r>
              <a:rPr lang="ru-RU" i="1" dirty="0">
                <a:solidFill>
                  <a:schemeClr val="bg1"/>
                </a:solidFill>
                <a:cs typeface="Arial" charset="0"/>
              </a:rPr>
              <a:t>В случае ввода некорректных данных (букв, лишних символов) программа должна выдавать сообщение об ошибке, не вылетая.</a:t>
            </a:r>
          </a:p>
        </p:txBody>
      </p:sp>
    </p:spTree>
    <p:extLst>
      <p:ext uri="{BB962C8B-B14F-4D97-AF65-F5344CB8AC3E}">
        <p14:creationId xmlns:p14="http://schemas.microsoft.com/office/powerpoint/2010/main" val="227623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7524" y="3668795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1" name="Group 20"/>
          <p:cNvGrpSpPr/>
          <p:nvPr/>
        </p:nvGrpSpPr>
        <p:grpSpPr>
          <a:xfrm>
            <a:off x="287524" y="2066545"/>
            <a:ext cx="3960440" cy="1362455"/>
            <a:chOff x="323528" y="2054520"/>
            <a:chExt cx="3960440" cy="1362455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3960440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16081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043" y="2054520"/>
              <a:ext cx="707237" cy="690264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4680012" y="2066545"/>
            <a:ext cx="4176464" cy="1344381"/>
            <a:chOff x="4716016" y="2072594"/>
            <a:chExt cx="4176464" cy="1344381"/>
          </a:xfrm>
        </p:grpSpPr>
        <p:grpSp>
          <p:nvGrpSpPr>
            <p:cNvPr id="13" name="Group 12"/>
            <p:cNvGrpSpPr/>
            <p:nvPr/>
          </p:nvGrpSpPr>
          <p:grpSpPr>
            <a:xfrm>
              <a:off x="4716016" y="2072594"/>
              <a:ext cx="4176464" cy="1344381"/>
              <a:chOff x="8204713" y="3981661"/>
              <a:chExt cx="3474682" cy="1344381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8204713" y="3981661"/>
                <a:ext cx="3474682" cy="1344381"/>
              </a:xfrm>
              <a:prstGeom prst="rect">
                <a:avLst/>
              </a:prstGeom>
              <a:solidFill>
                <a:srgbClr val="68217A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9030" y="4389153"/>
                <a:ext cx="30540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Средства разработки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20" name="Picture 19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2926" b="-8585"/>
            <a:stretch/>
          </p:blipFill>
          <p:spPr bwMode="auto">
            <a:xfrm>
              <a:off x="8195603" y="2177557"/>
              <a:ext cx="489502" cy="444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327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88640"/>
            <a:ext cx="8640960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Visual Studio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IDE – Integrated Development Environment: </a:t>
            </a:r>
            <a:r>
              <a:rPr lang="ru-RU" dirty="0" smtClean="0">
                <a:solidFill>
                  <a:schemeClr val="bg1"/>
                </a:solidFill>
              </a:rPr>
              <a:t>включает редактор, компилятор, отладчик, профилировщик, средства тестирования, средства проектирования архитектуры, поддержка полного цикла </a:t>
            </a:r>
            <a:r>
              <a:rPr lang="en-US" dirty="0" smtClean="0">
                <a:solidFill>
                  <a:schemeClr val="bg1"/>
                </a:solidFill>
              </a:rPr>
              <a:t>ALM.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chemeClr val="bg1"/>
                </a:solidFill>
                <a:hlinkClick r:id="rId3"/>
              </a:rPr>
              <a:t>www.microsoft.com/visualstudio/eng/downloads</a:t>
            </a:r>
            <a:endParaRPr lang="ru-RU" dirty="0" smtClean="0">
              <a:solidFill>
                <a:schemeClr val="bg1"/>
              </a:solidFill>
            </a:endParaRPr>
          </a:p>
          <a:p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Последняя версия </a:t>
            </a:r>
            <a:r>
              <a:rPr lang="en-US" dirty="0" smtClean="0">
                <a:solidFill>
                  <a:schemeClr val="bg1"/>
                </a:solidFill>
              </a:rPr>
              <a:t>Visual </a:t>
            </a:r>
            <a:r>
              <a:rPr lang="en-US" dirty="0">
                <a:solidFill>
                  <a:schemeClr val="bg1"/>
                </a:solidFill>
              </a:rPr>
              <a:t>Studio </a:t>
            </a:r>
            <a:r>
              <a:rPr lang="en-US" dirty="0" smtClean="0">
                <a:solidFill>
                  <a:schemeClr val="bg1"/>
                </a:solidFill>
              </a:rPr>
              <a:t>201</a:t>
            </a:r>
            <a:r>
              <a:rPr lang="ru-RU" dirty="0" smtClean="0">
                <a:solidFill>
                  <a:schemeClr val="bg1"/>
                </a:solidFill>
              </a:rPr>
              <a:t>3. Мы будем использовать </a:t>
            </a:r>
            <a:r>
              <a:rPr lang="en-US" dirty="0" smtClean="0">
                <a:solidFill>
                  <a:schemeClr val="bg1"/>
                </a:solidFill>
              </a:rPr>
              <a:t>Visual Studio 2010.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Редакции</a:t>
            </a:r>
            <a:r>
              <a:rPr lang="en-US" dirty="0" smtClean="0">
                <a:solidFill>
                  <a:schemeClr val="bg1"/>
                </a:solidFill>
              </a:rPr>
              <a:t>: Express </a:t>
            </a:r>
            <a:r>
              <a:rPr lang="ru-RU" dirty="0">
                <a:solidFill>
                  <a:schemeClr val="bg1"/>
                </a:solidFill>
              </a:rPr>
              <a:t>(бесплатная</a:t>
            </a:r>
            <a:r>
              <a:rPr lang="en-US" dirty="0" smtClean="0">
                <a:solidFill>
                  <a:schemeClr val="bg1"/>
                </a:solidFill>
              </a:rPr>
              <a:t>), Professional, Premium, Ultimate.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Расширения для </a:t>
            </a: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ru-RU" dirty="0">
                <a:solidFill>
                  <a:schemeClr val="bg1"/>
                </a:solidFill>
              </a:rPr>
              <a:t>isual </a:t>
            </a:r>
            <a:r>
              <a:rPr lang="en-US" dirty="0">
                <a:solidFill>
                  <a:schemeClr val="bg1"/>
                </a:solidFill>
              </a:rPr>
              <a:t>Studio</a:t>
            </a:r>
            <a:r>
              <a:rPr lang="ru-RU" dirty="0">
                <a:solidFill>
                  <a:schemeClr val="bg1"/>
                </a:solidFill>
              </a:rPr>
              <a:t/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http</a:t>
            </a:r>
            <a:r>
              <a:rPr lang="ru-RU" u="sng" dirty="0">
                <a:solidFill>
                  <a:schemeClr val="bg1"/>
                </a:solidFill>
              </a:rPr>
              <a:t>://</a:t>
            </a:r>
            <a:r>
              <a:rPr lang="en-US" u="sng" dirty="0" err="1">
                <a:solidFill>
                  <a:schemeClr val="bg1"/>
                </a:solidFill>
              </a:rPr>
              <a:t>visualstudiogallery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msdn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 err="1">
                <a:solidFill>
                  <a:schemeClr val="bg1"/>
                </a:solidFill>
              </a:rPr>
              <a:t>microsoft</a:t>
            </a:r>
            <a:r>
              <a:rPr lang="ru-RU" u="sng" dirty="0">
                <a:solidFill>
                  <a:schemeClr val="bg1"/>
                </a:solidFill>
              </a:rPr>
              <a:t>.</a:t>
            </a:r>
            <a:r>
              <a:rPr lang="en-US" u="sng" dirty="0">
                <a:solidFill>
                  <a:schemeClr val="bg1"/>
                </a:solidFill>
              </a:rPr>
              <a:t>com</a:t>
            </a:r>
            <a:r>
              <a:rPr lang="ru-RU" u="sng" dirty="0">
                <a:solidFill>
                  <a:schemeClr val="bg1"/>
                </a:solidFill>
              </a:rPr>
              <a:t>/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rgbClr val="FFFF00"/>
                </a:solidFill>
              </a:rPr>
              <a:t>Смотрите также презентацию </a:t>
            </a:r>
            <a:r>
              <a:rPr lang="en-US" dirty="0">
                <a:solidFill>
                  <a:srgbClr val="FFFF00"/>
                </a:solidFill>
              </a:rPr>
              <a:t>tools-visual-studio.pptx</a:t>
            </a:r>
            <a:endParaRPr 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9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7524" y="4172851"/>
            <a:ext cx="8568952" cy="1344381"/>
            <a:chOff x="323528" y="3668795"/>
            <a:chExt cx="8568952" cy="1344381"/>
          </a:xfrm>
        </p:grpSpPr>
        <p:grpSp>
          <p:nvGrpSpPr>
            <p:cNvPr id="5" name="Group 4"/>
            <p:cNvGrpSpPr/>
            <p:nvPr/>
          </p:nvGrpSpPr>
          <p:grpSpPr>
            <a:xfrm>
              <a:off x="323528" y="3668795"/>
              <a:ext cx="8568952" cy="1344381"/>
              <a:chOff x="795695" y="3981661"/>
              <a:chExt cx="3474682" cy="1344381"/>
            </a:xfrm>
          </p:grpSpPr>
          <p:sp>
            <p:nvSpPr>
              <p:cNvPr id="6" name="Rectangle 5"/>
              <p:cNvSpPr/>
              <p:nvPr/>
            </p:nvSpPr>
            <p:spPr bwMode="auto">
              <a:xfrm>
                <a:off x="795695" y="3981661"/>
                <a:ext cx="3474682" cy="1344381"/>
              </a:xfrm>
              <a:prstGeom prst="rect">
                <a:avLst/>
              </a:prstGeom>
              <a:solidFill>
                <a:srgbClr val="0069B8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922480" y="4389153"/>
                <a:ext cx="514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Platform</a:t>
                </a:r>
                <a:endParaRPr lang="en-US" sz="2400" kern="0" dirty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8" name="Picture 6" descr="C:\temp\WinAzure_rgb_Wht_S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019"/>
            <a:stretch/>
          </p:blipFill>
          <p:spPr bwMode="auto">
            <a:xfrm>
              <a:off x="8067818" y="4044538"/>
              <a:ext cx="627059" cy="752383"/>
            </a:xfrm>
            <a:prstGeom prst="rect">
              <a:avLst/>
            </a:prstGeom>
            <a:solidFill>
              <a:srgbClr val="0069B8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  <a:extLst/>
          </p:spPr>
        </p:pic>
      </p:grpSp>
      <p:grpSp>
        <p:nvGrpSpPr>
          <p:cNvPr id="2" name="Group 1"/>
          <p:cNvGrpSpPr/>
          <p:nvPr/>
        </p:nvGrpSpPr>
        <p:grpSpPr>
          <a:xfrm>
            <a:off x="1115616" y="2524710"/>
            <a:ext cx="6912768" cy="1396321"/>
            <a:chOff x="323528" y="2020654"/>
            <a:chExt cx="6912768" cy="1396321"/>
          </a:xfrm>
        </p:grpSpPr>
        <p:grpSp>
          <p:nvGrpSpPr>
            <p:cNvPr id="9" name="Group 8"/>
            <p:cNvGrpSpPr/>
            <p:nvPr/>
          </p:nvGrpSpPr>
          <p:grpSpPr>
            <a:xfrm>
              <a:off x="323528" y="2072594"/>
              <a:ext cx="6912768" cy="1344381"/>
              <a:chOff x="4498974" y="3981661"/>
              <a:chExt cx="3474682" cy="1344381"/>
            </a:xfrm>
          </p:grpSpPr>
          <p:sp>
            <p:nvSpPr>
              <p:cNvPr id="10" name="Rectangle 9"/>
              <p:cNvSpPr/>
              <p:nvPr/>
            </p:nvSpPr>
            <p:spPr bwMode="auto">
              <a:xfrm>
                <a:off x="4498974" y="3981661"/>
                <a:ext cx="3474682" cy="1344381"/>
              </a:xfrm>
              <a:prstGeom prst="rect">
                <a:avLst/>
              </a:prstGeom>
              <a:solidFill>
                <a:srgbClr val="7FBA00"/>
              </a:solidFill>
              <a:ln w="25400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182880" tIns="0" rIns="91436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defTabSz="91409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400" kern="0" spc="-50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16200000" scaled="0"/>
                  </a:gradFill>
                  <a:latin typeface="Segoe UI Light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773291" y="4389153"/>
                <a:ext cx="8083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kern="0" dirty="0" smtClean="0">
                    <a:solidFill>
                      <a:schemeClr val="bg1"/>
                    </a:solidFill>
                    <a:latin typeface="Segoe UI Light"/>
                    <a:ea typeface="Segoe UI" pitchFamily="34" charset="0"/>
                    <a:cs typeface="Segoe UI" pitchFamily="34" charset="0"/>
                  </a:rPr>
                  <a:t>Framework</a:t>
                </a:r>
                <a:endParaRPr lang="en-US" sz="2400" kern="0" dirty="0">
                  <a:solidFill>
                    <a:schemeClr val="bg1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0192" y="2020654"/>
              <a:ext cx="707237" cy="690264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2668964" y="908720"/>
            <a:ext cx="3806071" cy="1344381"/>
            <a:chOff x="4498974" y="3981661"/>
            <a:chExt cx="3474682" cy="1344381"/>
          </a:xfrm>
          <a:solidFill>
            <a:schemeClr val="bg1">
              <a:lumMod val="50000"/>
            </a:schemeClr>
          </a:solidFill>
        </p:grpSpPr>
        <p:sp>
          <p:nvSpPr>
            <p:cNvPr id="22" name="Rectangle 21"/>
            <p:cNvSpPr/>
            <p:nvPr/>
          </p:nvSpPr>
          <p:spPr bwMode="auto">
            <a:xfrm>
              <a:off x="4498974" y="3981661"/>
              <a:ext cx="3474682" cy="1344381"/>
            </a:xfrm>
            <a:prstGeom prst="rect">
              <a:avLst/>
            </a:prstGeom>
            <a:grpFill/>
            <a:ln w="254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82880" tIns="0" rIns="91436" bIns="0" numCol="1" rtlCol="0" anchor="ctr" anchorCtr="0" compatLnSpc="1">
              <a:prstTxWarp prst="textNoShape">
                <a:avLst/>
              </a:prstTxWarp>
            </a:bodyPr>
            <a:lstStyle/>
            <a:p>
              <a:pPr defTabSz="914099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kern="0" spc="-5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16200000" scaled="0"/>
                </a:gradFill>
                <a:latin typeface="Segoe UI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5943" y="4238352"/>
              <a:ext cx="3040746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Приложения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  <a:p>
              <a:pPr algn="ctr"/>
              <a:r>
                <a:rPr lang="en-US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desktop, ASP.NET </a:t>
              </a:r>
              <a:r>
                <a:rPr lang="ru-RU" sz="2400" kern="0" dirty="0" smtClea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rPr>
                <a:t>и т.д.</a:t>
              </a:r>
              <a:endParaRPr lang="en-US" sz="2400" kern="0" dirty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018447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1.0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0152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2.0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63944" y="3248840"/>
            <a:ext cx="83377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4.x</a:t>
            </a:r>
            <a:endParaRPr lang="ru-RU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520" y="116632"/>
            <a:ext cx="864096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 smtClean="0">
                <a:solidFill>
                  <a:schemeClr val="bg1"/>
                </a:solidFill>
              </a:rPr>
              <a:t>.NET Framework</a:t>
            </a:r>
            <a:endParaRPr lang="ru-RU" sz="3200" dirty="0" smtClean="0">
              <a:solidFill>
                <a:schemeClr val="bg1"/>
              </a:solidFill>
            </a:endParaRPr>
          </a:p>
          <a:p>
            <a:pPr lvl="0"/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CLR – Common Language Runtime – </a:t>
            </a:r>
            <a:r>
              <a:rPr lang="ru-RU" dirty="0" smtClean="0">
                <a:solidFill>
                  <a:schemeClr val="bg1"/>
                </a:solidFill>
              </a:rPr>
              <a:t>Общеязыковая исполняющая среда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C++/CLI, C#, Visual Basic .NET, F#, Iron Python, Iron Ruby, and an Intermediate Language (IL) </a:t>
            </a:r>
            <a:r>
              <a:rPr lang="en-US" dirty="0" smtClean="0">
                <a:solidFill>
                  <a:schemeClr val="bg1"/>
                </a:solidFill>
              </a:rPr>
              <a:t>Assembler</a:t>
            </a:r>
            <a:endParaRPr lang="ru-RU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Управляет памятью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потоками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исполнением кода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проверками кода на безопасность</a:t>
            </a:r>
            <a:r>
              <a:rPr lang="en-US" dirty="0" smtClean="0">
                <a:solidFill>
                  <a:schemeClr val="bg1"/>
                </a:solidFill>
              </a:rPr>
              <a:t>, JIT-</a:t>
            </a:r>
            <a:r>
              <a:rPr lang="ru-RU" dirty="0" smtClean="0">
                <a:solidFill>
                  <a:schemeClr val="bg1"/>
                </a:solidFill>
              </a:rPr>
              <a:t>компиляция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Managed/</a:t>
            </a:r>
            <a:r>
              <a:rPr lang="en-US" dirty="0" err="1" smtClean="0">
                <a:solidFill>
                  <a:schemeClr val="bg1"/>
                </a:solidFill>
              </a:rPr>
              <a:t>Unmaged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– Управляемый/Неуправляемый код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Код предназначенный для исполнения из под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называется управляемым т.к. выполняется под управением </a:t>
            </a:r>
            <a:r>
              <a:rPr lang="en-US" dirty="0" smtClean="0">
                <a:solidFill>
                  <a:schemeClr val="bg1"/>
                </a:solidFill>
              </a:rPr>
              <a:t>CLR</a:t>
            </a: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GC – Garbage collector – </a:t>
            </a:r>
            <a:r>
              <a:rPr lang="ru-RU" dirty="0" smtClean="0">
                <a:solidFill>
                  <a:schemeClr val="bg1"/>
                </a:solidFill>
              </a:rPr>
              <a:t>Сборщик мусора.</a:t>
            </a:r>
          </a:p>
          <a:p>
            <a:pPr marL="285750" indent="-285750">
              <a:buFont typeface="Arial" pitchFamily="34" charset="0"/>
              <a:buChar char="•"/>
            </a:pPr>
            <a:endParaRPr lang="ru-RU" dirty="0" smtClean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02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While hyperlink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bel-hard-training">
  <a:themeElements>
    <a:clrScheme name="White-On-Blue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3200"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3763</Words>
  <Application>Microsoft Office PowerPoint</Application>
  <PresentationFormat>On-screen Show (4:3)</PresentationFormat>
  <Paragraphs>1039</Paragraphs>
  <Slides>51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Office Theme</vt:lpstr>
      <vt:lpstr>bel-hard-training</vt:lpstr>
      <vt:lpstr>1_Office Theme</vt:lpstr>
      <vt:lpstr>1_bel-hard-training</vt:lpstr>
      <vt:lpstr>PowerPoint Presentation</vt:lpstr>
      <vt:lpstr>PowerPoint Presentation</vt:lpstr>
      <vt:lpstr>Ссылки. Часть 1.</vt:lpstr>
      <vt:lpstr>Материалы для обучения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Ключевые слова языка C#</vt:lpstr>
      <vt:lpstr>Директива using</vt:lpstr>
      <vt:lpstr>PowerPoint Presentation</vt:lpstr>
      <vt:lpstr>PowerPoint Presentation</vt:lpstr>
      <vt:lpstr>Объявление локальных переменных</vt:lpstr>
      <vt:lpstr>PowerPoint Presentation</vt:lpstr>
      <vt:lpstr>Обязательная инициализация перед использованием (definite assignment)</vt:lpstr>
      <vt:lpstr>Литералы</vt:lpstr>
      <vt:lpstr>PowerPoint Presentation</vt:lpstr>
      <vt:lpstr>Другие полезные типы данных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Унарные операторы</vt:lpstr>
      <vt:lpstr>Арифметические операторы</vt:lpstr>
      <vt:lpstr>Арифметические операторы. Примеры.</vt:lpstr>
      <vt:lpstr>Математические операции (класс System.Math)</vt:lpstr>
      <vt:lpstr>Операторы сравнения</vt:lpstr>
      <vt:lpstr>Битовые операторы</vt:lpstr>
      <vt:lpstr>Условные логические операторы</vt:lpstr>
      <vt:lpstr>PowerPoint Presentation</vt:lpstr>
      <vt:lpstr>PowerPoint Presentation</vt:lpstr>
      <vt:lpstr>Сокращенное выполнение логических выражений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С# и .NET Framework</dc:title>
  <dc:creator/>
  <cp:lastModifiedBy/>
  <cp:revision>1</cp:revision>
  <dcterms:created xsi:type="dcterms:W3CDTF">2012-08-13T08:02:26Z</dcterms:created>
  <dcterms:modified xsi:type="dcterms:W3CDTF">2014-09-19T16:56:08Z</dcterms:modified>
</cp:coreProperties>
</file>