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sldIdLst>
    <p:sldId id="257" r:id="rId2"/>
    <p:sldId id="275" r:id="rId3"/>
    <p:sldId id="281" r:id="rId4"/>
    <p:sldId id="259" r:id="rId5"/>
    <p:sldId id="261" r:id="rId6"/>
    <p:sldId id="263" r:id="rId7"/>
    <p:sldId id="262" r:id="rId8"/>
    <p:sldId id="264" r:id="rId9"/>
    <p:sldId id="265" r:id="rId10"/>
    <p:sldId id="290" r:id="rId11"/>
    <p:sldId id="266" r:id="rId12"/>
    <p:sldId id="267" r:id="rId13"/>
    <p:sldId id="268" r:id="rId14"/>
    <p:sldId id="269" r:id="rId15"/>
    <p:sldId id="270" r:id="rId16"/>
    <p:sldId id="286" r:id="rId17"/>
    <p:sldId id="260" r:id="rId18"/>
    <p:sldId id="271" r:id="rId19"/>
    <p:sldId id="273" r:id="rId20"/>
    <p:sldId id="274" r:id="rId21"/>
    <p:sldId id="283" r:id="rId22"/>
    <p:sldId id="276" r:id="rId23"/>
    <p:sldId id="289" r:id="rId24"/>
    <p:sldId id="278" r:id="rId25"/>
    <p:sldId id="288" r:id="rId26"/>
    <p:sldId id="284" r:id="rId27"/>
    <p:sldId id="287" r:id="rId28"/>
    <p:sldId id="277" r:id="rId29"/>
    <p:sldId id="280" r:id="rId30"/>
    <p:sldId id="282" r:id="rId31"/>
    <p:sldId id="285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16.10.2014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16.10.2014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shfb.codeplex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между элементом и атрибутом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mtClean="0"/>
              <a:t>Атрибуты лучще подходят для коротких простых данных без вложенности (сейчас или в будущем).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33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Любой </a:t>
            </a:r>
            <a:r>
              <a:rPr lang="ru-RU" sz="2400" dirty="0">
                <a:solidFill>
                  <a:schemeClr val="bg1"/>
                </a:solidFill>
              </a:rPr>
              <a:t>XML-элемент может содержать специальный атрибут xmlns, указывающий на пространство </a:t>
            </a:r>
            <a:r>
              <a:rPr lang="ru-RU" sz="2400" dirty="0" smtClean="0">
                <a:solidFill>
                  <a:schemeClr val="bg1"/>
                </a:solidFill>
              </a:rPr>
              <a:t>имен </a:t>
            </a:r>
            <a:r>
              <a:rPr lang="ru-RU" sz="2400" dirty="0">
                <a:solidFill>
                  <a:schemeClr val="bg1"/>
                </a:solidFill>
              </a:rPr>
              <a:t>элемента. Назначение пространств имён </a:t>
            </a:r>
            <a:r>
              <a:rPr lang="ru-RU" sz="2400" dirty="0" smtClean="0">
                <a:solidFill>
                  <a:schemeClr val="bg1"/>
                </a:solidFill>
              </a:rPr>
              <a:t>дать возможность разрешать конфликты для элементов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 одинаковым названием, но разным предназначением. Пространства имен могут объявляться с префиксом или без него. Пространство имен без </a:t>
            </a:r>
            <a:r>
              <a:rPr lang="ru-RU" sz="2400" dirty="0">
                <a:solidFill>
                  <a:schemeClr val="bg1"/>
                </a:solidFill>
              </a:rPr>
              <a:t>префикса называется </a:t>
            </a:r>
            <a:r>
              <a:rPr lang="ru-RU" sz="2400" dirty="0" smtClean="0">
                <a:solidFill>
                  <a:schemeClr val="bg1"/>
                </a:solidFill>
              </a:rPr>
              <a:t>«пространством имен по умолчанию» и может быть только одним в рамках документа.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855" y="5057889"/>
            <a:ext cx="828860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xs:schema</a:t>
            </a:r>
            <a: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tc.belhard.com/2012/Customers"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</a:p>
          <a:p>
            <a:r>
              <a:rPr lang="ru-RU" dirty="0" smtClean="0"/>
              <a:t>Стандартные инструкции</a:t>
            </a:r>
          </a:p>
          <a:p>
            <a:pPr lvl="1"/>
            <a:r>
              <a:rPr lang="en-US" dirty="0"/>
              <a:t>&lt;?xml-</a:t>
            </a:r>
            <a:r>
              <a:rPr lang="en-US" dirty="0" err="1"/>
              <a:t>stylesheet</a:t>
            </a:r>
            <a:r>
              <a:rPr lang="en-US" dirty="0"/>
              <a:t>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бинарных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4133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XML </a:t>
            </a:r>
            <a:r>
              <a:rPr lang="ru-RU" sz="2400" dirty="0" smtClean="0"/>
              <a:t>является тектовым форматом, поэтому прямое хранение бинарных данных невозможно. Поэтому, по возможности, </a:t>
            </a:r>
            <a:r>
              <a:rPr lang="ru-RU" sz="2400" dirty="0"/>
              <a:t>избегайте хранить бинарные данные в </a:t>
            </a:r>
            <a:r>
              <a:rPr lang="en-US" sz="2400" dirty="0"/>
              <a:t>XML. </a:t>
            </a:r>
            <a:r>
              <a:rPr lang="ru-RU" sz="2400" dirty="0" smtClean="0"/>
              <a:t>Однако можно преобразовать последовательность байтов в текстовое представление и уже его сохранять в </a:t>
            </a:r>
            <a:r>
              <a:rPr lang="en-US" sz="2400" dirty="0" smtClean="0"/>
              <a:t>XML.</a:t>
            </a:r>
            <a:r>
              <a:rPr lang="ru-RU" sz="2400" dirty="0" smtClean="0"/>
              <a:t> Хорошим решением будет использование кодировки </a:t>
            </a:r>
            <a:r>
              <a:rPr lang="en-US" sz="2400" dirty="0" smtClean="0"/>
              <a:t>Base64. </a:t>
            </a:r>
            <a:r>
              <a:rPr lang="ru-RU" sz="2400" dirty="0" smtClean="0"/>
              <a:t>Накладные расходы при этом составят примерно 37% от объема бинарных данных. Смотрите методы класса </a:t>
            </a:r>
            <a:r>
              <a:rPr lang="en-US" sz="2400" dirty="0" err="1" smtClean="0"/>
              <a:t>System.Convert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string ToBase64String(byte[])</a:t>
            </a:r>
          </a:p>
          <a:p>
            <a:r>
              <a:rPr lang="en-US" sz="2400" dirty="0" smtClean="0"/>
              <a:t>byte[] FromBase64String(string)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5733256"/>
            <a:ext cx="8229600" cy="864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isbn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="978-5-459-00297-3"&gt;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/9j/4AAQSkZJRgABAgEAAAAAA...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PnOgkECAgYgQQICCQIIH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/2Q==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5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структуры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pPr lvl="1"/>
            <a:r>
              <a:rPr lang="ru-RU" dirty="0" smtClean="0"/>
              <a:t>Устаревшая</a:t>
            </a:r>
          </a:p>
          <a:p>
            <a:pPr lvl="1"/>
            <a:r>
              <a:rPr lang="ru-RU" dirty="0" smtClean="0"/>
              <a:t>Требует изучения нового синтаксиса</a:t>
            </a:r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ru-RU" dirty="0" smtClean="0"/>
              <a:t>Использует синтаксис </a:t>
            </a:r>
            <a:r>
              <a:rPr lang="en-US" dirty="0" smtClean="0"/>
              <a:t>XML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 – Язык для поиска элементов в </a:t>
            </a:r>
            <a:r>
              <a:rPr lang="en-US" dirty="0" smtClean="0"/>
              <a:t>XML </a:t>
            </a:r>
            <a:r>
              <a:rPr lang="ru-RU" dirty="0" smtClean="0"/>
              <a:t>документе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</a:t>
            </a:r>
            <a:r>
              <a:rPr lang="en-US" dirty="0" smtClean="0">
                <a:hlinkClick r:id="rId3"/>
              </a:rPr>
              <a:t>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NET </a:t>
            </a:r>
            <a:r>
              <a:rPr lang="ru-RU" dirty="0" smtClean="0"/>
              <a:t>поддерживает только </a:t>
            </a:r>
            <a:r>
              <a:rPr lang="en-US" dirty="0" err="1" smtClean="0"/>
              <a:t>XPath</a:t>
            </a:r>
            <a:r>
              <a:rPr lang="en-US" dirty="0" smtClean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. Примеры.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57850"/>
              </p:ext>
            </p:extLst>
          </p:nvPr>
        </p:nvGraphicFramePr>
        <p:xfrm>
          <a:off x="467544" y="1298171"/>
          <a:ext cx="8280920" cy="51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66"/>
                <a:gridCol w="6565054"/>
              </a:tblGrid>
              <a:tr h="80417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./book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 Эквивалентно следующей строке.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/books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Корневой элемент документа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(document element)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//book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из документа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93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=‘978-5-459-00297-3’]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Элемент(ы)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у которых есть атрибут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id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его значение равно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978-5-459-00297-3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book/*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 дочерние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Значение атрибута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book[1]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Первый элемент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 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25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my:book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 принадлежащие пространству имен 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</a:rPr>
                        <a:t>my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ru-RU" dirty="0" smtClean="0"/>
              <a:t>Класс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err="1" smtClean="0"/>
              <a:t>System.Xml</a:t>
            </a:r>
            <a:r>
              <a:rPr lang="en-US" dirty="0" smtClean="0"/>
              <a:t>.</a:t>
            </a:r>
            <a:r>
              <a:rPr lang="ru-RU" dirty="0" smtClean="0"/>
              <a:t>*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. Классы </a:t>
            </a:r>
            <a:r>
              <a:rPr lang="en-US" err="1" smtClean="0"/>
              <a:t>System.Xml.Linq</a:t>
            </a:r>
            <a:r>
              <a:rPr lang="en-US" smtClean="0"/>
              <a:t>.*</a:t>
            </a:r>
            <a:endParaRPr lang="en-US" dirty="0" smtClean="0"/>
          </a:p>
          <a:p>
            <a:pPr lvl="1"/>
            <a:r>
              <a:rPr lang="ru-RU" dirty="0" smtClean="0"/>
              <a:t>Загружает </a:t>
            </a:r>
            <a:r>
              <a:rPr lang="en-US" dirty="0" smtClean="0"/>
              <a:t>XML </a:t>
            </a:r>
            <a:r>
              <a:rPr lang="ru-RU" dirty="0"/>
              <a:t>документ </a:t>
            </a:r>
            <a:r>
              <a:rPr lang="ru-RU" dirty="0" smtClean="0"/>
              <a:t>целиком в память</a:t>
            </a:r>
          </a:p>
          <a:p>
            <a:pPr lvl="1"/>
            <a:r>
              <a:rPr lang="ru-RU" dirty="0" smtClean="0"/>
              <a:t>Позволяет одновременно читать и изменять </a:t>
            </a:r>
            <a:r>
              <a:rPr lang="en-US" dirty="0" smtClean="0"/>
              <a:t>XML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ru-RU" dirty="0" smtClean="0"/>
              <a:t>Классы </a:t>
            </a:r>
            <a:r>
              <a:rPr lang="en-US" dirty="0" err="1" smtClean="0"/>
              <a:t>System.Xml.XmlReader</a:t>
            </a:r>
            <a:r>
              <a:rPr lang="en-US" dirty="0"/>
              <a:t>/ </a:t>
            </a:r>
            <a:r>
              <a:rPr lang="en-US" dirty="0" err="1" smtClean="0"/>
              <a:t>System.Xml.XmlWriter</a:t>
            </a:r>
            <a:endParaRPr lang="ru-RU" dirty="0" smtClean="0"/>
          </a:p>
          <a:p>
            <a:pPr lvl="1"/>
            <a:r>
              <a:rPr lang="ru-RU" dirty="0" smtClean="0"/>
              <a:t>Чтение или запись, но не то и другое одновременно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Visualizer </a:t>
            </a:r>
            <a:r>
              <a:rPr lang="ru-RU" dirty="0" smtClean="0"/>
              <a:t>в отладчике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980728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.Format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CultureInfo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.GetCultureInfo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en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-US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http://www.nbrb.by/Services/XmlExRates.aspx?ondate=</a:t>
            </a:r>
            <a:r>
              <a:rPr lang="en-US" sz="1400" dirty="0">
                <a:solidFill>
                  <a:srgbClr val="3CB371"/>
                </a:solidFill>
                <a:latin typeface="Consolas"/>
              </a:rPr>
              <a:t>{0:d</a:t>
            </a:r>
            <a:r>
              <a:rPr lang="en-US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.Now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xmlDoc.Load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xml =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xmlDoc.InnerXml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Посмотрим на переменную xml в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отладчике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924944"/>
            <a:ext cx="42100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809819"/>
            <a:ext cx="39814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7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XML </a:t>
            </a:r>
            <a:r>
              <a:rPr lang="ru-RU" dirty="0" smtClean="0"/>
              <a:t>комментарии предназначены для автоматизации документирования программы и для поддержки </a:t>
            </a:r>
            <a:r>
              <a:rPr lang="en-US" dirty="0" err="1" smtClean="0"/>
              <a:t>InteliiSense</a:t>
            </a:r>
            <a:r>
              <a:rPr lang="en-US" dirty="0" smtClean="0"/>
              <a:t> </a:t>
            </a:r>
            <a:r>
              <a:rPr lang="ru-RU" dirty="0" smtClean="0"/>
              <a:t>для типов из внешних библиотек.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Начинаются с </a:t>
            </a:r>
            <a:r>
              <a:rPr lang="en-US" dirty="0" smtClean="0"/>
              <a:t>///</a:t>
            </a:r>
            <a:endParaRPr lang="ru-RU" dirty="0" smtClean="0"/>
          </a:p>
          <a:p>
            <a:r>
              <a:rPr lang="ru-RU" dirty="0" smtClean="0"/>
              <a:t>Являются строковыми комментариями как и </a:t>
            </a:r>
            <a:r>
              <a:rPr lang="en-US" dirty="0" smtClean="0"/>
              <a:t>//</a:t>
            </a:r>
            <a:endParaRPr lang="ru-RU" dirty="0" smtClean="0"/>
          </a:p>
          <a:p>
            <a:r>
              <a:rPr lang="ru-RU" dirty="0" smtClean="0"/>
              <a:t>Применяются в основном к </a:t>
            </a:r>
            <a:r>
              <a:rPr lang="en-US" dirty="0" smtClean="0"/>
              <a:t>public </a:t>
            </a:r>
            <a:r>
              <a:rPr lang="ru-RU" dirty="0" smtClean="0"/>
              <a:t>и </a:t>
            </a:r>
            <a:r>
              <a:rPr lang="en-US" dirty="0" smtClean="0"/>
              <a:t>protected</a:t>
            </a:r>
            <a:r>
              <a:rPr lang="ru-RU" dirty="0" smtClean="0"/>
              <a:t> членам/типам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XML </a:t>
            </a:r>
            <a:r>
              <a:rPr lang="ru-RU" dirty="0" smtClean="0"/>
              <a:t>комментариев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08051"/>
              </p:ext>
            </p:extLst>
          </p:nvPr>
        </p:nvGraphicFramePr>
        <p:xfrm>
          <a:off x="575556" y="1340768"/>
          <a:ext cx="799288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Название элемента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Назначение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&lt;summary&gt;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Общее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описание. Видно в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IntelliSense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name="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 Параметра"&gt;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параметра метода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&lt;returns&gt;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возвращаемого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значения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&lt;remarks&gt;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Дополнительные комментарии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&lt;exception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cref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Типа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причины по которой данный член генерирует заданное исключение.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7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</a:t>
            </a:r>
            <a:r>
              <a:rPr lang="ru-RU" dirty="0" smtClean="0"/>
              <a:t>Настройка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28986"/>
            <a:ext cx="566928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557367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Установите опцию </a:t>
            </a:r>
            <a:r>
              <a:rPr lang="en-US" sz="3200" dirty="0" smtClean="0"/>
              <a:t>“XML documentation file” </a:t>
            </a:r>
            <a:r>
              <a:rPr lang="ru-RU" sz="3200" dirty="0" smtClean="0"/>
              <a:t>в свойствах проекта для генерации </a:t>
            </a:r>
            <a:r>
              <a:rPr lang="en-US" sz="3200" dirty="0" smtClean="0"/>
              <a:t>XML </a:t>
            </a:r>
            <a:r>
              <a:rPr lang="ru-RU" sz="3200" dirty="0" smtClean="0"/>
              <a:t>файла с комментариями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2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Sandcastle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Полученный </a:t>
            </a:r>
            <a:r>
              <a:rPr lang="en-US" dirty="0" smtClean="0"/>
              <a:t>XML </a:t>
            </a:r>
            <a:r>
              <a:rPr lang="ru-RU" dirty="0" smtClean="0"/>
              <a:t>файл неудобен для чтения человеком. Однако его можно обработать с помощью программы </a:t>
            </a:r>
            <a:r>
              <a:rPr lang="en-US" dirty="0" smtClean="0"/>
              <a:t>Sandcastle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shfb.codeplex.com</a:t>
            </a:r>
            <a:r>
              <a:rPr lang="en-US" dirty="0" smtClean="0"/>
              <a:t>) </a:t>
            </a:r>
            <a:r>
              <a:rPr lang="ru-RU" dirty="0" smtClean="0"/>
              <a:t>и получить файл(ы) справки.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6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</a:t>
            </a:r>
            <a:r>
              <a:rPr lang="ru-RU" dirty="0" smtClean="0"/>
              <a:t>в поток</a:t>
            </a:r>
            <a:endParaRPr lang="ru-RU" dirty="0"/>
          </a:p>
          <a:p>
            <a:r>
              <a:rPr lang="ru-RU" dirty="0" smtClean="0"/>
              <a:t>Десериализация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обратный процесс восстановления </a:t>
            </a:r>
            <a:r>
              <a:rPr lang="ru-RU" dirty="0" smtClean="0"/>
              <a:t>объекта</a:t>
            </a:r>
          </a:p>
          <a:p>
            <a:endParaRPr lang="en-US" dirty="0" smtClean="0"/>
          </a:p>
          <a:p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 smtClean="0"/>
              <a:t>Передача объекта между разными программи/машинами.</a:t>
            </a:r>
          </a:p>
          <a:p>
            <a:pPr lvl="1"/>
            <a:r>
              <a:rPr lang="ru-RU" dirty="0" smtClean="0"/>
              <a:t>Файлы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6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 </a:t>
            </a:r>
            <a:r>
              <a:rPr lang="ru-RU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Пример.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6048672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92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Домашнее задание:</a:t>
            </a:r>
            <a:br>
              <a:rPr lang="ru-RU" dirty="0" smtClean="0"/>
            </a:br>
            <a:r>
              <a:rPr lang="ru-RU" dirty="0" smtClean="0"/>
              <a:t>Создание </a:t>
            </a:r>
            <a:r>
              <a:rPr lang="en-US" dirty="0"/>
              <a:t>XML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Смотрите задание в файле </a:t>
            </a:r>
            <a:r>
              <a:rPr lang="en-US" dirty="0" smtClean="0"/>
              <a:t>xml-books.docx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8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 smtClean="0"/>
              <a:t>&lt;</a:t>
            </a:r>
            <a:r>
              <a:rPr lang="en-US" sz="1400" dirty="0" smtClean="0"/>
              <a:t>/books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/>
              <a:t>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1505</Words>
  <Application>Microsoft Office PowerPoint</Application>
  <PresentationFormat>On-screen Show (4:3)</PresentationFormat>
  <Paragraphs>223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bel-hard-training</vt:lpstr>
      <vt:lpstr>PowerPoint Presentation</vt:lpstr>
      <vt:lpstr>Литература</vt:lpstr>
      <vt:lpstr>Материалы для обучения</vt:lpstr>
      <vt:lpstr>eXtensible Markup Language</vt:lpstr>
      <vt:lpstr>XML-элемент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Выбор между элементом и атрибутом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Хранение бинарных данных</vt:lpstr>
      <vt:lpstr>Правила разметки</vt:lpstr>
      <vt:lpstr>Описание структуры XML документа</vt:lpstr>
      <vt:lpstr>XSLT - Extensible Stylesheet Language Transformations</vt:lpstr>
      <vt:lpstr>XPath – Язык для поиска элементов в XML документе</vt:lpstr>
      <vt:lpstr>XPath. Примеры.</vt:lpstr>
      <vt:lpstr>DOM &amp; SAX</vt:lpstr>
      <vt:lpstr>XML Visualizer в отладчике</vt:lpstr>
      <vt:lpstr>XML комментарии</vt:lpstr>
      <vt:lpstr>Элементы XML комментариев</vt:lpstr>
      <vt:lpstr>XML комментарии: Настройка</vt:lpstr>
      <vt:lpstr>XML комментарии: Sandcastle</vt:lpstr>
      <vt:lpstr>Чтение XML. Демонстрация.</vt:lpstr>
      <vt:lpstr>XML сериализация (serialization)</vt:lpstr>
      <vt:lpstr>XML Сериализация. Пример.</vt:lpstr>
      <vt:lpstr>Домашнее задание: Создание XML файла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2014-10-15T21:41:25Z</dcterms:modified>
</cp:coreProperties>
</file>