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76" r:id="rId2"/>
    <p:sldId id="258" r:id="rId3"/>
    <p:sldId id="269" r:id="rId4"/>
    <p:sldId id="259" r:id="rId5"/>
    <p:sldId id="260" r:id="rId6"/>
    <p:sldId id="261" r:id="rId7"/>
    <p:sldId id="262" r:id="rId8"/>
    <p:sldId id="263" r:id="rId9"/>
    <p:sldId id="264" r:id="rId10"/>
    <p:sldId id="265" r:id="rId11"/>
    <p:sldId id="266" r:id="rId12"/>
    <p:sldId id="267" r:id="rId13"/>
    <p:sldId id="268" r:id="rId14"/>
    <p:sldId id="271" r:id="rId15"/>
    <p:sldId id="272" r:id="rId16"/>
    <p:sldId id="270" r:id="rId17"/>
    <p:sldId id="273" r:id="rId18"/>
    <p:sldId id="274" r:id="rId19"/>
    <p:sldId id="275"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A7054-7FFB-49F4-A126-5DF6E687FF53}" type="datetimeFigureOut">
              <a:rPr lang="ru-RU" smtClean="0"/>
              <a:t>10.09.2012</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CFC53-1526-41B6-8CBD-767FA907A23B}" type="slidenum">
              <a:rPr lang="ru-RU" smtClean="0"/>
              <a:t>‹#›</a:t>
            </a:fld>
            <a:endParaRPr lang="ru-RU"/>
          </a:p>
        </p:txBody>
      </p:sp>
    </p:spTree>
    <p:extLst>
      <p:ext uri="{BB962C8B-B14F-4D97-AF65-F5344CB8AC3E}">
        <p14:creationId xmlns:p14="http://schemas.microsoft.com/office/powerpoint/2010/main" val="42561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schemeClr val="bg1"/>
                </a:solidFill>
              </a:rPr>
              <a:t>Занятие </a:t>
            </a:r>
            <a:r>
              <a:rPr lang="ru-RU" sz="2400" dirty="0" smtClean="0">
                <a:solidFill>
                  <a:schemeClr val="bg1"/>
                </a:solidFill>
              </a:rPr>
              <a:t>№</a:t>
            </a:r>
            <a:r>
              <a:rPr lang="en-US" sz="2400" dirty="0" smtClean="0">
                <a:solidFill>
                  <a:schemeClr val="bg1"/>
                </a:solidFill>
              </a:rPr>
              <a:t>?</a:t>
            </a:r>
            <a:r>
              <a:rPr lang="ru-RU" sz="2400" dirty="0" smtClean="0">
                <a:solidFill>
                  <a:schemeClr val="bg1"/>
                </a:solidFill>
              </a:rPr>
              <a:t>. Название занятия</a:t>
            </a:r>
            <a:endParaRPr lang="en-US" sz="2400" dirty="0">
              <a:solidFill>
                <a:schemeClr val="bg1"/>
              </a:solidFill>
            </a:endParaRPr>
          </a:p>
        </p:txBody>
      </p:sp>
    </p:spTree>
    <p:extLst>
      <p:ext uri="{BB962C8B-B14F-4D97-AF65-F5344CB8AC3E}">
        <p14:creationId xmlns:p14="http://schemas.microsoft.com/office/powerpoint/2010/main" val="206272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367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155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051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10.09.2012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62986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36346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2715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02623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404497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12520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t>Название.</a:t>
            </a:r>
            <a:r>
              <a:rPr lang="ru-RU" sz="3200" baseline="0" dirty="0" smtClean="0"/>
              <a:t> Демонстрация.</a:t>
            </a:r>
            <a:endParaRPr lang="ru-RU" sz="3200" dirty="0" smtClean="0"/>
          </a:p>
        </p:txBody>
      </p:sp>
    </p:spTree>
    <p:extLst>
      <p:ext uri="{BB962C8B-B14F-4D97-AF65-F5344CB8AC3E}">
        <p14:creationId xmlns:p14="http://schemas.microsoft.com/office/powerpoint/2010/main" val="330800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5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348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t>10.09.2012</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t>‹#›</a:t>
            </a:fld>
            <a:endParaRPr lang="ru-RU"/>
          </a:p>
        </p:txBody>
      </p:sp>
    </p:spTree>
    <p:extLst>
      <p:ext uri="{BB962C8B-B14F-4D97-AF65-F5344CB8AC3E}">
        <p14:creationId xmlns:p14="http://schemas.microsoft.com/office/powerpoint/2010/main" val="99553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msdn.microsoft.com/en-us/library/ff650706.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elhard.nullptr.ru/" TargetMode="External"/><Relationship Id="rId2" Type="http://schemas.openxmlformats.org/officeDocument/2006/relationships/hyperlink" Target="https://github.com/bazile/Training"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ru-RU" dirty="0" smtClean="0"/>
              <a:t>Задание + Вопросы</a:t>
            </a:r>
            <a:endParaRPr lang="en-US" dirty="0"/>
          </a:p>
        </p:txBody>
      </p:sp>
    </p:spTree>
    <p:extLst>
      <p:ext uri="{BB962C8B-B14F-4D97-AF65-F5344CB8AC3E}">
        <p14:creationId xmlns:p14="http://schemas.microsoft.com/office/powerpoint/2010/main" val="819309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2"/>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Single </a:t>
            </a:r>
            <a:r>
              <a:rPr lang="en-US" b="1" dirty="0"/>
              <a:t>Responsibility principle</a:t>
            </a:r>
            <a:r>
              <a:rPr lang="en-US" dirty="0"/>
              <a:t>. Each component or module should be responsible for only a specific feature or functionality, or aggregation of cohesive functionality.</a:t>
            </a:r>
          </a:p>
          <a:p>
            <a:endParaRPr lang="en-US" dirty="0"/>
          </a:p>
        </p:txBody>
      </p:sp>
    </p:spTree>
    <p:extLst>
      <p:ext uri="{BB962C8B-B14F-4D97-AF65-F5344CB8AC3E}">
        <p14:creationId xmlns:p14="http://schemas.microsoft.com/office/powerpoint/2010/main" val="54687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3"/>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Principle </a:t>
            </a:r>
            <a:r>
              <a:rPr lang="en-US" b="1" dirty="0"/>
              <a:t>of Least Knowledge </a:t>
            </a:r>
            <a:r>
              <a:rPr lang="en-US" dirty="0"/>
              <a:t>(also known as the Law of Demeter or </a:t>
            </a:r>
            <a:r>
              <a:rPr lang="en-US" dirty="0" err="1"/>
              <a:t>LoD</a:t>
            </a:r>
            <a:r>
              <a:rPr lang="en-US" dirty="0"/>
              <a:t>). A component or object should not know about internal details of other components or objects. </a:t>
            </a:r>
          </a:p>
          <a:p>
            <a:endParaRPr lang="en-US" dirty="0"/>
          </a:p>
        </p:txBody>
      </p:sp>
    </p:spTree>
    <p:extLst>
      <p:ext uri="{BB962C8B-B14F-4D97-AF65-F5344CB8AC3E}">
        <p14:creationId xmlns:p14="http://schemas.microsoft.com/office/powerpoint/2010/main" val="100059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4"/>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Don’t </a:t>
            </a:r>
            <a:r>
              <a:rPr lang="en-US" b="1" dirty="0"/>
              <a:t>repeat yourself (DRY)</a:t>
            </a:r>
            <a:r>
              <a:rPr lang="en-US" dirty="0"/>
              <a:t>. You should only need to specify intent in one place. For example, in terms of application design, specific functionality should be implemented in only one component; the functionality should not be duplicated in any other component. </a:t>
            </a:r>
          </a:p>
          <a:p>
            <a:endParaRPr lang="en-US" dirty="0"/>
          </a:p>
        </p:txBody>
      </p:sp>
    </p:spTree>
    <p:extLst>
      <p:ext uri="{BB962C8B-B14F-4D97-AF65-F5344CB8AC3E}">
        <p14:creationId xmlns:p14="http://schemas.microsoft.com/office/powerpoint/2010/main" val="311965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5"/>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Minimize </a:t>
            </a:r>
            <a:r>
              <a:rPr lang="en-US" b="1" dirty="0"/>
              <a:t>upfront design. </a:t>
            </a:r>
            <a:r>
              <a:rPr lang="en-US" dirty="0"/>
              <a:t>Only design what is necessary. In some cases, you may require upfront comprehensive design and testing if the cost of development or a failure in the design is very high. In other cases, especially for agile development, you can avoid big design upfront (BDUF). If your application requirements are unclear, or if there is a possibility of the design evolving over time, avoid making a large design effort prematurely. This principle is sometimes known as YAGNI ("You </a:t>
            </a:r>
            <a:r>
              <a:rPr lang="en-US" dirty="0" err="1"/>
              <a:t>ain’t</a:t>
            </a:r>
            <a:r>
              <a:rPr lang="en-US" dirty="0"/>
              <a:t> </a:t>
            </a:r>
            <a:r>
              <a:rPr lang="en-US" dirty="0" err="1"/>
              <a:t>gonna</a:t>
            </a:r>
            <a:r>
              <a:rPr lang="en-US" dirty="0"/>
              <a:t> need it").</a:t>
            </a:r>
          </a:p>
          <a:p>
            <a:endParaRPr lang="en-US" dirty="0"/>
          </a:p>
        </p:txBody>
      </p:sp>
    </p:spTree>
    <p:extLst>
      <p:ext uri="{BB962C8B-B14F-4D97-AF65-F5344CB8AC3E}">
        <p14:creationId xmlns:p14="http://schemas.microsoft.com/office/powerpoint/2010/main" val="117104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Жизненный цикл ПО</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Требования (</a:t>
            </a:r>
            <a:r>
              <a:rPr lang="en-US" dirty="0" smtClean="0"/>
              <a:t>Requirements</a:t>
            </a:r>
            <a:r>
              <a:rPr lang="ru-RU" dirty="0" smtClean="0"/>
              <a:t>)</a:t>
            </a:r>
            <a:endParaRPr lang="en-US" dirty="0"/>
          </a:p>
          <a:p>
            <a:r>
              <a:rPr lang="ru-RU" dirty="0" smtClean="0"/>
              <a:t>Спецификация (</a:t>
            </a:r>
            <a:r>
              <a:rPr lang="en-US" dirty="0" smtClean="0"/>
              <a:t>Specification</a:t>
            </a:r>
            <a:r>
              <a:rPr lang="ru-RU" dirty="0" smtClean="0"/>
              <a:t>)</a:t>
            </a:r>
            <a:endParaRPr lang="en-US" dirty="0"/>
          </a:p>
          <a:p>
            <a:r>
              <a:rPr lang="ru-RU" dirty="0" smtClean="0"/>
              <a:t>Архитектура (</a:t>
            </a:r>
            <a:r>
              <a:rPr lang="en-US" dirty="0" smtClean="0"/>
              <a:t>Architecture</a:t>
            </a:r>
            <a:r>
              <a:rPr lang="ru-RU" dirty="0" smtClean="0"/>
              <a:t>)</a:t>
            </a:r>
            <a:endParaRPr lang="en-US" dirty="0"/>
          </a:p>
          <a:p>
            <a:r>
              <a:rPr lang="ru-RU" dirty="0" smtClean="0"/>
              <a:t>Дизайн (</a:t>
            </a:r>
            <a:r>
              <a:rPr lang="en-US" dirty="0" smtClean="0"/>
              <a:t>Design</a:t>
            </a:r>
            <a:r>
              <a:rPr lang="ru-RU" dirty="0" smtClean="0"/>
              <a:t>)</a:t>
            </a:r>
            <a:endParaRPr lang="en-US" dirty="0"/>
          </a:p>
          <a:p>
            <a:r>
              <a:rPr lang="ru-RU" dirty="0" smtClean="0"/>
              <a:t>Программирование (</a:t>
            </a:r>
            <a:r>
              <a:rPr lang="en-US" dirty="0" smtClean="0"/>
              <a:t>Implementation</a:t>
            </a:r>
            <a:r>
              <a:rPr lang="ru-RU" dirty="0" smtClean="0"/>
              <a:t>)</a:t>
            </a:r>
            <a:endParaRPr lang="en-US" dirty="0"/>
          </a:p>
          <a:p>
            <a:r>
              <a:rPr lang="ru-RU" dirty="0" smtClean="0"/>
              <a:t>Тестирование (</a:t>
            </a:r>
            <a:r>
              <a:rPr lang="en-US" dirty="0" smtClean="0"/>
              <a:t>Testing</a:t>
            </a:r>
            <a:r>
              <a:rPr lang="ru-RU" dirty="0" smtClean="0"/>
              <a:t>)</a:t>
            </a:r>
            <a:endParaRPr lang="en-US" dirty="0"/>
          </a:p>
          <a:p>
            <a:r>
              <a:rPr lang="ru-RU" dirty="0" smtClean="0"/>
              <a:t>Отладка (</a:t>
            </a:r>
            <a:r>
              <a:rPr lang="en-US" dirty="0" smtClean="0"/>
              <a:t>Debugging</a:t>
            </a:r>
            <a:r>
              <a:rPr lang="ru-RU" dirty="0" smtClean="0"/>
              <a:t>)</a:t>
            </a:r>
            <a:endParaRPr lang="en-US" dirty="0"/>
          </a:p>
          <a:p>
            <a:r>
              <a:rPr lang="ru-RU" dirty="0" smtClean="0"/>
              <a:t>Дистрибутив (</a:t>
            </a:r>
            <a:r>
              <a:rPr lang="en-US" dirty="0" smtClean="0"/>
              <a:t>Deployment</a:t>
            </a:r>
            <a:r>
              <a:rPr lang="ru-RU" dirty="0" smtClean="0"/>
              <a:t>)</a:t>
            </a:r>
            <a:endParaRPr lang="en-US" dirty="0" smtClean="0"/>
          </a:p>
          <a:p>
            <a:r>
              <a:rPr lang="ru-RU" dirty="0" smtClean="0"/>
              <a:t>Сопровождение (</a:t>
            </a:r>
            <a:r>
              <a:rPr lang="en-US" dirty="0" smtClean="0"/>
              <a:t>Maintenance</a:t>
            </a:r>
            <a:r>
              <a:rPr lang="ru-RU" dirty="0" smtClean="0"/>
              <a:t>)</a:t>
            </a:r>
            <a:endParaRPr lang="en-US" dirty="0"/>
          </a:p>
        </p:txBody>
      </p:sp>
    </p:spTree>
    <p:extLst>
      <p:ext uri="{BB962C8B-B14F-4D97-AF65-F5344CB8AC3E}">
        <p14:creationId xmlns:p14="http://schemas.microsoft.com/office/powerpoint/2010/main" val="3256343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Цикл разработки программного обеспечения</a:t>
            </a:r>
            <a:endParaRPr lang="en-US" dirty="0"/>
          </a:p>
        </p:txBody>
      </p:sp>
      <p:sp>
        <p:nvSpPr>
          <p:cNvPr id="3" name="Content Placeholder 2"/>
          <p:cNvSpPr>
            <a:spLocks noGrp="1"/>
          </p:cNvSpPr>
          <p:nvPr>
            <p:ph idx="1"/>
          </p:nvPr>
        </p:nvSpPr>
        <p:spPr/>
        <p:txBody>
          <a:bodyPr/>
          <a:lstStyle/>
          <a:p>
            <a:r>
              <a:rPr lang="ru-RU" dirty="0" smtClean="0"/>
              <a:t>Водопад</a:t>
            </a:r>
          </a:p>
          <a:p>
            <a:r>
              <a:rPr lang="ru-RU" dirty="0" smtClean="0"/>
              <a:t>Спираль</a:t>
            </a:r>
          </a:p>
          <a:p>
            <a:r>
              <a:rPr lang="ru-RU" dirty="0" smtClean="0"/>
              <a:t>Гибкая модель</a:t>
            </a:r>
            <a:endParaRPr lang="en-US" dirty="0"/>
          </a:p>
        </p:txBody>
      </p:sp>
    </p:spTree>
    <p:extLst>
      <p:ext uri="{BB962C8B-B14F-4D97-AF65-F5344CB8AC3E}">
        <p14:creationId xmlns:p14="http://schemas.microsoft.com/office/powerpoint/2010/main" val="329593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«Водопад» (</a:t>
            </a:r>
            <a:r>
              <a:rPr lang="en-US" dirty="0" smtClean="0"/>
              <a:t>Waterfall</a:t>
            </a:r>
            <a:r>
              <a:rPr lang="ru-RU" dirty="0" smtClean="0"/>
              <a:t>)</a:t>
            </a:r>
            <a:endParaRPr lang="en-US" dirty="0"/>
          </a:p>
        </p:txBody>
      </p:sp>
      <p:pic>
        <p:nvPicPr>
          <p:cNvPr id="4098" name="Picture 2" descr="http://upload.wikimedia.org/wikipedia/commons/thumb/0/06/Waterfall_model_%281%29.svg/500px-Waterfall_model_%281%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772816"/>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089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Спираль</a:t>
            </a:r>
            <a:endParaRPr lang="en-US" dirty="0">
              <a:solidFill>
                <a:srgbClr val="000000"/>
              </a:solidFill>
            </a:endParaRPr>
          </a:p>
        </p:txBody>
      </p:sp>
      <p:pic>
        <p:nvPicPr>
          <p:cNvPr id="5122" name="Picture 2" descr="http://upload.wikimedia.org/wikipedia/commons/thumb/e/ec/Spiral_model_%28Boehm%2C_1988%29.svg/500px-Spiral_model_%28Boehm%2C_1988%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43038"/>
            <a:ext cx="4762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2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Гибкая модель </a:t>
            </a:r>
            <a:r>
              <a:rPr lang="en-US" dirty="0" smtClean="0">
                <a:solidFill>
                  <a:srgbClr val="000000"/>
                </a:solidFill>
              </a:rPr>
              <a:t>(Agile)</a:t>
            </a:r>
            <a:endParaRPr lang="en-US" dirty="0">
              <a:solidFill>
                <a:srgbClr val="000000"/>
              </a:solidFill>
            </a:endParaRPr>
          </a:p>
        </p:txBody>
      </p:sp>
      <p:pic>
        <p:nvPicPr>
          <p:cNvPr id="6146" name="Picture 2" descr="http://upload.wikimedia.org/wikipedia/commons/thumb/8/89/Agile_Software_Development_methodology.svg/486px-Agile_Software_Development_methodology.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199" t="11706" r="199" b="8892"/>
          <a:stretch/>
        </p:blipFill>
        <p:spPr bwMode="auto">
          <a:xfrm>
            <a:off x="2257425" y="1483471"/>
            <a:ext cx="4629150" cy="453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57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Процесс разработки ПО</a:t>
            </a:r>
            <a:endParaRPr lang="en-US" dirty="0"/>
          </a:p>
        </p:txBody>
      </p:sp>
      <p:sp>
        <p:nvSpPr>
          <p:cNvPr id="3" name="Content Placeholder 2"/>
          <p:cNvSpPr>
            <a:spLocks noGrp="1"/>
          </p:cNvSpPr>
          <p:nvPr>
            <p:ph idx="1"/>
          </p:nvPr>
        </p:nvSpPr>
        <p:spPr/>
        <p:txBody>
          <a:bodyPr/>
          <a:lstStyle/>
          <a:p>
            <a:r>
              <a:rPr lang="en-US" dirty="0" smtClean="0"/>
              <a:t>Test Driven Development (</a:t>
            </a:r>
            <a:r>
              <a:rPr lang="ru-RU" dirty="0" smtClean="0"/>
              <a:t>управляемое тестами)</a:t>
            </a:r>
          </a:p>
          <a:p>
            <a:r>
              <a:rPr lang="en-US" dirty="0" smtClean="0"/>
              <a:t>Continuous Integration (CI)</a:t>
            </a:r>
            <a:endParaRPr lang="en-US" dirty="0"/>
          </a:p>
        </p:txBody>
      </p:sp>
    </p:spTree>
    <p:extLst>
      <p:ext uri="{BB962C8B-B14F-4D97-AF65-F5344CB8AC3E}">
        <p14:creationId xmlns:p14="http://schemas.microsoft.com/office/powerpoint/2010/main" val="380088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14</a:t>
            </a:r>
            <a:r>
              <a:rPr lang="ru-RU" sz="2400" dirty="0">
                <a:solidFill>
                  <a:schemeClr val="bg1"/>
                </a:solidFill>
              </a:rPr>
              <a:t>. Архитектура приложений</a:t>
            </a:r>
            <a:endParaRPr lang="en-US" sz="2400" dirty="0">
              <a:solidFill>
                <a:schemeClr val="bg1"/>
              </a:solidFill>
            </a:endParaRPr>
          </a:p>
        </p:txBody>
      </p:sp>
    </p:spTree>
    <p:extLst>
      <p:ext uri="{BB962C8B-B14F-4D97-AF65-F5344CB8AC3E}">
        <p14:creationId xmlns:p14="http://schemas.microsoft.com/office/powerpoint/2010/main" val="2734771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Ссылки</a:t>
            </a:r>
            <a:endParaRPr lang="en-US" dirty="0"/>
          </a:p>
        </p:txBody>
      </p:sp>
      <p:sp>
        <p:nvSpPr>
          <p:cNvPr id="3" name="Content Placeholder 2"/>
          <p:cNvSpPr>
            <a:spLocks noGrp="1"/>
          </p:cNvSpPr>
          <p:nvPr>
            <p:ph idx="1"/>
          </p:nvPr>
        </p:nvSpPr>
        <p:spPr/>
        <p:txBody>
          <a:bodyPr/>
          <a:lstStyle/>
          <a:p>
            <a:r>
              <a:rPr lang="en-US" dirty="0">
                <a:hlinkClick r:id="rId2"/>
              </a:rPr>
              <a:t>Microsoft Application Architecture Guide, 2nd </a:t>
            </a:r>
            <a:r>
              <a:rPr lang="en-US" dirty="0" smtClean="0">
                <a:hlinkClick r:id="rId2"/>
              </a:rPr>
              <a:t>Edition</a:t>
            </a:r>
            <a:endParaRPr lang="ru-RU" dirty="0" smtClean="0"/>
          </a:p>
          <a:p>
            <a:endParaRPr lang="en-US" dirty="0"/>
          </a:p>
        </p:txBody>
      </p:sp>
    </p:spTree>
    <p:extLst>
      <p:ext uri="{BB962C8B-B14F-4D97-AF65-F5344CB8AC3E}">
        <p14:creationId xmlns:p14="http://schemas.microsoft.com/office/powerpoint/2010/main" val="159013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2397949"/>
            <a:ext cx="8640960" cy="2062103"/>
          </a:xfrm>
          <a:prstGeom prst="rect">
            <a:avLst/>
          </a:prstGeom>
        </p:spPr>
        <p:txBody>
          <a:bodyPr wrap="square">
            <a:spAutoFit/>
          </a:bodyPr>
          <a:lstStyle/>
          <a:p>
            <a:pPr lvl="0" algn="ctr"/>
            <a:r>
              <a:rPr lang="en-US" sz="3200" dirty="0">
                <a:solidFill>
                  <a:schemeClr val="bg1"/>
                </a:solidFill>
                <a:hlinkClick r:id="rId2"/>
              </a:rPr>
              <a:t>https://</a:t>
            </a:r>
            <a:r>
              <a:rPr lang="en-US" sz="3200" dirty="0" smtClean="0">
                <a:solidFill>
                  <a:schemeClr val="bg1"/>
                </a:solidFill>
                <a:hlinkClick r:id="rId2"/>
              </a:rPr>
              <a:t>github.com/bazile/Training</a:t>
            </a:r>
            <a:endParaRPr lang="en-US" sz="3200" dirty="0" smtClean="0">
              <a:solidFill>
                <a:schemeClr val="bg1"/>
              </a:solidFill>
            </a:endParaRPr>
          </a:p>
          <a:p>
            <a:pPr lvl="0" algn="ctr"/>
            <a:endParaRPr lang="en-US" sz="3200" dirty="0">
              <a:solidFill>
                <a:schemeClr val="bg1"/>
              </a:solidFill>
            </a:endParaRPr>
          </a:p>
          <a:p>
            <a:pPr lvl="0" algn="ctr"/>
            <a:endParaRPr lang="en-US" sz="3200" dirty="0" smtClean="0">
              <a:solidFill>
                <a:schemeClr val="bg1"/>
              </a:solidFill>
            </a:endParaRPr>
          </a:p>
          <a:p>
            <a:pPr lvl="0" algn="ctr"/>
            <a:r>
              <a:rPr lang="en-US" sz="3200" dirty="0">
                <a:solidFill>
                  <a:schemeClr val="bg1"/>
                </a:solidFill>
                <a:hlinkClick r:id="rId3"/>
              </a:rPr>
              <a:t>http://belhard.nullptr.ru</a:t>
            </a:r>
            <a:r>
              <a:rPr lang="en-US" sz="3200" dirty="0" smtClean="0">
                <a:solidFill>
                  <a:schemeClr val="bg1"/>
                </a:solidFill>
                <a:hlinkClick r:id="rId3"/>
              </a:rPr>
              <a:t>/</a:t>
            </a:r>
            <a:endParaRPr lang="en-US" sz="3200" dirty="0" smtClean="0">
              <a:solidFill>
                <a:schemeClr val="bg1"/>
              </a:solidFill>
            </a:endParaRPr>
          </a:p>
        </p:txBody>
      </p:sp>
    </p:spTree>
    <p:extLst>
      <p:ext uri="{BB962C8B-B14F-4D97-AF65-F5344CB8AC3E}">
        <p14:creationId xmlns:p14="http://schemas.microsoft.com/office/powerpoint/2010/main" val="1259076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ПО</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Процесс определения структурированного решения отвечающего техническим и функциональным требованиям, одновременно учитывающему классические признаки качества такие как производительность, безопасность и управляемость. Включает в себя серию решений принятых на основе большого количества факторов. Причем каждое такое решение может сильно влиять на качество, производительность, управляемость и общий успех приложения в целом.</a:t>
            </a:r>
            <a:endParaRPr lang="en-US" dirty="0"/>
          </a:p>
        </p:txBody>
      </p:sp>
    </p:spTree>
    <p:extLst>
      <p:ext uri="{BB962C8B-B14F-4D97-AF65-F5344CB8AC3E}">
        <p14:creationId xmlns:p14="http://schemas.microsoft.com/office/powerpoint/2010/main" val="354003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http://web-profile.com.ua/wp-content/uploads/project-triangle-by-jason-fried-scope-timeframe-budg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790575"/>
            <a:ext cx="527685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3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2" descr="Ee658098.e4676123-5766-4852-929e-58ec77997928(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43025"/>
            <a:ext cx="4876800"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ru-RU" dirty="0" smtClean="0">
                <a:solidFill>
                  <a:srgbClr val="000000"/>
                </a:solidFill>
              </a:rPr>
              <a:t>Важность архитектуры</a:t>
            </a:r>
            <a:endParaRPr lang="en-US" dirty="0">
              <a:solidFill>
                <a:srgbClr val="000000"/>
              </a:solidFill>
            </a:endParaRPr>
          </a:p>
        </p:txBody>
      </p:sp>
    </p:spTree>
    <p:extLst>
      <p:ext uri="{BB962C8B-B14F-4D97-AF65-F5344CB8AC3E}">
        <p14:creationId xmlns:p14="http://schemas.microsoft.com/office/powerpoint/2010/main" val="387546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a:pPr>
            <a:r>
              <a:rPr lang="ru-RU" dirty="0" smtClean="0"/>
              <a:t>Основополагающие принципы </a:t>
            </a:r>
            <a:endParaRPr lang="en-US" dirty="0"/>
          </a:p>
        </p:txBody>
      </p:sp>
      <p:sp>
        <p:nvSpPr>
          <p:cNvPr id="3" name="Content Placeholder 2"/>
          <p:cNvSpPr>
            <a:spLocks noGrp="1"/>
          </p:cNvSpPr>
          <p:nvPr>
            <p:ph idx="1"/>
          </p:nvPr>
        </p:nvSpPr>
        <p:spPr/>
        <p:txBody>
          <a:bodyPr>
            <a:normAutofit lnSpcReduction="10000"/>
          </a:bodyPr>
          <a:lstStyle/>
          <a:p>
            <a:r>
              <a:rPr lang="en-US" b="1" dirty="0"/>
              <a:t>Separation of concerns</a:t>
            </a:r>
            <a:r>
              <a:rPr lang="en-US" dirty="0"/>
              <a:t>. 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r>
              <a:rPr lang="en-US" dirty="0" smtClean="0"/>
              <a:t>.</a:t>
            </a:r>
            <a:endParaRPr lang="en-US" dirty="0"/>
          </a:p>
        </p:txBody>
      </p:sp>
    </p:spTree>
    <p:extLst>
      <p:ext uri="{BB962C8B-B14F-4D97-AF65-F5344CB8AC3E}">
        <p14:creationId xmlns:p14="http://schemas.microsoft.com/office/powerpoint/2010/main" val="2765666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074" name="Picture 2" descr="Ee658124.b8220f0d-f76a-40d6-8b1b-5279f7cdcee9(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361652"/>
            <a:ext cx="4848225" cy="50196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ru-RU" dirty="0" smtClean="0">
                <a:solidFill>
                  <a:srgbClr val="000000"/>
                </a:solidFill>
              </a:rPr>
              <a:t>Типичная архитектура</a:t>
            </a:r>
            <a:endParaRPr lang="en-US" dirty="0">
              <a:solidFill>
                <a:srgbClr val="000000"/>
              </a:solidFill>
            </a:endParaRPr>
          </a:p>
        </p:txBody>
      </p:sp>
    </p:spTree>
    <p:extLst>
      <p:ext uri="{BB962C8B-B14F-4D97-AF65-F5344CB8AC3E}">
        <p14:creationId xmlns:p14="http://schemas.microsoft.com/office/powerpoint/2010/main" val="3185773920"/>
      </p:ext>
    </p:extLst>
  </p:cSld>
  <p:clrMapOvr>
    <a:masterClrMapping/>
  </p:clrMapOvr>
</p:sld>
</file>

<file path=ppt/theme/theme1.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bel-hard-training</Template>
  <TotalTime>0</TotalTime>
  <Words>439</Words>
  <Application>Microsoft Office PowerPoint</Application>
  <PresentationFormat>On-screen Show (4:3)</PresentationFormat>
  <Paragraphs>43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bel-hard-training</vt:lpstr>
      <vt:lpstr>Задание + Вопросы</vt:lpstr>
      <vt:lpstr>PowerPoint Presentation</vt:lpstr>
      <vt:lpstr>Ссылки</vt:lpstr>
      <vt:lpstr>PowerPoint Presentation</vt:lpstr>
      <vt:lpstr>Архитектура ПО</vt:lpstr>
      <vt:lpstr>PowerPoint Presentation</vt:lpstr>
      <vt:lpstr>Важность архитектуры</vt:lpstr>
      <vt:lpstr>Основополагающие принципы </vt:lpstr>
      <vt:lpstr>Типичная архитектура</vt:lpstr>
      <vt:lpstr>Основополагающие принципы</vt:lpstr>
      <vt:lpstr>Основополагающие принципы</vt:lpstr>
      <vt:lpstr>Основополагающие принципы</vt:lpstr>
      <vt:lpstr>Основополагающие принципы</vt:lpstr>
      <vt:lpstr>Жизненный цикл ПО</vt:lpstr>
      <vt:lpstr>Цикл разработки программного обеспечения</vt:lpstr>
      <vt:lpstr>«Водопад» (Waterfall)</vt:lpstr>
      <vt:lpstr>Спираль</vt:lpstr>
      <vt:lpstr>Гибкая модель (Agile)</vt:lpstr>
      <vt:lpstr>Процесс разработки ПО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приложений</dc:title>
  <dc:creator/>
  <cp:lastModifiedBy/>
  <cp:revision>1</cp:revision>
  <dcterms:created xsi:type="dcterms:W3CDTF">2012-09-10T13:57:32Z</dcterms:created>
  <dcterms:modified xsi:type="dcterms:W3CDTF">2012-09-10T14:43:24Z</dcterms:modified>
</cp:coreProperties>
</file>