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75" r:id="rId5"/>
    <p:sldId id="268" r:id="rId6"/>
    <p:sldId id="278" r:id="rId7"/>
    <p:sldId id="279" r:id="rId8"/>
    <p:sldId id="259" r:id="rId9"/>
    <p:sldId id="270" r:id="rId10"/>
    <p:sldId id="269" r:id="rId11"/>
    <p:sldId id="276" r:id="rId12"/>
    <p:sldId id="277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71" r:id="rId22"/>
    <p:sldId id="272" r:id="rId23"/>
    <p:sldId id="273" r:id="rId24"/>
    <p:sldId id="274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31.08.2012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31.08.2012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01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31.08.2012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sqlserver/en/us/default.aspx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sqlserver/en/us/editions/2012-editions/express.aspx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9</a:t>
            </a:r>
            <a:r>
              <a:rPr lang="ru-RU" sz="2400" dirty="0">
                <a:solidFill>
                  <a:schemeClr val="bg1"/>
                </a:solidFill>
              </a:rPr>
              <a:t>. Введение в </a:t>
            </a:r>
            <a:r>
              <a:rPr lang="en-US" sz="2400" dirty="0">
                <a:solidFill>
                  <a:schemeClr val="bg1"/>
                </a:solidFill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83976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Язык </a:t>
            </a:r>
            <a:r>
              <a:rPr lang="en-US" dirty="0" smtClean="0"/>
              <a:t>SQL (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tructured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/>
              <a:t>uery </a:t>
            </a:r>
            <a:r>
              <a:rPr lang="en-US" dirty="0" smtClean="0">
                <a:solidFill>
                  <a:srgbClr val="FF0000"/>
                </a:solidFill>
              </a:rPr>
              <a:t>L</a:t>
            </a:r>
            <a:r>
              <a:rPr lang="en-US" dirty="0" smtClean="0"/>
              <a:t>anguage)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Универсальный язык</a:t>
            </a:r>
            <a:r>
              <a:rPr lang="ru-RU" dirty="0"/>
              <a:t>, применяемый для создания, модификации и управления данными в реляционных базах данных</a:t>
            </a:r>
            <a:r>
              <a:rPr lang="ru-RU" dirty="0" smtClean="0"/>
              <a:t>.</a:t>
            </a:r>
          </a:p>
          <a:p>
            <a:r>
              <a:rPr lang="ru-RU" dirty="0" smtClean="0"/>
              <a:t>Есть ряд </a:t>
            </a:r>
            <a:r>
              <a:rPr lang="en-US" dirty="0" smtClean="0"/>
              <a:t>ISO</a:t>
            </a:r>
            <a:r>
              <a:rPr lang="ru-RU" dirty="0" smtClean="0"/>
              <a:t> стандартов (</a:t>
            </a:r>
            <a:r>
              <a:rPr lang="en-US" dirty="0"/>
              <a:t>SQL-86, SQL-89, SQL-92, SQL:1999, SQL:2003, SQL:2006, SQL:2008, </a:t>
            </a:r>
            <a:r>
              <a:rPr lang="en-US" dirty="0" smtClean="0"/>
              <a:t>SQL:2011</a:t>
            </a:r>
            <a:r>
              <a:rPr lang="ru-RU" dirty="0" smtClean="0"/>
              <a:t>)</a:t>
            </a:r>
          </a:p>
          <a:p>
            <a:r>
              <a:rPr lang="ru-RU" dirty="0" smtClean="0"/>
              <a:t>У разных производителей свои диалекты</a:t>
            </a:r>
          </a:p>
          <a:p>
            <a:pPr lvl="1"/>
            <a:r>
              <a:rPr lang="en-US" dirty="0" smtClean="0"/>
              <a:t>PL/SQL (Oracle)</a:t>
            </a:r>
          </a:p>
          <a:p>
            <a:pPr lvl="1"/>
            <a:r>
              <a:rPr lang="en-US" dirty="0" smtClean="0"/>
              <a:t>T-SQL (Microsoft)</a:t>
            </a:r>
            <a:endParaRPr lang="ru-RU" dirty="0" smtClean="0"/>
          </a:p>
          <a:p>
            <a:r>
              <a:rPr lang="ru-RU" dirty="0" smtClean="0"/>
              <a:t>Диалекты</a:t>
            </a:r>
            <a:endParaRPr lang="en-US" dirty="0" smtClean="0"/>
          </a:p>
          <a:p>
            <a:pPr lvl="1"/>
            <a:r>
              <a:rPr lang="en-US" dirty="0" smtClean="0"/>
              <a:t>Data Definition Language – DDL</a:t>
            </a:r>
            <a:endParaRPr lang="ru-RU" dirty="0" smtClean="0"/>
          </a:p>
          <a:p>
            <a:pPr lvl="1"/>
            <a:r>
              <a:rPr lang="en-US" dirty="0" smtClean="0"/>
              <a:t>Data Manipulation Language - DML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12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SQL Server Management Studio</a:t>
            </a:r>
            <a:br>
              <a:rPr lang="en-US" dirty="0" smtClean="0"/>
            </a:br>
            <a:r>
              <a:rPr lang="ru-RU" dirty="0" smtClean="0"/>
              <a:t>Демонстрация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756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Создание новой БД</a:t>
            </a:r>
            <a:br>
              <a:rPr lang="ru-RU" dirty="0" smtClean="0"/>
            </a:br>
            <a:r>
              <a:rPr lang="ru-RU" dirty="0" smtClean="0"/>
              <a:t>Демонстрация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324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152400" y="76200"/>
            <a:ext cx="8839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/>
              <a:t>Основные операторы SQL.</a:t>
            </a:r>
          </a:p>
          <a:p>
            <a:pPr algn="ctr"/>
            <a:r>
              <a:rPr lang="ru-RU" sz="1600" b="1"/>
              <a:t>Типы данных.</a:t>
            </a:r>
            <a:endParaRPr lang="be-BY" sz="1600" b="1"/>
          </a:p>
        </p:txBody>
      </p:sp>
      <p:sp>
        <p:nvSpPr>
          <p:cNvPr id="5" name="Прямоугольник 4"/>
          <p:cNvSpPr/>
          <p:nvPr/>
        </p:nvSpPr>
        <p:spPr>
          <a:xfrm>
            <a:off x="152400" y="914400"/>
            <a:ext cx="8839200" cy="58166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/>
              <a:t>	</a:t>
            </a:r>
            <a:r>
              <a:rPr lang="ru-RU" sz="1200" dirty="0"/>
              <a:t>Идентификаторы SQL предназначены для обозначения объектов в БД и являются их именами.</a:t>
            </a:r>
            <a:r>
              <a:rPr lang="en-US" sz="1200" dirty="0"/>
              <a:t> </a:t>
            </a:r>
            <a:r>
              <a:rPr lang="ru-RU" sz="1200" dirty="0"/>
              <a:t>Идентификатор по стандарту ISO состоит из символов (‘A’-‘Z’, ‘</a:t>
            </a:r>
            <a:r>
              <a:rPr lang="ru-RU" sz="1200" dirty="0" err="1"/>
              <a:t>a’-‘z</a:t>
            </a:r>
            <a:r>
              <a:rPr lang="ru-RU" sz="1200" dirty="0"/>
              <a:t>’, ‘0’-‘9’ (не может быть первым символом), ‘_’), длина идентификатора не более 128 символов. </a:t>
            </a:r>
          </a:p>
          <a:p>
            <a:pPr>
              <a:defRPr/>
            </a:pPr>
            <a:r>
              <a:rPr lang="ru-RU" sz="1200" b="1" dirty="0"/>
              <a:t>По стандарту ISO в SQL определено шесть типов данных: </a:t>
            </a:r>
          </a:p>
          <a:p>
            <a:pPr>
              <a:defRPr/>
            </a:pPr>
            <a:r>
              <a:rPr lang="ru-RU" sz="1200" dirty="0"/>
              <a:t>• символьные данные – позволяют задать последовательности символов </a:t>
            </a:r>
          </a:p>
          <a:p>
            <a:pPr lvl="1">
              <a:defRPr/>
            </a:pPr>
            <a:r>
              <a:rPr lang="en-US" sz="1200" dirty="0"/>
              <a:t>CHARACTER [VARYING] [length] </a:t>
            </a:r>
          </a:p>
          <a:p>
            <a:pPr lvl="1">
              <a:defRPr/>
            </a:pPr>
            <a:r>
              <a:rPr lang="ru-RU" sz="1200" dirty="0"/>
              <a:t>(сокращения CHAR, VARCHAR; VARYING – переменная длина); </a:t>
            </a:r>
          </a:p>
          <a:p>
            <a:pPr>
              <a:defRPr/>
            </a:pPr>
            <a:r>
              <a:rPr lang="ru-RU" sz="1200" dirty="0"/>
              <a:t>• битовые данные – позволяют задать строки бит (символ может принимать значение ‘0’ или ‘1’) </a:t>
            </a:r>
          </a:p>
          <a:p>
            <a:pPr lvl="1">
              <a:defRPr/>
            </a:pPr>
            <a:r>
              <a:rPr lang="en-US" sz="1200" dirty="0"/>
              <a:t>BIT [VARYING] [length] </a:t>
            </a:r>
          </a:p>
          <a:p>
            <a:pPr>
              <a:defRPr/>
            </a:pPr>
            <a:r>
              <a:rPr lang="ru-RU" sz="1200" dirty="0"/>
              <a:t>• точные числа – используются для определения точного формата чисел </a:t>
            </a:r>
          </a:p>
          <a:p>
            <a:pPr lvl="1">
              <a:defRPr/>
            </a:pPr>
            <a:r>
              <a:rPr lang="en-US" sz="1200" dirty="0"/>
              <a:t>NUMERIC [precision [, scale]] </a:t>
            </a:r>
          </a:p>
          <a:p>
            <a:pPr lvl="1">
              <a:defRPr/>
            </a:pPr>
            <a:r>
              <a:rPr lang="en-US" sz="1200" dirty="0"/>
              <a:t>DECIMAL [precision [, scale]] </a:t>
            </a:r>
          </a:p>
          <a:p>
            <a:pPr lvl="1">
              <a:defRPr/>
            </a:pPr>
            <a:r>
              <a:rPr lang="en-US" sz="1200" dirty="0"/>
              <a:t>INTEGER </a:t>
            </a:r>
          </a:p>
          <a:p>
            <a:pPr lvl="1">
              <a:defRPr/>
            </a:pPr>
            <a:r>
              <a:rPr lang="en-US" sz="1200" dirty="0"/>
              <a:t>SMALLINT </a:t>
            </a:r>
          </a:p>
          <a:p>
            <a:pPr>
              <a:defRPr/>
            </a:pPr>
            <a:r>
              <a:rPr lang="en-US" sz="1200" dirty="0"/>
              <a:t>	</a:t>
            </a:r>
            <a:r>
              <a:rPr lang="ru-RU" sz="1200" dirty="0"/>
              <a:t>(сокращения INT, DEC; </a:t>
            </a:r>
            <a:r>
              <a:rPr lang="ru-RU" sz="1200" dirty="0" err="1"/>
              <a:t>precision</a:t>
            </a:r>
            <a:r>
              <a:rPr lang="ru-RU" sz="1200" dirty="0"/>
              <a:t> – число знаков, </a:t>
            </a:r>
            <a:r>
              <a:rPr lang="ru-RU" sz="1200" dirty="0" err="1"/>
              <a:t>scale</a:t>
            </a:r>
            <a:r>
              <a:rPr lang="ru-RU" sz="1200" dirty="0"/>
              <a:t> – число знаков дробной части); </a:t>
            </a:r>
            <a:endParaRPr lang="en-US" sz="1200" dirty="0"/>
          </a:p>
          <a:p>
            <a:pPr>
              <a:buFont typeface="Arial" pitchFamily="34" charset="0"/>
              <a:buChar char="•"/>
              <a:defRPr/>
            </a:pPr>
            <a:r>
              <a:rPr lang="ru-RU" sz="1200" dirty="0"/>
              <a:t>дата и время – предназначены для определения моментов времени DATE </a:t>
            </a:r>
          </a:p>
          <a:p>
            <a:pPr lvl="1">
              <a:defRPr/>
            </a:pPr>
            <a:r>
              <a:rPr lang="en-US" sz="1200" dirty="0"/>
              <a:t>TIME [</a:t>
            </a:r>
            <a:r>
              <a:rPr lang="en-US" sz="1200" dirty="0" err="1"/>
              <a:t>time_precision</a:t>
            </a:r>
            <a:r>
              <a:rPr lang="en-US" sz="1200" dirty="0"/>
              <a:t>] [WITH TIME ZONE] </a:t>
            </a:r>
          </a:p>
          <a:p>
            <a:pPr lvl="1">
              <a:defRPr/>
            </a:pPr>
            <a:r>
              <a:rPr lang="en-US" sz="1200" dirty="0"/>
              <a:t>TIMESTAMP [</a:t>
            </a:r>
            <a:r>
              <a:rPr lang="en-US" sz="1200" dirty="0" err="1"/>
              <a:t>time_precision</a:t>
            </a:r>
            <a:r>
              <a:rPr lang="en-US" sz="1200" dirty="0"/>
              <a:t>] [WITH TIME ZONE] </a:t>
            </a:r>
          </a:p>
          <a:p>
            <a:pPr>
              <a:defRPr/>
            </a:pPr>
            <a:r>
              <a:rPr lang="ru-RU" sz="1200" dirty="0"/>
              <a:t>• интервальные данные – используются для представления периодов времени </a:t>
            </a:r>
          </a:p>
          <a:p>
            <a:pPr lvl="1">
              <a:defRPr/>
            </a:pPr>
            <a:r>
              <a:rPr lang="en-US" sz="1200" dirty="0"/>
              <a:t>INTERVAL {{</a:t>
            </a:r>
            <a:r>
              <a:rPr lang="en-US" sz="1200" dirty="0" err="1"/>
              <a:t>start_field</a:t>
            </a:r>
            <a:r>
              <a:rPr lang="en-US" sz="1200" dirty="0"/>
              <a:t> TO </a:t>
            </a:r>
            <a:r>
              <a:rPr lang="en-US" sz="1200" dirty="0" err="1"/>
              <a:t>end_field</a:t>
            </a:r>
            <a:r>
              <a:rPr lang="en-US" sz="1200" dirty="0"/>
              <a:t>} </a:t>
            </a:r>
            <a:r>
              <a:rPr lang="en-US" sz="1200" dirty="0" err="1"/>
              <a:t>single_datetime_field</a:t>
            </a:r>
            <a:r>
              <a:rPr lang="en-US" sz="1200" dirty="0"/>
              <a:t>} </a:t>
            </a:r>
          </a:p>
          <a:p>
            <a:pPr lvl="1">
              <a:defRPr/>
            </a:pPr>
            <a:r>
              <a:rPr lang="en-US" sz="1200" dirty="0"/>
              <a:t>[,fractional seconds precision])]</a:t>
            </a:r>
          </a:p>
          <a:p>
            <a:pPr lvl="1">
              <a:defRPr/>
            </a:pPr>
            <a:endParaRPr lang="en-US" sz="1200" dirty="0"/>
          </a:p>
          <a:p>
            <a:pPr marL="0" lvl="1">
              <a:defRPr/>
            </a:pPr>
            <a:r>
              <a:rPr lang="be-BY" sz="1200" b="1" dirty="0"/>
              <a:t>Дополнительные типы данных:</a:t>
            </a:r>
            <a:endParaRPr lang="en-US" sz="1200" b="1" dirty="0"/>
          </a:p>
          <a:p>
            <a:pPr>
              <a:defRPr/>
            </a:pPr>
            <a:r>
              <a:rPr lang="ru-RU" sz="1200" dirty="0"/>
              <a:t>• денежные данные – описывают представление денежных величин </a:t>
            </a:r>
          </a:p>
          <a:p>
            <a:pPr>
              <a:defRPr/>
            </a:pPr>
            <a:r>
              <a:rPr lang="en-US" sz="1200" dirty="0"/>
              <a:t>	MONEY </a:t>
            </a:r>
          </a:p>
          <a:p>
            <a:pPr>
              <a:defRPr/>
            </a:pPr>
            <a:r>
              <a:rPr lang="ru-RU" sz="1200" dirty="0"/>
              <a:t>• двоичные данные – позволяют хранить данные любого объема в двоичном коде</a:t>
            </a:r>
          </a:p>
          <a:p>
            <a:pPr lvl="1">
              <a:defRPr/>
            </a:pPr>
            <a:r>
              <a:rPr lang="en-US" sz="1200" dirty="0"/>
              <a:t>BINARY </a:t>
            </a:r>
          </a:p>
          <a:p>
            <a:pPr lvl="1">
              <a:defRPr/>
            </a:pPr>
            <a:r>
              <a:rPr lang="en-US" sz="1200" dirty="0"/>
              <a:t>BYTE </a:t>
            </a:r>
          </a:p>
          <a:p>
            <a:pPr lvl="1">
              <a:defRPr/>
            </a:pPr>
            <a:r>
              <a:rPr lang="en-US" sz="1200" dirty="0"/>
              <a:t>BLOB </a:t>
            </a:r>
          </a:p>
          <a:p>
            <a:pPr>
              <a:defRPr/>
            </a:pPr>
            <a:r>
              <a:rPr lang="ru-RU" sz="1200" dirty="0"/>
              <a:t>• последовательные данные – используются для представления возрастающих числовых последовательностей </a:t>
            </a:r>
          </a:p>
          <a:p>
            <a:pPr lvl="1">
              <a:defRPr/>
            </a:pPr>
            <a:r>
              <a:rPr lang="en-US" sz="1200" dirty="0"/>
              <a:t>SERIAL</a:t>
            </a:r>
          </a:p>
        </p:txBody>
      </p:sp>
    </p:spTree>
    <p:extLst>
      <p:ext uri="{BB962C8B-B14F-4D97-AF65-F5344CB8AC3E}">
        <p14:creationId xmlns:p14="http://schemas.microsoft.com/office/powerpoint/2010/main" val="238797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Прямоугольник 4"/>
          <p:cNvSpPr>
            <a:spLocks noChangeArrowheads="1"/>
          </p:cNvSpPr>
          <p:nvPr/>
        </p:nvSpPr>
        <p:spPr bwMode="auto">
          <a:xfrm>
            <a:off x="152400" y="3810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Для управления базами данных используются следующие команды</a:t>
            </a:r>
            <a:r>
              <a:rPr lang="en-US" sz="1200"/>
              <a:t>:</a:t>
            </a:r>
          </a:p>
          <a:p>
            <a:pPr lvl="1"/>
            <a:r>
              <a:rPr lang="ru-RU" sz="1200"/>
              <a:t>• CREATE - определить и создать объект базы данных; </a:t>
            </a:r>
          </a:p>
          <a:p>
            <a:pPr lvl="1"/>
            <a:r>
              <a:rPr lang="ru-RU" sz="1200"/>
              <a:t>• ALTER - изменить определение объекта базы данных; </a:t>
            </a:r>
          </a:p>
          <a:p>
            <a:pPr lvl="1"/>
            <a:r>
              <a:rPr lang="ru-RU" sz="1200"/>
              <a:t>• DROP - удалить существующий объект базы данных. </a:t>
            </a:r>
            <a:endParaRPr lang="en-US" sz="1200"/>
          </a:p>
        </p:txBody>
      </p:sp>
      <p:sp>
        <p:nvSpPr>
          <p:cNvPr id="4" name="Прямоугольник 3"/>
          <p:cNvSpPr/>
          <p:nvPr/>
        </p:nvSpPr>
        <p:spPr>
          <a:xfrm>
            <a:off x="152400" y="4648200"/>
            <a:ext cx="8839200" cy="212407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 lvl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CREATE TABLE student ( </a:t>
            </a:r>
          </a:p>
          <a:p>
            <a:pPr lvl="2">
              <a:defRPr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integer   NOT NULL,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name        char(100),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rating      float     DEFAULT 0.0, </a:t>
            </a:r>
          </a:p>
          <a:p>
            <a:pPr lvl="2">
              <a:defRPr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group_ID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integer,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PRIMARY KEY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FOREIGN KEY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group_ID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 REFERENCES group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ON UPDATE  CASCADE,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CONSTRAINT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rating_OK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CHECK ((rating &gt; 0) and (rating &lt;= 10.0)),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CONSTRAINT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student_ID_OK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CHECK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&gt; 0)</a:t>
            </a:r>
          </a:p>
          <a:p>
            <a:pPr lvl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); </a:t>
            </a:r>
          </a:p>
        </p:txBody>
      </p:sp>
      <p:sp>
        <p:nvSpPr>
          <p:cNvPr id="6148" name="Прямоугольник 5"/>
          <p:cNvSpPr>
            <a:spLocks noChangeArrowheads="1"/>
          </p:cNvSpPr>
          <p:nvPr/>
        </p:nvSpPr>
        <p:spPr bwMode="auto">
          <a:xfrm>
            <a:off x="152400" y="1219200"/>
            <a:ext cx="8839200" cy="33242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be-BY" sz="100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000">
                <a:latin typeface="Courier New" pitchFamily="49" charset="0"/>
                <a:cs typeface="Courier New" pitchFamily="49" charset="0"/>
              </a:rPr>
              <a:t>CREATE TABLE table_name (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	column_name data_type [NOT NULL] [UNIQUE]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	[DEFAULT default_option] [CHECK (search_condition)] [, …]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} </a:t>
            </a:r>
            <a:endParaRPr lang="be-BY" sz="100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[PRIMARY KEY (list_of_columns) [,]]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[UNIQUE (list_of_columns), [, …]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[   FOREIGN KEY (list_of_foreign_key_columns)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REFERENCES parent_table_name [(list_of_candidate_key_columns)],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[MATCH {PARTIAL | FULL}]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[ON UPDATE referential_action]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[ON DELETE referential_action] </a:t>
            </a:r>
          </a:p>
          <a:p>
            <a:pPr lvl="2"/>
            <a:r>
              <a:rPr lang="be-BY" sz="1000">
                <a:latin typeface="Courier New" pitchFamily="49" charset="0"/>
                <a:cs typeface="Courier New" pitchFamily="49" charset="0"/>
              </a:rPr>
              <a:t>] [, …]}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[CHECK (search_condition)] [, …]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r>
              <a:rPr lang="be-BY" sz="100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149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Работа с таблицами.</a:t>
            </a:r>
            <a:endParaRPr lang="be-BY" sz="2400" b="1"/>
          </a:p>
        </p:txBody>
      </p:sp>
    </p:spTree>
    <p:extLst>
      <p:ext uri="{BB962C8B-B14F-4D97-AF65-F5344CB8AC3E}">
        <p14:creationId xmlns:p14="http://schemas.microsoft.com/office/powerpoint/2010/main" val="31926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2"/>
          <p:cNvSpPr>
            <a:spLocks noChangeArrowheads="1"/>
          </p:cNvSpPr>
          <p:nvPr/>
        </p:nvSpPr>
        <p:spPr bwMode="auto">
          <a:xfrm>
            <a:off x="152400" y="487363"/>
            <a:ext cx="8839200" cy="20621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ALTER TABLE table_name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[ADD [COLUMN] column_name data_type [NOT NULL] [UNIQUE]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[DEFAULT default_option] [CHECK (search_condition)]]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[DROP [COLUMN] column_name [RESTRICT | CASCADE]]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[ADD [CONSTRAINT constraint_name] table_constraint_defenition]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[DROP CONSTRAINT constraint_name [RESTRICT | CASCADE]]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[ALTER [COLUMN] SET DEFAULT default_option]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[ALTER [COLUMN] DROP DEFAULT]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52400" y="2655888"/>
            <a:ext cx="8839200" cy="107791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 lvl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ALTER TABLE student </a:t>
            </a:r>
          </a:p>
          <a:p>
            <a:pPr lvl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ADD CONSTRAINT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group_refer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endParaRPr lang="be-BY" sz="1600" dirty="0"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FOREIGN KEY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group_ID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REFERENCES group </a:t>
            </a:r>
          </a:p>
          <a:p>
            <a:pPr lvl="2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ON UPDATE CASCADE; </a:t>
            </a:r>
          </a:p>
        </p:txBody>
      </p:sp>
      <p:sp>
        <p:nvSpPr>
          <p:cNvPr id="7172" name="Прямоугольник 5"/>
          <p:cNvSpPr>
            <a:spLocks noChangeArrowheads="1"/>
          </p:cNvSpPr>
          <p:nvPr/>
        </p:nvSpPr>
        <p:spPr bwMode="auto">
          <a:xfrm>
            <a:off x="152400" y="4233863"/>
            <a:ext cx="8839200" cy="3381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DROP TABLE table_name [RESTICT | CASCADE] </a:t>
            </a:r>
            <a:endParaRPr lang="be-BY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73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Работа с таблицами.</a:t>
            </a:r>
            <a:endParaRPr lang="be-BY" sz="2400" b="1"/>
          </a:p>
        </p:txBody>
      </p:sp>
    </p:spTree>
    <p:extLst>
      <p:ext uri="{BB962C8B-B14F-4D97-AF65-F5344CB8AC3E}">
        <p14:creationId xmlns:p14="http://schemas.microsoft.com/office/powerpoint/2010/main" val="215044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SELECT.</a:t>
            </a:r>
            <a:endParaRPr lang="be-BY" sz="2400" b="1"/>
          </a:p>
        </p:txBody>
      </p:sp>
      <p:sp>
        <p:nvSpPr>
          <p:cNvPr id="8195" name="Прямоугольник 6"/>
          <p:cNvSpPr>
            <a:spLocks noChangeArrowheads="1"/>
          </p:cNvSpPr>
          <p:nvPr/>
        </p:nvSpPr>
        <p:spPr bwMode="auto">
          <a:xfrm>
            <a:off x="152400" y="457200"/>
            <a:ext cx="8839200" cy="13239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SELECT [DISTINCT | ALL]{* | [column [AS new_column_name]] [, …]}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FROM table [alias] [,…]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[WHERE condition]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[GROUP BY list [HAVING condition]]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[ORDER BY list]</a:t>
            </a:r>
            <a:endParaRPr lang="be-BY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196" name="Прямоугольник 7"/>
          <p:cNvSpPr>
            <a:spLocks noChangeArrowheads="1"/>
          </p:cNvSpPr>
          <p:nvPr/>
        </p:nvSpPr>
        <p:spPr bwMode="auto">
          <a:xfrm>
            <a:off x="152400" y="1905000"/>
            <a:ext cx="88392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2"/>
            <a:r>
              <a:rPr lang="be-BY" sz="1600"/>
              <a:t>Здесь использованы следующие обозначения:</a:t>
            </a:r>
          </a:p>
          <a:p>
            <a:pPr lvl="2"/>
            <a:r>
              <a:rPr lang="ru-RU" sz="1600"/>
              <a:t>• column – имя столбца (или константа, или выражение);</a:t>
            </a:r>
          </a:p>
          <a:p>
            <a:pPr lvl="2"/>
            <a:r>
              <a:rPr lang="ru-RU" sz="1600"/>
              <a:t>• DISTINCT - результат не будет содержать строк-дубликатов;</a:t>
            </a:r>
          </a:p>
          <a:p>
            <a:pPr lvl="2"/>
            <a:r>
              <a:rPr lang="ru-RU" sz="1600"/>
              <a:t>• ALL - результат может содержать дублирующие строки (по умолчанию);</a:t>
            </a:r>
          </a:p>
          <a:p>
            <a:pPr lvl="2"/>
            <a:r>
              <a:rPr lang="be-BY" sz="1600"/>
              <a:t>• * - все столбцы;</a:t>
            </a:r>
          </a:p>
          <a:p>
            <a:pPr lvl="2"/>
            <a:r>
              <a:rPr lang="en-US" sz="1600"/>
              <a:t>• table - </a:t>
            </a:r>
            <a:r>
              <a:rPr lang="be-BY" sz="1600"/>
              <a:t>имя таблицы;</a:t>
            </a:r>
          </a:p>
          <a:p>
            <a:pPr lvl="2"/>
            <a:r>
              <a:rPr lang="ru-RU" sz="1600"/>
              <a:t>• alias - сокращение для имени таблицы;</a:t>
            </a:r>
          </a:p>
          <a:p>
            <a:pPr lvl="2"/>
            <a:r>
              <a:rPr lang="ru-RU" sz="1600"/>
              <a:t>• condition - условие фильтрации строк данных;</a:t>
            </a:r>
          </a:p>
          <a:p>
            <a:pPr lvl="2"/>
            <a:r>
              <a:rPr lang="en-US" sz="1600"/>
              <a:t>• list - </a:t>
            </a:r>
            <a:r>
              <a:rPr lang="be-BY" sz="1600"/>
              <a:t>список столбцов;</a:t>
            </a:r>
          </a:p>
        </p:txBody>
      </p:sp>
    </p:spTree>
    <p:extLst>
      <p:ext uri="{BB962C8B-B14F-4D97-AF65-F5344CB8AC3E}">
        <p14:creationId xmlns:p14="http://schemas.microsoft.com/office/powerpoint/2010/main" val="308250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4"/>
          <p:cNvSpPr>
            <a:spLocks noChangeArrowheads="1"/>
          </p:cNvSpPr>
          <p:nvPr/>
        </p:nvSpPr>
        <p:spPr bwMode="auto">
          <a:xfrm>
            <a:off x="152400" y="381000"/>
            <a:ext cx="8839200" cy="637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Предложение WHERE состоит из ключевого слова WHERE, за которым следует условие отбора, определяющее, какие именно строки требуется извлечь. Если условие отбора имеет значение TRUE, строка будет включена в результаты запроса. Если же оно имеет значение FALSE или NULL, то строка исключается из результатов запроса. </a:t>
            </a:r>
          </a:p>
          <a:p>
            <a:r>
              <a:rPr lang="be-BY" sz="1200"/>
              <a:t>Основные типы условий фильтрации: </a:t>
            </a:r>
          </a:p>
          <a:p>
            <a:r>
              <a:rPr lang="ru-RU" sz="1200" b="1"/>
              <a:t>1) Сравнение </a:t>
            </a:r>
            <a:r>
              <a:rPr lang="ru-RU" sz="1200"/>
              <a:t>– использование операторов сравнения (&gt;, &lt;, &gt;=, &lt;=, =, &lt;&gt;), скобок ('(', ')'), логических связок (AND («и»), OR («или»), NOT («нет»)) и констант: </a:t>
            </a:r>
          </a:p>
          <a:p>
            <a:r>
              <a:rPr lang="en-US" sz="1200"/>
              <a:t>	… WHERE ((rating &gt; 0.0) AND (rating &lt; 10.0)) … </a:t>
            </a:r>
          </a:p>
          <a:p>
            <a:r>
              <a:rPr lang="ru-RU" sz="1200" b="1"/>
              <a:t>2) Проверка на принадлежность значений диапазону </a:t>
            </a:r>
            <a:r>
              <a:rPr lang="ru-RU" sz="1200"/>
              <a:t>(оператор [NOT] BETWEEN … AND …): </a:t>
            </a:r>
          </a:p>
          <a:p>
            <a:r>
              <a:rPr lang="en-US" sz="1200"/>
              <a:t>	… WHERE rating BETWEEN 0.0 AND 10.0 … </a:t>
            </a:r>
          </a:p>
          <a:p>
            <a:r>
              <a:rPr lang="be-BY" sz="1200"/>
              <a:t>или (инверсная форма) </a:t>
            </a:r>
          </a:p>
          <a:p>
            <a:r>
              <a:rPr lang="en-US" sz="1200"/>
              <a:t>	… WHERE rating NOT BETWEEN 0.0 AND 10.0 … </a:t>
            </a:r>
          </a:p>
          <a:p>
            <a:r>
              <a:rPr lang="ru-RU" sz="1200"/>
              <a:t>Следует отметить, что проверка на принадлежность диапазону может</a:t>
            </a:r>
            <a:r>
              <a:rPr lang="en-US" sz="1200"/>
              <a:t> </a:t>
            </a:r>
            <a:r>
              <a:rPr lang="be-BY" sz="1200"/>
              <a:t>быть реализована через сравнения. </a:t>
            </a:r>
          </a:p>
          <a:p>
            <a:r>
              <a:rPr lang="ru-RU" sz="1200" b="1"/>
              <a:t>3) Принадлежность к множеству </a:t>
            </a:r>
            <a:r>
              <a:rPr lang="ru-RU" sz="1200"/>
              <a:t>– использование [NOT] IN (value_list): </a:t>
            </a:r>
          </a:p>
          <a:p>
            <a:r>
              <a:rPr lang="en-US" sz="1200"/>
              <a:t>	… WHERE student IN (‘Ivanov’, ‘Petrov’, ‘Sidorov’) … </a:t>
            </a:r>
          </a:p>
          <a:p>
            <a:r>
              <a:rPr lang="ru-RU" sz="1200" b="1"/>
              <a:t>4) Соответствие символьному шаблону </a:t>
            </a:r>
            <a:r>
              <a:rPr lang="ru-RU" sz="1200"/>
              <a:t>– использование [NOT] LIKE 'template'. Специальные символы шаблона по стандарту: '%' – любая последовательность символов; '_' – любой одиночный символ; для поиска одиночных символов '%' и '_' можно задать ESCAPE символ. Например, для поиска по шаблону '15%' можно задать: </a:t>
            </a:r>
          </a:p>
          <a:p>
            <a:r>
              <a:rPr lang="en-US" sz="1200"/>
              <a:t>	… WHERE data LIKE '15#%' ESCAPE '#' … </a:t>
            </a:r>
          </a:p>
          <a:p>
            <a:r>
              <a:rPr lang="ru-RU" sz="1200" b="1"/>
              <a:t>5) Обработка неизвестных значений (NULL) </a:t>
            </a:r>
            <a:r>
              <a:rPr lang="ru-RU" sz="1200"/>
              <a:t>– использование IS NULL или NOT NULL: </a:t>
            </a:r>
          </a:p>
          <a:p>
            <a:r>
              <a:rPr lang="en-US" sz="1200"/>
              <a:t>	… WHERE rating IS NULL … </a:t>
            </a:r>
          </a:p>
          <a:p>
            <a:endParaRPr lang="en-US" sz="1200"/>
          </a:p>
          <a:p>
            <a:r>
              <a:rPr lang="ru-RU" sz="1200" b="1"/>
              <a:t>В SQL имеется пять статистических функций: </a:t>
            </a:r>
          </a:p>
          <a:p>
            <a:r>
              <a:rPr lang="ru-RU" sz="1200"/>
              <a:t>• SUM() – для вычисления суммы всех значений столбца (только числовые типы); </a:t>
            </a:r>
          </a:p>
          <a:p>
            <a:r>
              <a:rPr lang="ru-RU" sz="1200"/>
              <a:t>• AVG() – для вычисления среднего значения столбца (только числовые типы); </a:t>
            </a:r>
          </a:p>
          <a:p>
            <a:r>
              <a:rPr lang="ru-RU" sz="1200"/>
              <a:t>• MIN() – определяет минимальное значение столбца; </a:t>
            </a:r>
          </a:p>
          <a:p>
            <a:r>
              <a:rPr lang="ru-RU" sz="1200"/>
              <a:t>• MAX() – определяет максимальное значение столбца; </a:t>
            </a:r>
          </a:p>
          <a:p>
            <a:r>
              <a:rPr lang="ru-RU" sz="1200"/>
              <a:t>• COUNT() – подсчитывает число всех определенных значений столбца.</a:t>
            </a:r>
          </a:p>
          <a:p>
            <a:endParaRPr lang="ru-RU" sz="1200"/>
          </a:p>
          <a:p>
            <a:r>
              <a:rPr lang="ru-RU" sz="1200"/>
              <a:t>Обобщающие функции по стандарту SQL2 могут располагаться только в секциях SELECT и HAVING запроса SELECT; </a:t>
            </a:r>
          </a:p>
          <a:p>
            <a:r>
              <a:rPr lang="ru-RU" sz="1200"/>
              <a:t>• все обобщающие функции игнорируют NULL значения; </a:t>
            </a:r>
          </a:p>
          <a:p>
            <a:r>
              <a:rPr lang="ru-RU" sz="1200"/>
              <a:t>• не допускается вложение обобщающих функций друг в друга. Варианты использования функции COUNT: </a:t>
            </a:r>
          </a:p>
          <a:p>
            <a:r>
              <a:rPr lang="ru-RU" sz="1200"/>
              <a:t>• COUNT(column) – количество значений в столбце column; </a:t>
            </a:r>
          </a:p>
          <a:p>
            <a:r>
              <a:rPr lang="ru-RU" sz="1200"/>
              <a:t>• COUNT(*) - количество строк в таблице; </a:t>
            </a:r>
          </a:p>
          <a:p>
            <a:r>
              <a:rPr lang="ru-RU" sz="1200"/>
              <a:t>• COUNT (DISTINCT column) – число не повторяющихся значений в столбце column. </a:t>
            </a:r>
            <a:endParaRPr lang="be-BY" sz="1200"/>
          </a:p>
        </p:txBody>
      </p:sp>
      <p:sp>
        <p:nvSpPr>
          <p:cNvPr id="9219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WHERE.</a:t>
            </a:r>
            <a:endParaRPr lang="be-BY" sz="2400" b="1"/>
          </a:p>
        </p:txBody>
      </p:sp>
    </p:spTree>
    <p:extLst>
      <p:ext uri="{BB962C8B-B14F-4D97-AF65-F5344CB8AC3E}">
        <p14:creationId xmlns:p14="http://schemas.microsoft.com/office/powerpoint/2010/main" val="368031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GROUP BY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10243" name="Прямоугольник 4"/>
          <p:cNvSpPr>
            <a:spLocks noChangeArrowheads="1"/>
          </p:cNvSpPr>
          <p:nvPr/>
        </p:nvSpPr>
        <p:spPr bwMode="auto">
          <a:xfrm>
            <a:off x="152400" y="457200"/>
            <a:ext cx="88392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	Запрос, включающий в себя предложение </a:t>
            </a:r>
            <a:r>
              <a:rPr lang="ru-RU" sz="1200" b="1"/>
              <a:t>GROUP BY</a:t>
            </a:r>
            <a:r>
              <a:rPr lang="ru-RU" sz="1200"/>
              <a:t>, называется запросом с группировкой, поскольку он объединяет строки исходных таблиц в группы и для каждой группы строк генерирует одну строку в таблице результатов запроса. Столбцы, указанные в предложении GROUP BY, называются столбцами группировки (возможно указание нескольких столбцов – группировка по комбинации значений), поскольку именно они определяют, по какому признаку строки делятся на группы.</a:t>
            </a:r>
          </a:p>
          <a:p>
            <a:r>
              <a:rPr lang="ru-RU" sz="1200"/>
              <a:t>Ограничения на синтаксис группирующих запросов и особенности выполнения: </a:t>
            </a:r>
          </a:p>
          <a:p>
            <a:r>
              <a:rPr lang="ru-RU" sz="1200" b="1"/>
              <a:t>1)</a:t>
            </a:r>
            <a:r>
              <a:rPr lang="ru-RU" sz="1200"/>
              <a:t> Столбцы с группировкой должны представлять собой реальные столбцы таблиц, перечисленных в предложении FROM. Нельзя группировать строки на основании значения вычисляемого выражения. </a:t>
            </a:r>
          </a:p>
          <a:p>
            <a:r>
              <a:rPr lang="ru-RU" sz="1200" b="1"/>
              <a:t>2)</a:t>
            </a:r>
            <a:r>
              <a:rPr lang="ru-RU" sz="1200"/>
              <a:t> Все имена столбцов, приведенные в описании SELECT должны обязательно присутствовать и в секции GROUP BY. Это означает, что возвращаемым столбцом может быть: </a:t>
            </a:r>
            <a:endParaRPr lang="be-BY" sz="1200"/>
          </a:p>
          <a:p>
            <a:pPr lvl="1"/>
            <a:r>
              <a:rPr lang="be-BY" sz="1200"/>
              <a:t>• константа; </a:t>
            </a:r>
          </a:p>
          <a:p>
            <a:pPr lvl="1"/>
            <a:r>
              <a:rPr lang="ru-RU" sz="1200"/>
              <a:t>• статистическая функция, возвращающая одно значение для всех строк, входящих в группу; </a:t>
            </a:r>
          </a:p>
          <a:p>
            <a:pPr lvl="1"/>
            <a:r>
              <a:rPr lang="ru-RU" sz="1200"/>
              <a:t>• столбец группировки, который по определению имеет одно и то же значение во всех строках группы; </a:t>
            </a:r>
          </a:p>
          <a:p>
            <a:pPr lvl="1"/>
            <a:r>
              <a:rPr lang="ru-RU" sz="1200"/>
              <a:t>• выражение, включающее в себя перечисленные выше элементы.</a:t>
            </a:r>
          </a:p>
          <a:p>
            <a:r>
              <a:rPr lang="ru-RU" sz="1200" b="1"/>
              <a:t>3)</a:t>
            </a:r>
            <a:r>
              <a:rPr lang="ru-RU" sz="1200"/>
              <a:t> Если совместно с GROUP BY используется WHERE, то WHERE обрабатывается первым, а группированию подвергаются только те строки, которые удовлетворяют условию фильтра. По ISO, NULL-значения входят в одну группу.</a:t>
            </a:r>
          </a:p>
          <a:p>
            <a:endParaRPr lang="ru-RU" sz="1200"/>
          </a:p>
          <a:p>
            <a:endParaRPr lang="ru-RU" sz="1200"/>
          </a:p>
          <a:p>
            <a:r>
              <a:rPr lang="ru-RU" sz="1200"/>
              <a:t>	</a:t>
            </a:r>
            <a:r>
              <a:rPr lang="ru-RU" sz="1200" b="1"/>
              <a:t>Подзапросы</a:t>
            </a:r>
            <a:r>
              <a:rPr lang="ru-RU" sz="1200"/>
              <a:t> – запросы с помощью оператора SELECT, помещенные в секции WHERE и (или) HAVING внешнего оператора SELECT. Подзапрос создает временную таблицу, содержимое которой извлекается и обрабатывается внешним оператором (обычно предикатом внешнего запроса). Текст подзапроса должен быть заключен в круглые скобки и располагается всегда в правой части операции внешнего запроса. В подзапросах не должна </a:t>
            </a:r>
            <a:r>
              <a:rPr lang="be-BY" sz="1200"/>
              <a:t>использоваться секция </a:t>
            </a:r>
            <a:r>
              <a:rPr lang="en-US" sz="1200"/>
              <a:t>ORDER BY. </a:t>
            </a:r>
            <a:r>
              <a:rPr lang="ru-RU" sz="1200"/>
              <a:t> </a:t>
            </a:r>
          </a:p>
          <a:p>
            <a:endParaRPr lang="ru-RU" sz="1200"/>
          </a:p>
        </p:txBody>
      </p:sp>
    </p:spTree>
    <p:extLst>
      <p:ext uri="{BB962C8B-B14F-4D97-AF65-F5344CB8AC3E}">
        <p14:creationId xmlns:p14="http://schemas.microsoft.com/office/powerpoint/2010/main" val="60066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/>
              <a:t>Многотаблычные запросы.</a:t>
            </a:r>
          </a:p>
        </p:txBody>
      </p:sp>
      <p:sp>
        <p:nvSpPr>
          <p:cNvPr id="11267" name="Прямоугольник 4"/>
          <p:cNvSpPr>
            <a:spLocks noChangeArrowheads="1"/>
          </p:cNvSpPr>
          <p:nvPr/>
        </p:nvSpPr>
        <p:spPr bwMode="auto">
          <a:xfrm>
            <a:off x="152400" y="457200"/>
            <a:ext cx="88392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 b="1" dirty="0"/>
              <a:t>1) Декартово произведение двух таблиц: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t1, t2; </a:t>
            </a:r>
          </a:p>
          <a:p>
            <a:r>
              <a:rPr lang="ru-RU" sz="1200" b="1" dirty="0"/>
              <a:t>2) Тета-соединение таблиц </a:t>
            </a:r>
            <a:r>
              <a:rPr lang="ru-RU" sz="1200" dirty="0"/>
              <a:t>(используются знаки сравнения, на практике используется редко, так как трудно найти смысл соединения):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t1, t2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WHERE (t1.number &gt; t2.number); </a:t>
            </a:r>
          </a:p>
          <a:p>
            <a:r>
              <a:rPr lang="ru-RU" sz="1200" b="1" dirty="0"/>
              <a:t>3) Экви-соединение таблиц </a:t>
            </a:r>
            <a:r>
              <a:rPr lang="ru-RU" sz="1200" dirty="0"/>
              <a:t>(выполняется по равенству значений общего атрибута, например значений первичного и внешнего ключа):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t1, t2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WHERE (t1.number = t2.number); </a:t>
            </a:r>
          </a:p>
          <a:p>
            <a:r>
              <a:rPr lang="ru-RU" sz="1200" dirty="0"/>
              <a:t>или эквивалентный вариант соединения (inner или natural join):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 INNER JOIN t2 ON (t1.number = t2.number); </a:t>
            </a:r>
          </a:p>
          <a:p>
            <a:r>
              <a:rPr lang="ru-RU" sz="1200" b="1" dirty="0"/>
              <a:t>4) Внешние соединения таблиц </a:t>
            </a:r>
            <a:r>
              <a:rPr lang="ru-RU" sz="1200" dirty="0"/>
              <a:t>(левое, правое и полное, соответственно):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 LEFT JOIN t2 ON t1.number = t2.number; </a:t>
            </a:r>
          </a:p>
          <a:p>
            <a:pPr lvl="1"/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 RIGHT JOIN t2 ON t1.number = t2.number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12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ru-RU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cs typeface="Courier New" pitchFamily="49" charset="0"/>
              </a:rPr>
              <a:t>JOIN</a:t>
            </a:r>
            <a:r>
              <a:rPr lang="en-US" sz="1200" dirty="0">
                <a:cs typeface="Courier New" pitchFamily="49" charset="0"/>
              </a:rPr>
              <a:t>: Return rows when there is at least one match in both tables</a:t>
            </a:r>
          </a:p>
          <a:p>
            <a:r>
              <a:rPr lang="en-US" sz="1200" dirty="0" smtClean="0">
                <a:cs typeface="Courier New" pitchFamily="49" charset="0"/>
              </a:rPr>
              <a:t>LEFT </a:t>
            </a:r>
            <a:r>
              <a:rPr lang="en-US" sz="1200" dirty="0">
                <a:cs typeface="Courier New" pitchFamily="49" charset="0"/>
              </a:rPr>
              <a:t>JOIN: Return all rows from the left table, even if there are no matches in the right table</a:t>
            </a:r>
          </a:p>
          <a:p>
            <a:r>
              <a:rPr lang="en-US" sz="1200" dirty="0" smtClean="0">
                <a:cs typeface="Courier New" pitchFamily="49" charset="0"/>
              </a:rPr>
              <a:t>RIGHT </a:t>
            </a:r>
            <a:r>
              <a:rPr lang="en-US" sz="1200" dirty="0">
                <a:cs typeface="Courier New" pitchFamily="49" charset="0"/>
              </a:rPr>
              <a:t>JOIN: Return all rows from the right table, even if there are no matches in the left table</a:t>
            </a:r>
          </a:p>
          <a:p>
            <a:r>
              <a:rPr lang="en-US" sz="1200" dirty="0" smtClean="0">
                <a:cs typeface="Courier New" pitchFamily="49" charset="0"/>
              </a:rPr>
              <a:t>FULL </a:t>
            </a:r>
            <a:r>
              <a:rPr lang="en-US" sz="1200" dirty="0">
                <a:cs typeface="Courier New" pitchFamily="49" charset="0"/>
              </a:rPr>
              <a:t>JOIN: Return rows when there is a match in one of the tables</a:t>
            </a:r>
          </a:p>
          <a:p>
            <a:pPr lvl="1"/>
            <a:endParaRPr lang="ru-RU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32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13661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https://github.com/bazile/Training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49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Операторы вставки, изменения, удаления.</a:t>
            </a:r>
            <a:endParaRPr lang="be-BY" sz="2400" b="1"/>
          </a:p>
        </p:txBody>
      </p:sp>
      <p:sp>
        <p:nvSpPr>
          <p:cNvPr id="12291" name="Прямоугольник 3"/>
          <p:cNvSpPr>
            <a:spLocks noChangeArrowheads="1"/>
          </p:cNvSpPr>
          <p:nvPr/>
        </p:nvSpPr>
        <p:spPr bwMode="auto">
          <a:xfrm>
            <a:off x="152400" y="457200"/>
            <a:ext cx="8839200" cy="61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К операторам модификации данных относятся операторы INSERT (вставка), UPDATE (изменение) и DELETE (удаление).</a:t>
            </a:r>
            <a:endParaRPr lang="en-US" sz="1200"/>
          </a:p>
          <a:p>
            <a:endParaRPr lang="en-US" sz="1200"/>
          </a:p>
          <a:p>
            <a:r>
              <a:rPr lang="ru-RU" sz="1200" b="1"/>
              <a:t>1)</a:t>
            </a:r>
            <a:r>
              <a:rPr lang="ru-RU" sz="1200"/>
              <a:t> Однострочная инструкция </a:t>
            </a:r>
            <a:r>
              <a:rPr lang="ru-RU" sz="1200" b="1"/>
              <a:t>INSERT</a:t>
            </a:r>
            <a:r>
              <a:rPr lang="ru-RU" sz="1200"/>
              <a:t> позволяет добавить в таблицу одну новую строку. Этот вариант широко используется в повседневных приложениях, например в программах ввода данных, и имеет формат: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INSERT INTO table_name [(column_list)]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VALUES (data_value_list) </a:t>
            </a:r>
          </a:p>
          <a:p>
            <a:r>
              <a:rPr lang="ru-RU" sz="1200"/>
              <a:t>Здесь, table_name – имя таблицы или обновляемого представления. </a:t>
            </a:r>
            <a:endParaRPr lang="en-US" sz="1200"/>
          </a:p>
          <a:p>
            <a:r>
              <a:rPr lang="be-BY" sz="1200" b="1"/>
              <a:t>Пример данного вида оператора:</a:t>
            </a:r>
            <a:r>
              <a:rPr lang="be-BY" sz="1200"/>
              <a:t>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INSERT INTO student (student_ID, name, group_ID)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VALUES (10, ‘Ivanov’, 1);</a:t>
            </a:r>
          </a:p>
          <a:p>
            <a:pPr lvl="1"/>
            <a:endParaRPr lang="en-US" sz="120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/>
              <a:t>2)</a:t>
            </a:r>
            <a:r>
              <a:rPr lang="en-US" sz="1200"/>
              <a:t> </a:t>
            </a:r>
            <a:r>
              <a:rPr lang="ru-RU" sz="1200"/>
              <a:t>Инструкция UPDATE обновляет значения одного или нескольких столбцов в выбранных строках одной таблицы. Формат оператора UPDATE следующий: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UPDATE table_name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SET column_name1 = data_value1 [, column_name2 = data_value2 …]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[WHERE search_condition]</a:t>
            </a:r>
          </a:p>
          <a:p>
            <a:r>
              <a:rPr lang="be-BY" sz="1200" b="1"/>
              <a:t>Пример полного обновления таблицы: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UPDATE student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SET rating = rating + 1.0;</a:t>
            </a:r>
          </a:p>
          <a:p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UPDATE student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SET rating = rating + 1.0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WHERE name IN (SELECT student_name FROM konkurs);</a:t>
            </a:r>
          </a:p>
          <a:p>
            <a:endParaRPr lang="en-US" sz="120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/>
              <a:t>3) </a:t>
            </a:r>
            <a:r>
              <a:rPr lang="ru-RU" sz="1200"/>
              <a:t>Инструкция DELETE удаляет выбранные строки из одной таблицы. Формат оператора DELETE следующий: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DELETE FROM table_name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[WHERE search_condition] </a:t>
            </a:r>
          </a:p>
          <a:p>
            <a:r>
              <a:rPr lang="ru-RU" sz="1200" b="1"/>
              <a:t>Пример полной очистки таблицы (сама таблица не удаляется из БД):</a:t>
            </a:r>
            <a:endParaRPr lang="en-US" sz="1200" b="1"/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DELETE FROM student;</a:t>
            </a:r>
          </a:p>
          <a:p>
            <a:endParaRPr lang="en-US" sz="1200" b="1"/>
          </a:p>
          <a:p>
            <a:r>
              <a:rPr lang="ru-RU" sz="1200" b="1"/>
              <a:t>Пример неполного удаления данных таблицы: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DELETE FROM student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WHERE name IN (SELECT student_name FROM prikaz)</a:t>
            </a:r>
            <a:endParaRPr lang="be-BY" sz="120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12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Хранимые процедуры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PROC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51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Триггеры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Позволяют</a:t>
            </a:r>
            <a:r>
              <a:rPr lang="en-US" dirty="0" smtClean="0"/>
              <a:t> </a:t>
            </a:r>
            <a:r>
              <a:rPr lang="ru-RU" dirty="0" smtClean="0"/>
              <a:t>перехватывать операции на уровне отдельных таблиц.</a:t>
            </a:r>
          </a:p>
          <a:p>
            <a:r>
              <a:rPr lang="ru-RU" dirty="0" smtClean="0"/>
              <a:t>Полезно для проверок безопасности, дополнительной целотсности данных, протоколирования, аудита и т.п.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943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транзакции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542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Безопасность </a:t>
            </a:r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Injection </a:t>
            </a:r>
            <a:r>
              <a:rPr lang="ru-RU" dirty="0" smtClean="0"/>
              <a:t>атаки</a:t>
            </a:r>
          </a:p>
          <a:p>
            <a:pPr lvl="1"/>
            <a:r>
              <a:rPr lang="ru-RU" dirty="0" smtClean="0"/>
              <a:t>Чаще направлены против веб-приложений, но и </a:t>
            </a:r>
            <a:r>
              <a:rPr lang="en-US" dirty="0" smtClean="0"/>
              <a:t>desktop </a:t>
            </a:r>
            <a:r>
              <a:rPr lang="ru-RU" dirty="0" smtClean="0"/>
              <a:t>приложения тоже должны защищаться от них</a:t>
            </a:r>
          </a:p>
          <a:p>
            <a:r>
              <a:rPr lang="ru-RU" dirty="0" smtClean="0"/>
              <a:t>Защита от </a:t>
            </a:r>
            <a:r>
              <a:rPr lang="en-US" dirty="0" smtClean="0"/>
              <a:t>SQL Injection</a:t>
            </a:r>
          </a:p>
          <a:p>
            <a:pPr lvl="1"/>
            <a:r>
              <a:rPr lang="ru-RU" dirty="0" smtClean="0"/>
              <a:t>«Нет» динамическому </a:t>
            </a:r>
            <a:r>
              <a:rPr lang="en-US" dirty="0" smtClean="0"/>
              <a:t>SQL</a:t>
            </a:r>
          </a:p>
          <a:p>
            <a:pPr lvl="1"/>
            <a:r>
              <a:rPr lang="en-US" dirty="0" smtClean="0"/>
              <a:t>@</a:t>
            </a:r>
            <a:r>
              <a:rPr lang="ru-RU" dirty="0" smtClean="0"/>
              <a:t>Параметры!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01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3"/>
          <p:cNvSpPr>
            <a:spLocks noChangeArrowheads="1"/>
          </p:cNvSpPr>
          <p:nvPr/>
        </p:nvSpPr>
        <p:spPr bwMode="auto">
          <a:xfrm>
            <a:off x="685800" y="304800"/>
            <a:ext cx="83058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b="1"/>
              <a:t>Концептуальные модели данных</a:t>
            </a:r>
            <a:r>
              <a:rPr lang="en-US" b="1"/>
              <a:t> :</a:t>
            </a:r>
          </a:p>
          <a:p>
            <a:pPr lvl="1"/>
            <a:r>
              <a:rPr lang="ru-RU"/>
              <a:t>Семантическое моделирование данных</a:t>
            </a:r>
            <a:r>
              <a:rPr lang="en-US"/>
              <a:t>.</a:t>
            </a:r>
          </a:p>
          <a:p>
            <a:pPr lvl="1"/>
            <a:r>
              <a:rPr lang="ru-RU"/>
              <a:t>ER-модель (модель типа «сущность-связь» или «объект/отношение»)</a:t>
            </a:r>
            <a:r>
              <a:rPr lang="en-US"/>
              <a:t>.</a:t>
            </a:r>
          </a:p>
          <a:p>
            <a:pPr lvl="1"/>
            <a:r>
              <a:rPr lang="ru-RU"/>
              <a:t>EER-модель (Расширенная ER-модель)</a:t>
            </a:r>
            <a:r>
              <a:rPr lang="en-US"/>
              <a:t>.</a:t>
            </a:r>
          </a:p>
          <a:p>
            <a:endParaRPr lang="en-US"/>
          </a:p>
          <a:p>
            <a:r>
              <a:rPr lang="ru-RU" b="1"/>
              <a:t>Логические модели данных</a:t>
            </a:r>
            <a:r>
              <a:rPr lang="en-US" b="1"/>
              <a:t> :</a:t>
            </a:r>
          </a:p>
          <a:p>
            <a:pPr lvl="1">
              <a:buFont typeface="Arial" charset="0"/>
              <a:buChar char="•"/>
            </a:pPr>
            <a:r>
              <a:rPr lang="ru-RU"/>
              <a:t>Иерархическая модель данных</a:t>
            </a:r>
            <a:r>
              <a:rPr lang="en-US"/>
              <a:t>.</a:t>
            </a:r>
          </a:p>
          <a:p>
            <a:pPr lvl="1">
              <a:buFont typeface="Arial" charset="0"/>
              <a:buChar char="•"/>
            </a:pPr>
            <a:r>
              <a:rPr lang="ru-RU"/>
              <a:t>Сетевая модель данных</a:t>
            </a:r>
            <a:r>
              <a:rPr lang="en-US"/>
              <a:t>.</a:t>
            </a:r>
          </a:p>
          <a:p>
            <a:pPr lvl="1">
              <a:buFont typeface="Arial" charset="0"/>
              <a:buChar char="•"/>
            </a:pPr>
            <a:r>
              <a:rPr lang="ru-RU"/>
              <a:t>Реляционная модель данных</a:t>
            </a:r>
            <a:r>
              <a:rPr lang="en-US"/>
              <a:t>.</a:t>
            </a:r>
            <a:endParaRPr lang="ru-RU"/>
          </a:p>
          <a:p>
            <a:pPr lvl="2">
              <a:buFont typeface="Arial" charset="0"/>
              <a:buChar char="•"/>
            </a:pPr>
            <a:r>
              <a:rPr lang="be-BY"/>
              <a:t>Домены</a:t>
            </a:r>
            <a:r>
              <a:rPr lang="en-US"/>
              <a:t>, </a:t>
            </a:r>
            <a:r>
              <a:rPr lang="be-BY"/>
              <a:t>Отношения</a:t>
            </a:r>
            <a:r>
              <a:rPr lang="en-US"/>
              <a:t>,</a:t>
            </a:r>
            <a:r>
              <a:rPr lang="be-BY"/>
              <a:t> Представления</a:t>
            </a:r>
            <a:r>
              <a:rPr lang="en-US"/>
              <a:t>,</a:t>
            </a:r>
            <a:r>
              <a:rPr lang="ru-RU"/>
              <a:t> Целостность реляционных данных </a:t>
            </a:r>
            <a:r>
              <a:rPr lang="en-US"/>
              <a:t>,</a:t>
            </a:r>
            <a:r>
              <a:rPr lang="be-BY"/>
              <a:t> Потенциальные ключи</a:t>
            </a:r>
            <a:r>
              <a:rPr lang="en-US"/>
              <a:t>, </a:t>
            </a:r>
            <a:r>
              <a:rPr lang="be-BY"/>
              <a:t>Внешние ключи</a:t>
            </a:r>
            <a:r>
              <a:rPr lang="en-US"/>
              <a:t>.</a:t>
            </a:r>
          </a:p>
          <a:p>
            <a:pPr lvl="2">
              <a:buFont typeface="Arial" charset="0"/>
              <a:buChar char="•"/>
            </a:pPr>
            <a:r>
              <a:rPr lang="be-BY"/>
              <a:t>Реляционные операторы</a:t>
            </a:r>
            <a:r>
              <a:rPr lang="en-US"/>
              <a:t>, </a:t>
            </a:r>
            <a:r>
              <a:rPr lang="be-BY"/>
              <a:t>Реляционная алгебра</a:t>
            </a:r>
            <a:r>
              <a:rPr lang="en-US"/>
              <a:t>.</a:t>
            </a:r>
          </a:p>
          <a:p>
            <a:pPr lvl="2">
              <a:buFont typeface="Arial" charset="0"/>
              <a:buChar char="•"/>
            </a:pPr>
            <a:r>
              <a:rPr lang="ru-RU"/>
              <a:t>Перевод ER-диаграммы в реляционную модель данных</a:t>
            </a:r>
            <a:r>
              <a:rPr lang="en-US"/>
              <a:t>.</a:t>
            </a:r>
          </a:p>
          <a:p>
            <a:pPr lvl="1">
              <a:buFont typeface="Arial" charset="0"/>
              <a:buChar char="•"/>
            </a:pPr>
            <a:r>
              <a:rPr lang="be-BY"/>
              <a:t>Объектно-реляционные СУБД</a:t>
            </a:r>
            <a:r>
              <a:rPr lang="en-US"/>
              <a:t>.</a:t>
            </a:r>
            <a:endParaRPr lang="be-BY"/>
          </a:p>
          <a:p>
            <a:pPr lvl="1">
              <a:buFont typeface="Arial" charset="0"/>
              <a:buChar char="•"/>
            </a:pPr>
            <a:r>
              <a:rPr lang="ru-RU"/>
              <a:t>Нереляционные СУБД третьего поколения</a:t>
            </a:r>
            <a:r>
              <a:rPr lang="en-US"/>
              <a:t>.</a:t>
            </a:r>
          </a:p>
          <a:p>
            <a:pPr>
              <a:buFont typeface="Arial" charset="0"/>
              <a:buChar char="•"/>
            </a:pPr>
            <a:endParaRPr lang="en-US"/>
          </a:p>
          <a:p>
            <a:r>
              <a:rPr lang="ru-RU" b="1"/>
              <a:t>Физические модели данных</a:t>
            </a:r>
            <a:r>
              <a:rPr lang="en-US" b="1"/>
              <a:t> :</a:t>
            </a:r>
          </a:p>
          <a:p>
            <a:pPr lvl="1">
              <a:buFont typeface="Arial" charset="0"/>
              <a:buChar char="•"/>
            </a:pPr>
            <a:r>
              <a:rPr lang="ru-RU"/>
              <a:t>Основные понятия физического хранения данных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751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БД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Реляционные </a:t>
            </a:r>
            <a:r>
              <a:rPr lang="en-US" dirty="0" smtClean="0"/>
              <a:t>(relational)</a:t>
            </a:r>
            <a:endParaRPr lang="ru-RU" dirty="0" smtClean="0"/>
          </a:p>
          <a:p>
            <a:r>
              <a:rPr lang="ru-RU" dirty="0" smtClean="0"/>
              <a:t>Документные</a:t>
            </a:r>
            <a:r>
              <a:rPr lang="en-US" dirty="0" smtClean="0"/>
              <a:t> (document-driven)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СУБД – Система Управления Базами Данных </a:t>
            </a:r>
            <a:r>
              <a:rPr lang="en-US" dirty="0" smtClean="0"/>
              <a:t>(RDBMS </a:t>
            </a:r>
            <a:r>
              <a:rPr lang="ru-RU" dirty="0" smtClean="0"/>
              <a:t>– </a:t>
            </a:r>
            <a:r>
              <a:rPr lang="en-US" dirty="0" smtClean="0"/>
              <a:t>Relational Database Management System)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420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Производители СУБД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IBM</a:t>
            </a:r>
          </a:p>
          <a:p>
            <a:pPr lvl="1"/>
            <a:r>
              <a:rPr lang="en-US" dirty="0" smtClean="0"/>
              <a:t>DB2</a:t>
            </a:r>
          </a:p>
          <a:p>
            <a:r>
              <a:rPr lang="en-US" dirty="0" smtClean="0"/>
              <a:t>Microsoft</a:t>
            </a:r>
          </a:p>
          <a:p>
            <a:pPr lvl="1"/>
            <a:r>
              <a:rPr lang="en-US" dirty="0" smtClean="0"/>
              <a:t>SQL Server</a:t>
            </a:r>
          </a:p>
          <a:p>
            <a:pPr lvl="1"/>
            <a:r>
              <a:rPr lang="en-US" dirty="0" smtClean="0"/>
              <a:t>Access</a:t>
            </a:r>
          </a:p>
          <a:p>
            <a:r>
              <a:rPr lang="en-US" dirty="0" smtClean="0"/>
              <a:t>Oracle</a:t>
            </a:r>
          </a:p>
          <a:p>
            <a:pPr lvl="1"/>
            <a:r>
              <a:rPr lang="en-US" dirty="0" smtClean="0"/>
              <a:t>Oracle</a:t>
            </a:r>
          </a:p>
          <a:p>
            <a:pPr lvl="1"/>
            <a:r>
              <a:rPr lang="en-US" dirty="0" smtClean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3418372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www.microsoft.com/sqlserver/en/us/default.aspx</a:t>
            </a:r>
            <a:endParaRPr lang="ru-RU" dirty="0" smtClean="0"/>
          </a:p>
          <a:p>
            <a:r>
              <a:rPr lang="ru-RU" dirty="0" smtClean="0"/>
              <a:t>Редакции</a:t>
            </a:r>
            <a:endParaRPr lang="en-US" dirty="0" smtClean="0"/>
          </a:p>
          <a:p>
            <a:pPr lvl="1"/>
            <a:r>
              <a:rPr lang="en-US" dirty="0" smtClean="0"/>
              <a:t>Enterprise</a:t>
            </a:r>
          </a:p>
          <a:p>
            <a:pPr lvl="1"/>
            <a:r>
              <a:rPr lang="en-US" dirty="0" smtClean="0"/>
              <a:t>Business </a:t>
            </a:r>
            <a:r>
              <a:rPr lang="en-US" dirty="0"/>
              <a:t>Intelligence (BI) </a:t>
            </a:r>
            <a:endParaRPr lang="en-US" dirty="0" smtClean="0"/>
          </a:p>
          <a:p>
            <a:pPr lvl="1"/>
            <a:r>
              <a:rPr lang="en-US" dirty="0" smtClean="0"/>
              <a:t>Standard</a:t>
            </a:r>
          </a:p>
          <a:p>
            <a:pPr lvl="1"/>
            <a:r>
              <a:rPr lang="en-US" dirty="0" smtClean="0"/>
              <a:t>Web</a:t>
            </a:r>
          </a:p>
          <a:p>
            <a:pPr lvl="1"/>
            <a:r>
              <a:rPr lang="en-US" dirty="0" smtClean="0"/>
              <a:t>Developer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Express</a:t>
            </a:r>
          </a:p>
          <a:p>
            <a:pPr lvl="1"/>
            <a:r>
              <a:rPr lang="en-US" dirty="0" smtClean="0"/>
              <a:t> Compact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77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</a:t>
            </a:r>
            <a:r>
              <a:rPr lang="ru-RU" dirty="0" smtClean="0"/>
              <a:t>2012 </a:t>
            </a:r>
            <a:r>
              <a:rPr lang="en-US" dirty="0" smtClean="0"/>
              <a:t>Express Edition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www.microsoft.com/sqlserver/en/us/editions/2012-editions/express.aspx</a:t>
            </a:r>
            <a:endParaRPr lang="ru-RU" dirty="0" smtClean="0"/>
          </a:p>
          <a:p>
            <a:r>
              <a:rPr lang="en-US" dirty="0" smtClean="0"/>
              <a:t>Windows Vista, Windows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57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600200"/>
            <a:ext cx="8840787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Прямоугольник 2"/>
          <p:cNvSpPr>
            <a:spLocks noChangeArrowheads="1"/>
          </p:cNvSpPr>
          <p:nvPr/>
        </p:nvSpPr>
        <p:spPr bwMode="auto">
          <a:xfrm>
            <a:off x="152400" y="76200"/>
            <a:ext cx="8839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Реляционная БД</a:t>
            </a:r>
            <a:r>
              <a:rPr lang="be-BY" sz="2400" b="1"/>
              <a:t>.</a:t>
            </a:r>
          </a:p>
          <a:p>
            <a:pPr algn="ctr"/>
            <a:r>
              <a:rPr lang="ru-RU" sz="1600" b="1"/>
              <a:t>Отношение.</a:t>
            </a:r>
            <a:endParaRPr lang="be-BY" sz="1600" b="1"/>
          </a:p>
        </p:txBody>
      </p:sp>
    </p:spTree>
    <p:extLst>
      <p:ext uri="{BB962C8B-B14F-4D97-AF65-F5344CB8AC3E}">
        <p14:creationId xmlns:p14="http://schemas.microsoft.com/office/powerpoint/2010/main" val="796670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нормализации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119416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1185</Words>
  <Application>Microsoft Office PowerPoint</Application>
  <PresentationFormat>On-screen Show (4:3)</PresentationFormat>
  <Paragraphs>271</Paragraphs>
  <Slides>24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bel-hard-training</vt:lpstr>
      <vt:lpstr>PowerPoint Presentation</vt:lpstr>
      <vt:lpstr>PowerPoint Presentation</vt:lpstr>
      <vt:lpstr>PowerPoint Presentation</vt:lpstr>
      <vt:lpstr>Типы БД</vt:lpstr>
      <vt:lpstr>Производители СУБД</vt:lpstr>
      <vt:lpstr>SQL Server</vt:lpstr>
      <vt:lpstr>SQL Server 2012 Express Edition</vt:lpstr>
      <vt:lpstr>PowerPoint Presentation</vt:lpstr>
      <vt:lpstr>Понятие нормализации</vt:lpstr>
      <vt:lpstr>Язык SQL (Structured Query Language)</vt:lpstr>
      <vt:lpstr>SQL Server Management Studio Демонстрация</vt:lpstr>
      <vt:lpstr>Создание новой БД Демонстрация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Хранимые процедуры</vt:lpstr>
      <vt:lpstr>Триггеры</vt:lpstr>
      <vt:lpstr>Понятие транзакции</vt:lpstr>
      <vt:lpstr>Безопасность SQL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2012-08-28T20:45:45Z</dcterms:created>
  <dcterms:modified xsi:type="dcterms:W3CDTF">2012-08-31T14:32:01Z</dcterms:modified>
</cp:coreProperties>
</file>