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301" r:id="rId19"/>
    <p:sldId id="293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63" d="100"/>
          <a:sy n="163" d="100"/>
        </p:scale>
        <p:origin x="-4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9A4D170-E6EE-1644-9B20-CEAF75DAF18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 для работы с </a:t>
            </a:r>
            <a:r>
              <a:rPr lang="en-US" dirty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  <a:r>
              <a:rPr lang="ru-RU" dirty="0"/>
              <a:t> </a:t>
            </a:r>
            <a:r>
              <a:rPr lang="en-US" dirty="0"/>
              <a:t>Express</a:t>
            </a:r>
          </a:p>
          <a:p>
            <a:pPr lvl="1"/>
            <a:r>
              <a:rPr lang="ru-RU" dirty="0"/>
              <a:t>Ставится отдельно. Качается бесплатно с сайта </a:t>
            </a:r>
            <a:r>
              <a:rPr lang="en-US" dirty="0"/>
              <a:t>Microsoft</a:t>
            </a:r>
          </a:p>
          <a:p>
            <a:r>
              <a:rPr lang="en-US" dirty="0"/>
              <a:t>Microsoft SQL Server Data Tools</a:t>
            </a:r>
          </a:p>
          <a:p>
            <a:pPr lvl="1"/>
            <a:r>
              <a:rPr lang="ru-RU" dirty="0"/>
              <a:t>Расширение для </a:t>
            </a:r>
            <a:r>
              <a:rPr lang="en-US" dirty="0"/>
              <a:t>Visual Studio</a:t>
            </a:r>
            <a:r>
              <a:rPr lang="ru-RU" dirty="0"/>
              <a:t>. Ставится отдельно. Качается бесплатно с сайта </a:t>
            </a:r>
            <a:r>
              <a:rPr lang="en-US" dirty="0"/>
              <a:t>Microsoft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https://msdn.microsoft.com/en-us/data/tools.aspx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гарантии СУБД - </a:t>
            </a:r>
            <a:r>
              <a:rPr lang="en-US" dirty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/>
              <a:t>tomicity (</a:t>
            </a:r>
            <a:r>
              <a:rPr lang="ru-RU" dirty="0"/>
              <a:t>Атомарность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Гарантия, что никакая транзакция не будет зафиксирована в системе частично.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onsistency (</a:t>
            </a:r>
            <a:r>
              <a:rPr lang="ru-RU" dirty="0"/>
              <a:t>Согласованность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Транзакция достигающая своего нормального завершения и, тем самым, фиксирующая свои результаты, сохраняет согласованность базы данных.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/>
              <a:t>solation (</a:t>
            </a:r>
            <a:r>
              <a:rPr lang="ru-RU" dirty="0"/>
              <a:t>Изолированность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urability (</a:t>
            </a:r>
            <a:r>
              <a:rPr lang="ru-RU" dirty="0"/>
              <a:t>Надежность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данных. Конечной целью нормализации является уменьшение потенциальной противоречивости хранимой в базе данных информации. Общее 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избыточности;</a:t>
            </a:r>
          </a:p>
          <a:p>
            <a:r>
              <a:rPr lang="ru-RU" dirty="0"/>
              <a:t>устранение некоторых аномалий обновления;</a:t>
            </a:r>
          </a:p>
          <a:p>
            <a:r>
              <a:rPr lang="ru-RU" dirty="0"/>
              <a:t>разработка 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расширения;</a:t>
            </a:r>
          </a:p>
          <a:p>
            <a:r>
              <a:rPr lang="ru-RU" dirty="0"/>
              <a:t>упрощение 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первичные факты (то есть факты, не выводимые из других хранимых фактов).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Язык </a:t>
            </a:r>
            <a:r>
              <a:rPr lang="en-US" dirty="0"/>
              <a:t>SQL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Универсальный язык, применяемый для создания, модификации и управления данными в реляционных базах данных.</a:t>
            </a:r>
          </a:p>
          <a:p>
            <a:r>
              <a:rPr lang="ru-RU" dirty="0"/>
              <a:t>Есть ряд </a:t>
            </a:r>
            <a:r>
              <a:rPr lang="en-US" dirty="0"/>
              <a:t>ISO</a:t>
            </a:r>
            <a:r>
              <a:rPr lang="ru-RU" dirty="0"/>
              <a:t> стандартов (</a:t>
            </a:r>
            <a:r>
              <a:rPr lang="en-US" dirty="0"/>
              <a:t>SQL-86, SQL-89, SQL-92, SQL:1999, SQL:2003, SQL:2006, SQL:2008, SQL:2011</a:t>
            </a:r>
            <a:r>
              <a:rPr lang="ru-RU" dirty="0"/>
              <a:t>)</a:t>
            </a:r>
          </a:p>
          <a:p>
            <a:r>
              <a:rPr lang="ru-RU" dirty="0"/>
              <a:t>У разных производителей свои диалекты</a:t>
            </a:r>
          </a:p>
          <a:p>
            <a:pPr lvl="1"/>
            <a:r>
              <a:rPr lang="en-US" dirty="0"/>
              <a:t>PL/SQL (Oracle)</a:t>
            </a:r>
          </a:p>
          <a:p>
            <a:pPr lvl="1"/>
            <a:r>
              <a:rPr lang="en-US" dirty="0"/>
              <a:t>T-SQL (Microsoft)</a:t>
            </a:r>
            <a:endParaRPr lang="ru-RU" dirty="0"/>
          </a:p>
          <a:p>
            <a:r>
              <a:rPr lang="ru-RU" dirty="0"/>
              <a:t>Диалекты</a:t>
            </a:r>
            <a:endParaRPr lang="en-US" dirty="0"/>
          </a:p>
          <a:p>
            <a:pPr lvl="1"/>
            <a:r>
              <a:rPr lang="en-US" dirty="0"/>
              <a:t>Data Definition Language – DDL</a:t>
            </a:r>
            <a:endParaRPr lang="ru-RU" dirty="0"/>
          </a:p>
          <a:p>
            <a:pPr lvl="1"/>
            <a:r>
              <a:rPr lang="en-US" dirty="0"/>
              <a:t>Data Manipulation Language - DML</a:t>
            </a:r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Нижеследующие базы данных используются для внутренних нужд </a:t>
            </a:r>
            <a:r>
              <a:rPr lang="en-US" dirty="0"/>
              <a:t>SQL Server</a:t>
            </a:r>
            <a:r>
              <a:rPr lang="ru-RU" dirty="0"/>
              <a:t> и </a:t>
            </a:r>
            <a:r>
              <a:rPr lang="ru-RU" u="sng" dirty="0"/>
              <a:t>никогда</a:t>
            </a:r>
            <a:r>
              <a:rPr lang="ru-RU" dirty="0"/>
              <a:t> не должны использоваться для хранения ваших данных: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 err="1"/>
              <a:t>msdb</a:t>
            </a:r>
            <a:endParaRPr lang="en-US" dirty="0"/>
          </a:p>
          <a:p>
            <a:pPr lvl="1"/>
            <a:r>
              <a:rPr lang="en-US" dirty="0" err="1"/>
              <a:t>tempdb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Строковые</a:t>
            </a:r>
            <a:r>
              <a:rPr lang="en-US" dirty="0"/>
              <a:t>: char(N), </a:t>
            </a:r>
            <a:r>
              <a:rPr lang="en-US" dirty="0" err="1"/>
              <a:t>nchar</a:t>
            </a:r>
            <a:r>
              <a:rPr lang="en-US" dirty="0"/>
              <a:t>(N), varchar(N), </a:t>
            </a:r>
            <a:r>
              <a:rPr lang="en-US" dirty="0" err="1"/>
              <a:t>nvarchar</a:t>
            </a:r>
            <a:r>
              <a:rPr lang="en-US" dirty="0"/>
              <a:t>(N), text, </a:t>
            </a:r>
            <a:r>
              <a:rPr lang="en-US" dirty="0" err="1"/>
              <a:t>ntext</a:t>
            </a:r>
            <a:endParaRPr lang="en-US" dirty="0"/>
          </a:p>
          <a:p>
            <a:r>
              <a:rPr lang="ru-RU" dirty="0"/>
              <a:t>Дата/время: 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smalldatetime</a:t>
            </a:r>
            <a:r>
              <a:rPr lang="en-US" dirty="0"/>
              <a:t>, date, time, </a:t>
            </a:r>
            <a:r>
              <a:rPr lang="en-US" dirty="0" err="1"/>
              <a:t>datetimeoffset</a:t>
            </a:r>
            <a:r>
              <a:rPr lang="en-US" dirty="0"/>
              <a:t>, datetime2</a:t>
            </a:r>
          </a:p>
          <a:p>
            <a:r>
              <a:rPr lang="ru-RU" dirty="0"/>
              <a:t>Численные: </a:t>
            </a:r>
            <a:r>
              <a:rPr lang="en-US" dirty="0"/>
              <a:t>decimal, numeric, float, real,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</a:t>
            </a:r>
            <a:r>
              <a:rPr lang="en-US" dirty="0" err="1"/>
              <a:t>tinyint</a:t>
            </a:r>
            <a:r>
              <a:rPr lang="en-US" dirty="0"/>
              <a:t>, money, </a:t>
            </a:r>
            <a:r>
              <a:rPr lang="en-US" dirty="0" err="1"/>
              <a:t>smallmoney</a:t>
            </a:r>
            <a:endParaRPr lang="ru-RU" dirty="0"/>
          </a:p>
          <a:p>
            <a:r>
              <a:rPr lang="ru-RU" dirty="0"/>
              <a:t>Логический: </a:t>
            </a:r>
            <a:r>
              <a:rPr lang="en-US" dirty="0"/>
              <a:t>bit</a:t>
            </a:r>
          </a:p>
          <a:p>
            <a:r>
              <a:rPr lang="ru-RU" dirty="0"/>
              <a:t>Двоичные: </a:t>
            </a:r>
            <a:r>
              <a:rPr lang="en-US" dirty="0"/>
              <a:t>binary(N), </a:t>
            </a:r>
            <a:r>
              <a:rPr lang="en-US" dirty="0" err="1"/>
              <a:t>varbinary</a:t>
            </a:r>
            <a:r>
              <a:rPr lang="en-US" dirty="0"/>
              <a:t>(N), image</a:t>
            </a:r>
          </a:p>
          <a:p>
            <a:r>
              <a:rPr lang="ru-RU" dirty="0"/>
              <a:t>Другие: </a:t>
            </a:r>
            <a:r>
              <a:rPr lang="en-US" dirty="0"/>
              <a:t>xml, </a:t>
            </a:r>
            <a:r>
              <a:rPr lang="en-US" dirty="0" err="1"/>
              <a:t>uniqueidentifier</a:t>
            </a:r>
            <a:r>
              <a:rPr lang="en-US" dirty="0"/>
              <a:t> (GUID), </a:t>
            </a:r>
            <a:r>
              <a:rPr lang="en-US" dirty="0" err="1"/>
              <a:t>hierarchyid</a:t>
            </a:r>
            <a:r>
              <a:rPr lang="en-US" dirty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char(n) </a:t>
            </a:r>
            <a:r>
              <a:rPr lang="ru-RU" dirty="0"/>
              <a:t>- фиксированная длина, дополняется пробелами справа. Не больше чем 8000 символов.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(n)</a:t>
            </a:r>
            <a:r>
              <a:rPr lang="ru-RU" dirty="0"/>
              <a:t> – переменная длина. Не больше чем 8000 символов.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/>
              <a:t>text</a:t>
            </a:r>
            <a:r>
              <a:rPr lang="ru-RU" dirty="0"/>
              <a:t> – переменная длина. До 2</a:t>
            </a:r>
            <a:r>
              <a:rPr lang="en-US" dirty="0"/>
              <a:t>^3</a:t>
            </a:r>
            <a:r>
              <a:rPr lang="ru-RU" dirty="0"/>
              <a:t>1</a:t>
            </a:r>
            <a:r>
              <a:rPr lang="en-US" dirty="0"/>
              <a:t>-1</a:t>
            </a:r>
            <a:r>
              <a:rPr lang="ru-RU" dirty="0"/>
              <a:t> символов.</a:t>
            </a:r>
            <a:endParaRPr lang="en-US" dirty="0"/>
          </a:p>
          <a:p>
            <a:r>
              <a:rPr lang="ru-RU" dirty="0"/>
              <a:t>Юникод строки</a:t>
            </a:r>
          </a:p>
          <a:p>
            <a:pPr lvl="1"/>
            <a:r>
              <a:rPr lang="en-US" dirty="0" err="1"/>
              <a:t>nchar</a:t>
            </a:r>
            <a:r>
              <a:rPr lang="en-US" dirty="0"/>
              <a:t>(n) </a:t>
            </a:r>
            <a:r>
              <a:rPr lang="ru-RU" dirty="0"/>
              <a:t>- фиксированная длина, дополняется пробелами справа.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(n)</a:t>
            </a:r>
            <a:r>
              <a:rPr lang="ru-RU" dirty="0"/>
              <a:t> - переменная длина. Не больше чем 4000 символов.</a:t>
            </a:r>
            <a:endParaRPr lang="en-US" dirty="0"/>
          </a:p>
          <a:p>
            <a:pPr lvl="1"/>
            <a:r>
              <a:rPr lang="en-US" dirty="0" err="1"/>
              <a:t>nvarchar</a:t>
            </a:r>
            <a:r>
              <a:rPr lang="en-US" dirty="0"/>
              <a:t>(max) </a:t>
            </a:r>
            <a:r>
              <a:rPr lang="ru-RU" dirty="0"/>
              <a:t>или </a:t>
            </a:r>
            <a:r>
              <a:rPr lang="en-US" dirty="0" err="1"/>
              <a:t>ntext</a:t>
            </a:r>
            <a:r>
              <a:rPr lang="ru-RU" dirty="0"/>
              <a:t> - переменная длина. До 2</a:t>
            </a:r>
            <a:r>
              <a:rPr lang="en-US" dirty="0"/>
              <a:t>^3</a:t>
            </a:r>
            <a:r>
              <a:rPr lang="ru-RU" dirty="0"/>
              <a:t>0</a:t>
            </a:r>
            <a:r>
              <a:rPr lang="en-US" dirty="0"/>
              <a:t>-1 </a:t>
            </a:r>
            <a:r>
              <a:rPr lang="ru-RU" dirty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Численные</a:t>
            </a:r>
            <a:r>
              <a:rPr lang="en-US" dirty="0"/>
              <a:t> </a:t>
            </a:r>
            <a:r>
              <a:rPr lang="ru-RU" dirty="0"/>
              <a:t>типы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Целые числа</a:t>
            </a:r>
          </a:p>
          <a:p>
            <a:pPr lvl="1"/>
            <a:r>
              <a:rPr lang="en-US" dirty="0" err="1"/>
              <a:t>bigint</a:t>
            </a:r>
            <a:r>
              <a:rPr lang="ru-RU" dirty="0"/>
              <a:t> (</a:t>
            </a:r>
            <a:r>
              <a:rPr lang="en-US" dirty="0"/>
              <a:t>8 </a:t>
            </a:r>
            <a:r>
              <a:rPr lang="ru-RU" dirty="0"/>
              <a:t>байтов), </a:t>
            </a:r>
            <a:r>
              <a:rPr lang="en-US" dirty="0" err="1"/>
              <a:t>int</a:t>
            </a:r>
            <a:r>
              <a:rPr lang="ru-RU" dirty="0"/>
              <a:t> (4 байта), </a:t>
            </a:r>
            <a:r>
              <a:rPr lang="en-US" dirty="0" err="1"/>
              <a:t>smallint</a:t>
            </a:r>
            <a:r>
              <a:rPr lang="ru-RU" dirty="0"/>
              <a:t> (2 байта), </a:t>
            </a:r>
            <a:r>
              <a:rPr lang="en-US" dirty="0" err="1"/>
              <a:t>tinyint</a:t>
            </a:r>
            <a:r>
              <a:rPr lang="ru-RU" dirty="0"/>
              <a:t> (1 байт, беззнаковый)</a:t>
            </a:r>
            <a:endParaRPr lang="en-US" dirty="0"/>
          </a:p>
          <a:p>
            <a:r>
              <a:rPr lang="ru-RU" dirty="0"/>
              <a:t>Фиксированная точность</a:t>
            </a:r>
            <a:endParaRPr lang="en-US" dirty="0"/>
          </a:p>
          <a:p>
            <a:pPr lvl="1"/>
            <a:r>
              <a:rPr lang="en-US" dirty="0"/>
              <a:t>decimal(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/>
              <a:t>), numeric(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общее кол-во цифр в числе, </a:t>
            </a:r>
            <a:r>
              <a:rPr lang="en-US" dirty="0">
                <a:solidFill>
                  <a:srgbClr val="92D050"/>
                </a:solidFill>
              </a:rPr>
              <a:t>scale</a:t>
            </a:r>
            <a:r>
              <a:rPr lang="en-US" dirty="0"/>
              <a:t>: </a:t>
            </a:r>
            <a:r>
              <a:rPr lang="ru-RU" dirty="0"/>
              <a:t>кол-во знаков после запятой</a:t>
            </a:r>
            <a:endParaRPr lang="en-US" dirty="0"/>
          </a:p>
          <a:p>
            <a:r>
              <a:rPr lang="ru-RU" dirty="0"/>
              <a:t>Примерная точность</a:t>
            </a:r>
          </a:p>
          <a:p>
            <a:pPr lvl="1"/>
            <a:r>
              <a:rPr lang="en-US" dirty="0"/>
              <a:t>float, real</a:t>
            </a:r>
            <a:endParaRPr lang="ru-RU" dirty="0"/>
          </a:p>
          <a:p>
            <a:r>
              <a:rPr lang="ru-RU" dirty="0"/>
              <a:t>Денежные значения (точность до 4 знаков)</a:t>
            </a:r>
          </a:p>
          <a:p>
            <a:pPr lvl="1"/>
            <a:r>
              <a:rPr lang="en-US" dirty="0"/>
              <a:t>money</a:t>
            </a:r>
            <a:r>
              <a:rPr lang="ru-RU" dirty="0"/>
              <a:t> (8 байтов), от -9*10</a:t>
            </a:r>
            <a:r>
              <a:rPr lang="en-US" dirty="0"/>
              <a:t>^</a:t>
            </a:r>
            <a:r>
              <a:rPr lang="ru-RU" dirty="0"/>
              <a:t>15</a:t>
            </a:r>
            <a:r>
              <a:rPr lang="en-US" dirty="0"/>
              <a:t> </a:t>
            </a:r>
            <a:r>
              <a:rPr lang="ru-RU" dirty="0"/>
              <a:t>до 9*10</a:t>
            </a:r>
            <a:r>
              <a:rPr lang="en-US" dirty="0"/>
              <a:t>^</a:t>
            </a:r>
            <a:r>
              <a:rPr lang="ru-RU" dirty="0"/>
              <a:t>15</a:t>
            </a:r>
          </a:p>
          <a:p>
            <a:pPr lvl="1"/>
            <a:r>
              <a:rPr lang="en-US" dirty="0" err="1"/>
              <a:t>smallmoney</a:t>
            </a:r>
            <a:r>
              <a:rPr lang="ru-RU" dirty="0"/>
              <a:t> (4 байта), от </a:t>
            </a:r>
            <a:r>
              <a:rPr lang="en-US" dirty="0"/>
              <a:t>-214748</a:t>
            </a:r>
            <a:r>
              <a:rPr lang="ru-RU" dirty="0"/>
              <a:t>,</a:t>
            </a:r>
            <a:r>
              <a:rPr lang="en-US" dirty="0"/>
              <a:t>3648 </a:t>
            </a:r>
            <a:r>
              <a:rPr lang="ru-RU" dirty="0"/>
              <a:t>до </a:t>
            </a:r>
            <a:r>
              <a:rPr lang="en-US" dirty="0"/>
              <a:t>214748</a:t>
            </a:r>
            <a:r>
              <a:rPr lang="ru-RU" dirty="0"/>
              <a:t>,</a:t>
            </a:r>
            <a:r>
              <a:rPr lang="en-US" dirty="0"/>
              <a:t>3647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5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4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5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15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Диапазон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Точность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Размер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8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минута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 день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3 байта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100 нс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10 байтов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сером фоне типы доступные в </a:t>
            </a:r>
            <a:r>
              <a:rPr lang="en-US" sz="2400" dirty="0"/>
              <a:t>SQL Server 2008 </a:t>
            </a:r>
            <a:r>
              <a:rPr lang="ru-RU" sz="2400" dirty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binary </a:t>
            </a:r>
            <a:r>
              <a:rPr lang="ru-RU" dirty="0"/>
              <a:t>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r>
              <a:rPr lang="en-US" dirty="0" err="1"/>
              <a:t>varbinary</a:t>
            </a:r>
            <a:endParaRPr lang="en-US" dirty="0"/>
          </a:p>
          <a:p>
            <a:r>
              <a:rPr lang="en-US" dirty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Хранение в </a:t>
            </a:r>
            <a:r>
              <a:rPr lang="en-US" dirty="0"/>
              <a:t>SQL </a:t>
            </a:r>
            <a:r>
              <a:rPr lang="ru-RU" dirty="0"/>
              <a:t>данных. Рекомендации.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Дата, время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колонки с одним из типом умеющих хранить даты, время</a:t>
            </a:r>
          </a:p>
          <a:p>
            <a:r>
              <a:rPr lang="ru-RU" dirty="0"/>
              <a:t>Выбирайте минимально необходимый тип</a:t>
            </a:r>
          </a:p>
          <a:p>
            <a:pPr lvl="1"/>
            <a:r>
              <a:rPr lang="ru-RU" dirty="0"/>
              <a:t>Например, если вам нужна только дата, то тип </a:t>
            </a:r>
            <a:r>
              <a:rPr lang="en-US" dirty="0"/>
              <a:t>date </a:t>
            </a:r>
            <a:r>
              <a:rPr lang="ru-RU" dirty="0"/>
              <a:t>лучше чем тип </a:t>
            </a:r>
            <a:r>
              <a:rPr lang="en-US" dirty="0" err="1"/>
              <a:t>datetime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 храните дату в виде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</a:t>
            </a:r>
            <a:r>
              <a:rPr lang="ru-RU" dirty="0"/>
              <a:t> есть тип </a:t>
            </a:r>
            <a:r>
              <a:rPr lang="en-US" dirty="0" err="1"/>
              <a:t>varbinary</a:t>
            </a:r>
            <a:r>
              <a:rPr lang="en-US" dirty="0"/>
              <a:t> </a:t>
            </a:r>
            <a:r>
              <a:rPr lang="ru-RU" dirty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/>
              <a:t>За</a:t>
            </a:r>
          </a:p>
          <a:p>
            <a:r>
              <a:rPr lang="ru-RU" dirty="0"/>
              <a:t>Легкость миграции т.к. все данные хранятся в БД</a:t>
            </a:r>
          </a:p>
          <a:p>
            <a:r>
              <a:rPr lang="ru-RU" dirty="0"/>
              <a:t>Легкость создания резервной копии</a:t>
            </a:r>
          </a:p>
          <a:p>
            <a:r>
              <a:rPr lang="ru-RU" dirty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/>
              <a:t>Против</a:t>
            </a:r>
          </a:p>
          <a:p>
            <a:r>
              <a:rPr lang="ru-RU" dirty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/>
              <a:t>Увеличенный размер резервных копий</a:t>
            </a:r>
          </a:p>
          <a:p>
            <a:r>
              <a:rPr lang="ru-RU" dirty="0"/>
              <a:t>Замедление репликации (если используется)</a:t>
            </a:r>
          </a:p>
          <a:p>
            <a:r>
              <a:rPr lang="ru-RU" dirty="0"/>
              <a:t>Невозможность использовать средства кеширования файлов из ОС</a:t>
            </a:r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 храните пароли в открытом виде в строковых колонках</a:t>
            </a:r>
          </a:p>
          <a:p>
            <a:r>
              <a:rPr lang="ru-RU" dirty="0"/>
              <a:t>Храните криптографический хеш пароля с использованием случайной «соли» </a:t>
            </a:r>
            <a:r>
              <a:rPr lang="en-US" dirty="0"/>
              <a:t>(salt)</a:t>
            </a:r>
            <a:r>
              <a:rPr lang="ru-RU" dirty="0"/>
              <a:t> в бинарном виде или одной из </a:t>
            </a:r>
            <a:r>
              <a:rPr lang="en-US" dirty="0"/>
              <a:t>hex2str </a:t>
            </a:r>
            <a:r>
              <a:rPr lang="ru-RU" dirty="0"/>
              <a:t>кодировок (например, </a:t>
            </a:r>
            <a:r>
              <a:rPr lang="en-US" dirty="0"/>
              <a:t>base64)</a:t>
            </a:r>
          </a:p>
          <a:p>
            <a:r>
              <a:rPr lang="ru-RU" dirty="0"/>
              <a:t>Предпочитайте алгоритмы хеширования созданные специально для паролей </a:t>
            </a:r>
            <a:r>
              <a:rPr lang="en-US" dirty="0"/>
              <a:t>(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scrypt</a:t>
            </a:r>
            <a:r>
              <a:rPr lang="en-US" dirty="0"/>
              <a:t>, 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https://sqlbolt.com/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dirty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96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Строка</a:t>
                      </a:r>
                      <a:r>
                        <a:rPr lang="ru-RU" sz="1400" baseline="0" dirty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/>
                        <a:t>истина</a:t>
                      </a:r>
                      <a:r>
                        <a:rPr lang="ru-RU" sz="1400" baseline="0" dirty="0"/>
                        <a:t> для всех строк содержащих слово </a:t>
                      </a:r>
                      <a:r>
                        <a:rPr lang="en-US" sz="1400" baseline="0" dirty="0"/>
                        <a:t>computer </a:t>
                      </a:r>
                      <a:r>
                        <a:rPr lang="ru-RU" sz="1400" baseline="0" dirty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(</a:t>
                      </a:r>
                      <a:r>
                        <a:rPr lang="ru-RU" sz="1400" dirty="0"/>
                        <a:t>нижнее подчеркивание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Один любой символ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 (Dean, Sean, </a:t>
                      </a:r>
                      <a:r>
                        <a:rPr lang="ru-RU" sz="1400" dirty="0"/>
                        <a:t>и т.д.</a:t>
                      </a:r>
                      <a:r>
                        <a:rPr lang="en-US" sz="1400" dirty="0"/>
                        <a:t>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из указанного диапазона </a:t>
                      </a:r>
                      <a:r>
                        <a:rPr lang="en-US" sz="1400" dirty="0"/>
                        <a:t>([a-f])</a:t>
                      </a:r>
                      <a:r>
                        <a:rPr lang="ru-RU" sz="1400" dirty="0"/>
                        <a:t> или множества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  <a:r>
                        <a:rPr lang="ru-RU" sz="1400" dirty="0"/>
                        <a:t> При</a:t>
                      </a:r>
                      <a:r>
                        <a:rPr lang="ru-RU" sz="1400" baseline="0" dirty="0"/>
                        <a:t> поиске с помощью </a:t>
                      </a:r>
                      <a:r>
                        <a:rPr lang="ru-RU" sz="1400" dirty="0"/>
                        <a:t>диапазонов включаемые символы зависят</a:t>
                      </a:r>
                      <a:r>
                        <a:rPr lang="ru-RU" sz="1400" baseline="0" dirty="0"/>
                        <a:t> от настроек </a:t>
                      </a:r>
                      <a:r>
                        <a:rPr lang="en-US" sz="1400" baseline="0" dirty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/>
                        <a:t>истина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для</a:t>
                      </a:r>
                      <a:r>
                        <a:rPr lang="ru-RU" sz="1400" baseline="0" dirty="0"/>
                        <a:t> строк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начинающих</a:t>
                      </a:r>
                      <a:r>
                        <a:rPr lang="en-US" sz="1400" dirty="0"/>
                        <a:t>c</a:t>
                      </a:r>
                      <a:r>
                        <a:rPr lang="ru-RU" sz="1400" dirty="0"/>
                        <a:t>я</a:t>
                      </a:r>
                      <a:r>
                        <a:rPr lang="ru-RU" sz="1400" baseline="0" dirty="0"/>
                        <a:t> с символа в диапазоне от </a:t>
                      </a:r>
                      <a:r>
                        <a:rPr lang="en-US" sz="1400" dirty="0"/>
                        <a:t>C </a:t>
                      </a:r>
                      <a:r>
                        <a:rPr lang="ru-RU" sz="1400" dirty="0"/>
                        <a:t>до </a:t>
                      </a:r>
                      <a:r>
                        <a:rPr lang="en-US" sz="1400" dirty="0"/>
                        <a:t>P </a:t>
                      </a:r>
                      <a:r>
                        <a:rPr lang="ru-RU" sz="1400" dirty="0"/>
                        <a:t>и заканчивающихся на </a:t>
                      </a:r>
                      <a:r>
                        <a:rPr lang="en-US" sz="1400" dirty="0" err="1"/>
                        <a:t>arsen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Carsen,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Любой символ отсутствующий</a:t>
                      </a:r>
                      <a:r>
                        <a:rPr lang="ru-RU" sz="1400" baseline="0" dirty="0"/>
                        <a:t> в</a:t>
                      </a:r>
                      <a:r>
                        <a:rPr lang="ru-RU" sz="1400" dirty="0"/>
                        <a:t> указанном диапазоне </a:t>
                      </a:r>
                      <a:r>
                        <a:rPr lang="en-US" sz="1400" dirty="0"/>
                        <a:t>([^a-f])</a:t>
                      </a:r>
                      <a:r>
                        <a:rPr lang="ru-RU" sz="1400" dirty="0"/>
                        <a:t> или множестве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/>
                        <a:t>([^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/>
                        <a:t>]).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cs typeface="Courier New" pitchFamily="49" charset="0"/>
              </a:rPr>
              <a:t>JOIN: Return rows when there is at least one match in both tables</a:t>
            </a:r>
          </a:p>
          <a:p>
            <a:r>
              <a:rPr lang="en-US" sz="1200" dirty="0">
                <a:cs typeface="Courier New" pitchFamily="49" charset="0"/>
              </a:rPr>
              <a:t>LEFT JOIN: Return all rows from the left table, even if there are no matches in the right table</a:t>
            </a:r>
          </a:p>
          <a:p>
            <a:r>
              <a:rPr lang="en-US" sz="1200" dirty="0">
                <a:cs typeface="Courier New" pitchFamily="49" charset="0"/>
              </a:rPr>
              <a:t>RIGHT JOIN: Return all rows from the right table, even if there are no matches in the left table</a:t>
            </a:r>
          </a:p>
          <a:p>
            <a:r>
              <a:rPr lang="en-US" sz="1200" dirty="0">
                <a:cs typeface="Courier New" pitchFamily="49" charset="0"/>
              </a:rPr>
              <a:t>FULL JOIN: Return rows when there is a match in one of the tables</a:t>
            </a: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/>
              <a:t>Многотабличные 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«Сокращенный» </a:t>
            </a:r>
            <a:r>
              <a:rPr lang="en-US" sz="3600" dirty="0"/>
              <a:t>INSERT</a:t>
            </a:r>
            <a:r>
              <a:rPr lang="ru-RU" sz="3600" dirty="0"/>
              <a:t>в </a:t>
            </a:r>
            <a:r>
              <a:rPr lang="en-US" sz="3600" dirty="0"/>
              <a:t>MS SQL 2008 </a:t>
            </a:r>
            <a:r>
              <a:rPr lang="ru-RU" sz="3600" dirty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SQL Server 2008 </a:t>
            </a:r>
            <a:r>
              <a:rPr lang="ru-RU" dirty="0"/>
              <a:t>и выше команда </a:t>
            </a:r>
            <a:r>
              <a:rPr lang="en-US" dirty="0"/>
              <a:t>INSERT </a:t>
            </a:r>
            <a:r>
              <a:rPr lang="ru-RU" dirty="0"/>
              <a:t>дает возможность вставить несколько строк за один вызов</a:t>
            </a:r>
            <a:r>
              <a:rPr lang="en-US" dirty="0"/>
              <a:t>. </a:t>
            </a:r>
            <a:r>
              <a:rPr lang="ru-RU" dirty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T-SQL: </a:t>
            </a:r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ru-RU" dirty="0"/>
              <a:t>поддерживает однострочные (--) и многострочные комментарии (</a:t>
            </a:r>
            <a:r>
              <a:rPr lang="en-US" dirty="0"/>
              <a:t>/* ... */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(constraints)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PRIMARY KEY</a:t>
            </a:r>
          </a:p>
          <a:p>
            <a:r>
              <a:rPr lang="en-US" dirty="0"/>
              <a:t> FOREIGN 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Хранимая процедура это функция на языке </a:t>
            </a:r>
            <a:r>
              <a:rPr lang="en-US" dirty="0"/>
              <a:t>SQL. </a:t>
            </a:r>
            <a:r>
              <a:rPr lang="ru-RU" dirty="0"/>
              <a:t>У процедуры могут быть параметры. Для создания процедуры используется команда </a:t>
            </a:r>
            <a:r>
              <a:rPr lang="en-US" dirty="0"/>
              <a:t>CREATE PROC, </a:t>
            </a:r>
            <a:r>
              <a:rPr lang="ru-RU" dirty="0"/>
              <a:t>для изменения </a:t>
            </a:r>
            <a:r>
              <a:rPr lang="en-US" dirty="0"/>
              <a:t>ALTER PROC </a:t>
            </a:r>
            <a:r>
              <a:rPr lang="ru-RU" dirty="0"/>
              <a:t>и </a:t>
            </a:r>
            <a:r>
              <a:rPr lang="en-US" dirty="0"/>
              <a:t>DROP PROC </a:t>
            </a:r>
            <a:r>
              <a:rPr lang="ru-RU" dirty="0"/>
              <a:t>для удаления.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DML-</a:t>
            </a:r>
            <a:r>
              <a:rPr lang="ru-RU" dirty="0"/>
              <a:t>триггеры (</a:t>
            </a:r>
            <a:r>
              <a:rPr lang="en-US" dirty="0"/>
              <a:t>INSERT/UPDATE/DELETE)</a:t>
            </a:r>
            <a:endParaRPr lang="ru-RU" dirty="0"/>
          </a:p>
          <a:p>
            <a:pPr lvl="1"/>
            <a:r>
              <a:rPr lang="ru-RU" dirty="0"/>
              <a:t>Позволяют</a:t>
            </a:r>
            <a:r>
              <a:rPr lang="en-US" dirty="0"/>
              <a:t> </a:t>
            </a:r>
            <a:r>
              <a:rPr lang="ru-RU" dirty="0"/>
              <a:t>перехватывать операции на уровне отдельных таблиц.</a:t>
            </a:r>
          </a:p>
          <a:p>
            <a:pPr lvl="1"/>
            <a:r>
              <a:rPr lang="ru-RU" dirty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/>
          </a:p>
          <a:p>
            <a:r>
              <a:rPr lang="en-US" dirty="0"/>
              <a:t>DDL</a:t>
            </a:r>
            <a:r>
              <a:rPr lang="ru-RU" dirty="0"/>
              <a:t>-триггеры</a:t>
            </a:r>
          </a:p>
          <a:p>
            <a:pPr lvl="1"/>
            <a:r>
              <a:rPr lang="ru-RU" dirty="0"/>
              <a:t>Автоматическое добавление колонок к таблицам </a:t>
            </a:r>
            <a:r>
              <a:rPr lang="en-US" dirty="0"/>
              <a:t>(</a:t>
            </a:r>
            <a:r>
              <a:rPr lang="en-US" dirty="0" err="1"/>
              <a:t>LastUpdated</a:t>
            </a:r>
            <a:r>
              <a:rPr lang="en-US" dirty="0"/>
              <a:t>, </a:t>
            </a:r>
            <a:r>
              <a:rPr lang="en-US" dirty="0" err="1"/>
              <a:t>UpdatedBy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Извещать </a:t>
            </a:r>
            <a:r>
              <a:rPr lang="en-US" dirty="0"/>
              <a:t>DBA </a:t>
            </a:r>
            <a:r>
              <a:rPr lang="ru-RU" dirty="0"/>
              <a:t>о создании новых БД</a:t>
            </a:r>
          </a:p>
          <a:p>
            <a:pPr lvl="1"/>
            <a:r>
              <a:rPr lang="ru-RU" dirty="0"/>
              <a:t>Аудит изменений схемы БД</a:t>
            </a:r>
          </a:p>
          <a:p>
            <a:r>
              <a:rPr lang="ru-RU" dirty="0"/>
              <a:t>Советы</a:t>
            </a:r>
          </a:p>
          <a:p>
            <a:pPr lvl="1"/>
            <a:r>
              <a:rPr lang="ru-RU" dirty="0"/>
              <a:t>Триггер должен выполняться как можно быстрее</a:t>
            </a:r>
          </a:p>
          <a:p>
            <a:pPr lvl="1"/>
            <a:r>
              <a:rPr lang="ru-RU" dirty="0"/>
              <a:t>Не забывайте, что 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Группа 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эффекта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BEGIN TRAN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COMMIT TRAN | ROLLBACK TRAN</a:t>
            </a:r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>
                <a:solidFill>
                  <a:srgbClr val="FFFF00"/>
                </a:solidFill>
              </a:rPr>
              <a:t>Реляционные </a:t>
            </a:r>
            <a:r>
              <a:rPr lang="en-US" sz="4600" dirty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>
                <a:solidFill>
                  <a:schemeClr val="bg1"/>
                </a:solidFill>
              </a:rPr>
              <a:t>, Oracle, MySQL, PostgreSQL, SQLite, ...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Документные</a:t>
            </a:r>
            <a:r>
              <a:rPr lang="en-US" dirty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/>
              <a:t>SimpleDB</a:t>
            </a:r>
            <a:r>
              <a:rPr lang="en-US" dirty="0"/>
              <a:t>, ...</a:t>
            </a:r>
          </a:p>
          <a:p>
            <a:r>
              <a:rPr lang="ru-RU" dirty="0"/>
              <a:t>Графовые </a:t>
            </a:r>
            <a:r>
              <a:rPr lang="en-US" dirty="0"/>
              <a:t>(graph)</a:t>
            </a:r>
          </a:p>
          <a:p>
            <a:pPr lvl="1"/>
            <a:r>
              <a:rPr lang="en-US" dirty="0"/>
              <a:t>Neo4j, </a:t>
            </a:r>
            <a:r>
              <a:rPr lang="en-US" dirty="0" err="1"/>
              <a:t>MapGraph</a:t>
            </a:r>
            <a:r>
              <a:rPr lang="en-US" dirty="0"/>
              <a:t>, </a:t>
            </a:r>
            <a:r>
              <a:rPr lang="en-US" dirty="0" err="1"/>
              <a:t>OrientDB</a:t>
            </a:r>
            <a:r>
              <a:rPr lang="en-US" dirty="0"/>
              <a:t>, ...</a:t>
            </a:r>
          </a:p>
          <a:p>
            <a:r>
              <a:rPr lang="ru-RU" dirty="0"/>
              <a:t>Объектно-ориентированные</a:t>
            </a:r>
            <a:endParaRPr lang="en-US" dirty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Db4o, ...</a:t>
            </a:r>
          </a:p>
          <a:p>
            <a:r>
              <a:rPr lang="ru-RU" dirty="0"/>
              <a:t>И другие </a:t>
            </a:r>
            <a:r>
              <a:rPr lang="en-US" dirty="0"/>
              <a:t>...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СУБД – Система Управления Базами Данных </a:t>
            </a:r>
            <a:r>
              <a:rPr lang="en-US" dirty="0"/>
              <a:t>(RDBMS </a:t>
            </a:r>
            <a:r>
              <a:rPr lang="ru-RU" dirty="0"/>
              <a:t>– </a:t>
            </a:r>
            <a:r>
              <a:rPr lang="en-US" dirty="0"/>
              <a:t>Relational Database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</a:t>
            </a:r>
          </a:p>
          <a:p>
            <a:pPr lvl="1"/>
            <a:r>
              <a:rPr lang="en-US" dirty="0"/>
              <a:t>DB2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Access</a:t>
            </a:r>
          </a:p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http://www.microsoft.com/sqlserver/en/us/default.aspx</a:t>
            </a:r>
            <a:endParaRPr lang="ru-RU" dirty="0"/>
          </a:p>
          <a:p>
            <a:r>
              <a:rPr lang="ru-RU" dirty="0"/>
              <a:t>Редакции</a:t>
            </a:r>
            <a:endParaRPr lang="en-US" dirty="0"/>
          </a:p>
          <a:p>
            <a:pPr lvl="1"/>
            <a:r>
              <a:rPr lang="en-US" dirty="0"/>
              <a:t>Enterprise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Business Intelligence (BI) </a:t>
            </a:r>
            <a:r>
              <a:rPr lang="en-US" sz="1900" dirty="0"/>
              <a:t>($$$)</a:t>
            </a:r>
          </a:p>
          <a:p>
            <a:pPr lvl="1"/>
            <a:r>
              <a:rPr lang="en-US" dirty="0"/>
              <a:t>Standard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/>
              <a:t>($$)</a:t>
            </a:r>
          </a:p>
          <a:p>
            <a:pPr lvl="1"/>
            <a:r>
              <a:rPr lang="en-US" dirty="0"/>
              <a:t>Developer (</a:t>
            </a:r>
            <a:r>
              <a:rPr lang="ru-RU" dirty="0"/>
              <a:t>бесплатная для подписчиков </a:t>
            </a:r>
            <a:r>
              <a:rPr lang="en-US" dirty="0"/>
              <a:t>MSDN)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Express (</a:t>
            </a:r>
            <a:r>
              <a:rPr lang="ru-RU" dirty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/>
              <a:t>Compact 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pPr lvl="1"/>
            <a:r>
              <a:rPr lang="en-US" dirty="0" err="1"/>
              <a:t>LocalDB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Server: </a:t>
            </a:r>
            <a:r>
              <a:rPr lang="ru-RU" dirty="0"/>
              <a:t>Краткая история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2014</a:t>
            </a:r>
          </a:p>
          <a:p>
            <a:r>
              <a:rPr lang="en-US" dirty="0"/>
              <a:t>SQL Server 2012</a:t>
            </a:r>
          </a:p>
          <a:p>
            <a:r>
              <a:rPr lang="en-US" dirty="0"/>
              <a:t>SQL Server 2008 </a:t>
            </a:r>
            <a:r>
              <a:rPr lang="ru-RU" dirty="0"/>
              <a:t>и 2008 </a:t>
            </a:r>
            <a:r>
              <a:rPr lang="en-US" dirty="0"/>
              <a:t>R2</a:t>
            </a:r>
            <a:r>
              <a:rPr lang="ru-RU" dirty="0"/>
              <a:t> (2010 год)</a:t>
            </a:r>
            <a:endParaRPr lang="en-US" dirty="0"/>
          </a:p>
          <a:p>
            <a:r>
              <a:rPr lang="en-US" dirty="0"/>
              <a:t>SQL Server 2005</a:t>
            </a:r>
          </a:p>
          <a:p>
            <a:r>
              <a:rPr lang="en-US" dirty="0"/>
              <a:t>SQL Server 2000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SQL Server 1.0, 1989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ru-RU" dirty="0"/>
              <a:t>2012 </a:t>
            </a:r>
            <a:r>
              <a:rPr lang="en-US" dirty="0"/>
              <a:t>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http://www.microsoft.com/sqlserver/en/us/editions/2012-editions/express.aspx</a:t>
            </a:r>
            <a:endParaRPr lang="ru-RU" dirty="0"/>
          </a:p>
          <a:p>
            <a:r>
              <a:rPr lang="en-US" dirty="0"/>
              <a:t>Windows Vista, Windows 7</a:t>
            </a:r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2578</Words>
  <Application>Microsoft Office PowerPoint</Application>
  <PresentationFormat>On-screen Show (4:3)</PresentationFormat>
  <Paragraphs>458</Paragraphs>
  <Slides>41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Численные типы </vt:lpstr>
      <vt:lpstr>T-SQL: Даты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2023-12-30T12:48:07Z</dcterms:modified>
</cp:coreProperties>
</file>